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1801" r:id="rId3"/>
    <p:sldId id="1833" r:id="rId4"/>
    <p:sldId id="1834" r:id="rId5"/>
    <p:sldId id="1835" r:id="rId6"/>
    <p:sldId id="1836" r:id="rId7"/>
    <p:sldId id="1837" r:id="rId8"/>
    <p:sldId id="1839" r:id="rId9"/>
    <p:sldId id="1838" r:id="rId10"/>
    <p:sldId id="1840" r:id="rId11"/>
    <p:sldId id="1841" r:id="rId12"/>
  </p:sldIdLst>
  <p:sldSz cx="12192000" cy="6858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7060308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SemiBold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" id="{7D1F2A88-9EF1-C940-B849-EE7D1949366C}">
          <p14:sldIdLst/>
        </p14:section>
        <p14:section name="Default Section" id="{D278F097-0A73-434B-97FE-ED3B8A0EF645}">
          <p14:sldIdLst>
            <p14:sldId id="256"/>
            <p14:sldId id="1801"/>
            <p14:sldId id="1833"/>
            <p14:sldId id="1834"/>
            <p14:sldId id="1835"/>
            <p14:sldId id="1836"/>
            <p14:sldId id="1837"/>
            <p14:sldId id="1839"/>
            <p14:sldId id="1838"/>
            <p14:sldId id="1840"/>
            <p14:sldId id="18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7176" autoAdjust="0"/>
  </p:normalViewPr>
  <p:slideViewPr>
    <p:cSldViewPr snapToGrid="0" showGuides="1">
      <p:cViewPr varScale="1">
        <p:scale>
          <a:sx n="240" d="100"/>
          <a:sy n="240" d="100"/>
        </p:scale>
        <p:origin x="232" y="48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e, Samuel Elliott" userId="90d232cf-dd29-444b-a230-8cb860b64c69" providerId="ADAL" clId="{1649617A-B3A5-6040-A359-8CE2AA16EDE1}"/>
    <pc:docChg chg="undo custSel modSld">
      <pc:chgData name="Browne, Samuel Elliott" userId="90d232cf-dd29-444b-a230-8cb860b64c69" providerId="ADAL" clId="{1649617A-B3A5-6040-A359-8CE2AA16EDE1}" dt="2023-11-02T14:08:42.045" v="2"/>
      <pc:docMkLst>
        <pc:docMk/>
      </pc:docMkLst>
      <pc:sldChg chg="modSp mod">
        <pc:chgData name="Browne, Samuel Elliott" userId="90d232cf-dd29-444b-a230-8cb860b64c69" providerId="ADAL" clId="{1649617A-B3A5-6040-A359-8CE2AA16EDE1}" dt="2023-11-02T14:08:42.045" v="2"/>
        <pc:sldMkLst>
          <pc:docMk/>
          <pc:sldMk cId="2181726346" sldId="256"/>
        </pc:sldMkLst>
        <pc:spChg chg="mod">
          <ac:chgData name="Browne, Samuel Elliott" userId="90d232cf-dd29-444b-a230-8cb860b64c69" providerId="ADAL" clId="{1649617A-B3A5-6040-A359-8CE2AA16EDE1}" dt="2023-11-02T14:08:42.045" v="2"/>
          <ac:spMkLst>
            <pc:docMk/>
            <pc:sldMk cId="2181726346" sldId="256"/>
            <ac:spMk id="22" creationId="{C439CA68-5CB8-4AF9-B19E-8A31BA4970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11/2/23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11/2/23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Trilinos Within Containers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CD3B271D-85AB-4CA1-8C48-0698FC6ED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E. Browne, Anderson </a:t>
            </a:r>
            <a:r>
              <a:rPr lang="en-US" dirty="0" err="1"/>
              <a:t>Chauphan</a:t>
            </a:r>
            <a:r>
              <a:rPr lang="en-US"/>
              <a:t>, Joseph </a:t>
            </a:r>
            <a:r>
              <a:rPr lang="en-US" dirty="0"/>
              <a:t>R. Frye, Caleb L. Jackson, Justin M. </a:t>
            </a:r>
            <a:r>
              <a:rPr lang="en-US" dirty="0" err="1"/>
              <a:t>LaPre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5435CD-9073-436C-9D01-9B19092B2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SAND2023-11770PE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C6B457-F3BC-4DBB-B843-F8E47C2B1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Trilinos User-Developer Group Meeting 11/02/2023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50AB-BE82-A7F8-287F-21A73405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help ensure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ED47-3EA8-62EF-C14B-2FE7723CA7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overhead in learning to use containerized development environments</a:t>
            </a:r>
          </a:p>
          <a:p>
            <a:endParaRPr lang="en-US" dirty="0"/>
          </a:p>
          <a:p>
            <a:r>
              <a:rPr lang="en-US" dirty="0"/>
              <a:t>Pros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Near-perfect reproducibility between container runs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Ability to easily share development environments between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Anybody can create a new container on any machine with compatible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take container used for “validation” runs (PR testing) and run locally on developer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1B94A-18E7-2C1A-7F07-CBC2CC05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B214-74D9-E451-D721-C13C663D7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2002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Trilinos Build Environments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use a home-grown system called ‘</a:t>
            </a:r>
            <a:r>
              <a:rPr lang="en-US" dirty="0" err="1"/>
              <a:t>GenConfig</a:t>
            </a:r>
            <a:r>
              <a:rPr lang="en-US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Paired with third-party library modules that are maintained on our internal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individual developers replicate pull request builds/tests?</a:t>
            </a:r>
          </a:p>
          <a:p>
            <a:pPr marL="726948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A9C0E-A12E-6E94-4985-9DF1117D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2715830"/>
            <a:ext cx="7772400" cy="37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D248-77B5-EF0B-DA60-E5EA21DA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Externally-</a:t>
            </a:r>
            <a:r>
              <a:rPr lang="en-US" dirty="0" err="1"/>
              <a:t>UNAvailable</a:t>
            </a:r>
            <a:r>
              <a:rPr lang="en-US" dirty="0"/>
              <a:t>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A2F2-2B75-5080-EDAD-D6C6D4EF04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5/7 </a:t>
            </a:r>
            <a:r>
              <a:rPr lang="en-US" dirty="0" err="1"/>
              <a:t>GenConfig</a:t>
            </a:r>
            <a:r>
              <a:rPr lang="en-US" dirty="0"/>
              <a:t>-related 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TPLs on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Hardware itself (note that we have no control over this aspect)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provide the configuration tool and a software environment (TPLs) that work together to external partners?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6F205-20C0-7923-968F-8F61833C8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3315-9B68-BF44-2BC3-D9DC7A93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GenConfig</a:t>
            </a:r>
            <a:r>
              <a:rPr lang="en-US" dirty="0"/>
              <a:t> Available to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8121-8D9B-DAA1-DADF-2895D21F6A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Continuing to use </a:t>
            </a:r>
            <a:r>
              <a:rPr lang="en-US" dirty="0" err="1"/>
              <a:t>GenConfig</a:t>
            </a:r>
            <a:r>
              <a:rPr lang="en-US" dirty="0"/>
              <a:t> (and related tooling) will require open-sourcing to make available to the broader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should not be an issue for most or all of the code developed as part of the </a:t>
            </a:r>
            <a:r>
              <a:rPr lang="en-US" dirty="0" err="1"/>
              <a:t>GenConfig</a:t>
            </a:r>
            <a:r>
              <a:rPr lang="en-US" dirty="0"/>
              <a:t>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have some time delays, but doable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4A3C4-FB37-9167-14D6-0C110302E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5F1D-E985-81FD-2D1B-AFEA4B39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TPLs available to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0020-1276-02B1-BAC2-DB7451D7B7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a team within Sandia deploys third-party libraries, compilers, and MPIs to select systems that are used for automated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Unreleasable</a:t>
            </a:r>
            <a:r>
              <a:rPr lang="en-US" dirty="0"/>
              <a:t> to external partners for technical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unavailable to internal systems outside the scope of the support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CFC78-499C-E724-410E-2A8A69E91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Blocked PNG Clipart - PNG All | PNG All">
            <a:extLst>
              <a:ext uri="{FF2B5EF4-FFF2-40B4-BE49-F238E27FC236}">
                <a16:creationId xmlns:a16="http://schemas.microsoft.com/office/drawing/2014/main" id="{9C1AAA9A-E22C-B10E-3BD5-929E9B17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25" y="3674364"/>
            <a:ext cx="4134678" cy="21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897F-2B42-453E-661C-87EA5004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as a mechanism for distributing TPLs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48CBD-2DD0-9203-76E2-3F9B792E00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Containers handily solve the third-party software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limitations of reproducing novel software environments (e.g. DOE ATS systems), but these environments are not currently in pull request testing, and are outside the scope of this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Containers </a:t>
            </a:r>
            <a:r>
              <a:rPr lang="en-US" i="1" dirty="0"/>
              <a:t>greatly</a:t>
            </a:r>
            <a:r>
              <a:rPr lang="en-US" dirty="0"/>
              <a:t> simplify the act of setting up build environments</a:t>
            </a:r>
          </a:p>
          <a:p>
            <a:pPr marL="726948" lvl="1" indent="-342900"/>
            <a:r>
              <a:rPr lang="en-US" dirty="0"/>
              <a:t>Complexity is still there, but is largely handled within the </a:t>
            </a:r>
            <a:r>
              <a:rPr lang="en-US" dirty="0" err="1"/>
              <a:t>Dockerfile</a:t>
            </a:r>
            <a:r>
              <a:rPr lang="en-US" dirty="0"/>
              <a:t> that describes how to build the container image</a:t>
            </a:r>
          </a:p>
          <a:p>
            <a:pPr marL="726948" lvl="1" indent="-342900"/>
            <a:r>
              <a:rPr lang="en-US" dirty="0"/>
              <a:t>Complexity is removed from user workflow</a:t>
            </a:r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6406D-84FD-62DE-05FD-FBC6851E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What is Podman? — Podman documentation">
            <a:extLst>
              <a:ext uri="{FF2B5EF4-FFF2-40B4-BE49-F238E27FC236}">
                <a16:creationId xmlns:a16="http://schemas.microsoft.com/office/drawing/2014/main" id="{9E3C23EC-1927-588B-7BF8-A8FE8A05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41" y="4753821"/>
            <a:ext cx="3525039" cy="7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cker Logo PNG Vector (SVG) Free Download">
            <a:extLst>
              <a:ext uri="{FF2B5EF4-FFF2-40B4-BE49-F238E27FC236}">
                <a16:creationId xmlns:a16="http://schemas.microsoft.com/office/drawing/2014/main" id="{2064CAF6-3D4D-309A-75AC-1C5BDFDC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22" y="4249839"/>
            <a:ext cx="2107096" cy="17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1634-7936-9A82-450D-E3294350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a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0106-B5FB-05D0-25E6-2D4655B657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Authenticate if needed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login your-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registry.yourdomain.com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Pull the image that you want to use from the registry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pull your-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registry.yourdomain.com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yourimage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Run the image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  Remove container once it exits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  Run interactively and attach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  Run bash as the container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run --rm –it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bash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yourimage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E458-CB94-D69C-3BC3-A6DB41A3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B074-2F17-2CC7-710D-41B31592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5E06-BA37-EBFF-5E2F-283B84855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1FEF97-6FD7-2A20-04FB-AD10932E9E0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" y="1369137"/>
            <a:ext cx="11049000" cy="337781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730E8F-4B32-AC69-B8A6-2FC30BC4F894}"/>
              </a:ext>
            </a:extLst>
          </p:cNvPr>
          <p:cNvSpPr txBox="1"/>
          <p:nvPr/>
        </p:nvSpPr>
        <p:spPr>
          <a:xfrm>
            <a:off x="3776870" y="535719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9AAB9-5BEB-01CA-5661-57CFB2A71E9A}"/>
              </a:ext>
            </a:extLst>
          </p:cNvPr>
          <p:cNvSpPr txBox="1"/>
          <p:nvPr/>
        </p:nvSpPr>
        <p:spPr>
          <a:xfrm>
            <a:off x="596348" y="539694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that all TPLs are “Just There”, with no module load, source, etc.  All (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of the complexity is baked</a:t>
            </a:r>
          </a:p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the container recipe itself.</a:t>
            </a:r>
          </a:p>
          <a:p>
            <a:pPr algn="l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now clone Trilinos, or any other code you wish to develop.</a:t>
            </a:r>
          </a:p>
        </p:txBody>
      </p:sp>
    </p:spTree>
    <p:extLst>
      <p:ext uri="{BB962C8B-B14F-4D97-AF65-F5344CB8AC3E}">
        <p14:creationId xmlns:p14="http://schemas.microsoft.com/office/powerpoint/2010/main" val="30613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A1AA-AE7D-816D-87D4-91E3ED92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mount your local code into a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5B67-F932-7573-DC32-E698595EDE6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docker run --rm –it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bash \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--mount type=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bind,src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=/path/on/your/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machine,dst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=/path/in/container \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yourimage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Allows you to get data in/out of container through the mounted directory</a:t>
            </a:r>
          </a:p>
          <a:p>
            <a:r>
              <a:rPr lang="en-US" dirty="0"/>
              <a:t>Depends on host filesystem (e.g. can have some issues when mounting a Windows directory into a Linux container)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Extension: It is possible to point </a:t>
            </a:r>
            <a:r>
              <a:rPr lang="en-US" dirty="0" err="1"/>
              <a:t>VSCode</a:t>
            </a:r>
            <a:r>
              <a:rPr lang="en-US" dirty="0"/>
              <a:t> at a container image and have it boot said image, mount your code project for you, and then place your terminal in the running container.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E5797-ECC8-4FC9-B729-A733AE770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5454</TotalTime>
  <Words>603</Words>
  <Application>Microsoft Macintosh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 Light</vt:lpstr>
      <vt:lpstr>Open Sans SemiBold</vt:lpstr>
      <vt:lpstr>Wingdings</vt:lpstr>
      <vt:lpstr>Courier New</vt:lpstr>
      <vt:lpstr>Open Sans</vt:lpstr>
      <vt:lpstr>Arial</vt:lpstr>
      <vt:lpstr>Open Sans bold</vt:lpstr>
      <vt:lpstr>Sandia Angles_UUI UUR Generic</vt:lpstr>
      <vt:lpstr>Developing Trilinos Within Containers</vt:lpstr>
      <vt:lpstr>Managing Trilinos Build Environments</vt:lpstr>
      <vt:lpstr>Externally-UNAvailable Requirements</vt:lpstr>
      <vt:lpstr>Making GenConfig Available to the Community</vt:lpstr>
      <vt:lpstr>Making TPLs available to the community</vt:lpstr>
      <vt:lpstr>Containers as a mechanism for distributing TPLs</vt:lpstr>
      <vt:lpstr>How to run a container</vt:lpstr>
      <vt:lpstr>Example</vt:lpstr>
      <vt:lpstr>How to mount your local code into a container</vt:lpstr>
      <vt:lpstr>Containers help ensure consistency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Browne, Samuel Elliott</cp:lastModifiedBy>
  <cp:revision>447</cp:revision>
  <dcterms:created xsi:type="dcterms:W3CDTF">2018-07-21T13:25:45Z</dcterms:created>
  <dcterms:modified xsi:type="dcterms:W3CDTF">2023-11-02T14:08:45Z</dcterms:modified>
</cp:coreProperties>
</file>