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8" r:id="rId4"/>
  </p:sldMasterIdLst>
  <p:notesMasterIdLst>
    <p:notesMasterId r:id="rId16"/>
  </p:notesMasterIdLst>
  <p:handoutMasterIdLst>
    <p:handoutMasterId r:id="rId17"/>
  </p:handoutMasterIdLst>
  <p:sldIdLst>
    <p:sldId id="1926" r:id="rId5"/>
    <p:sldId id="1855" r:id="rId6"/>
    <p:sldId id="1850" r:id="rId7"/>
    <p:sldId id="1849" r:id="rId8"/>
    <p:sldId id="1851" r:id="rId9"/>
    <p:sldId id="1860" r:id="rId10"/>
    <p:sldId id="1929" r:id="rId11"/>
    <p:sldId id="1938" r:id="rId12"/>
    <p:sldId id="1936" r:id="rId13"/>
    <p:sldId id="1937" r:id="rId14"/>
    <p:sldId id="1932"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Open Sans bold" panose="020B0706030804020204" pitchFamily="34" charset="0"/>
      <p:regular r:id="rId26"/>
      <p:bold r:id="rId27"/>
      <p:italic r:id="rId28"/>
      <p:boldItalic r:id="rId29"/>
    </p:embeddedFont>
    <p:embeddedFont>
      <p:font typeface="Open Sans Light" panose="020B0306030504020204" pitchFamily="34" charset="0"/>
      <p:regular r:id="rId30"/>
      <p:italic r:id="rId31"/>
    </p:embeddedFont>
    <p:embeddedFont>
      <p:font typeface="Open Sans SemiBold" panose="020B0606030504020204" pitchFamily="34" charset="0"/>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Layouts" id="{D278F097-0A73-434B-97FE-ED3B8A0EF645}">
          <p14:sldIdLst/>
        </p14:section>
        <p14:section name="Title Slide" id="{7D1F2A88-9EF1-C940-B849-EE7D1949366C}">
          <p14:sldIdLst>
            <p14:sldId id="1926"/>
          </p14:sldIdLst>
        </p14:section>
        <p14:section name="Section Slides" id="{2EA42AA1-D502-6148-A5BF-1579527BE6BE}">
          <p14:sldIdLst/>
        </p14:section>
        <p14:section name="Meeting Slides" id="{B0191FC6-BC07-F94C-9A32-7F0AA6D47F8E}">
          <p14:sldIdLst>
            <p14:sldId id="1855"/>
            <p14:sldId id="1850"/>
            <p14:sldId id="1849"/>
            <p14:sldId id="1851"/>
            <p14:sldId id="1860"/>
            <p14:sldId id="1929"/>
            <p14:sldId id="1938"/>
            <p14:sldId id="1936"/>
            <p14:sldId id="1937"/>
            <p14:sldId id="19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7"/>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16417-DA07-42A6-A43F-CCBF08C4B6D3}" v="773" dt="2023-10-25T16:07:19.739"/>
    <p1510:client id="{75EBBA61-BCFC-4E7B-A758-973E1D08A28F}" v="65" dt="2023-10-26T15:57:34.614"/>
    <p1510:client id="{FB09837D-32D1-4D24-B89B-B9C9E2D3C014}" v="256" dt="2023-10-25T16:22:27.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5"/>
    <p:restoredTop sz="94694"/>
  </p:normalViewPr>
  <p:slideViewPr>
    <p:cSldViewPr snapToGrid="0">
      <p:cViewPr varScale="1">
        <p:scale>
          <a:sx n="121" d="100"/>
          <a:sy n="121" d="100"/>
        </p:scale>
        <p:origin x="768" y="17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11/1/23</a:t>
            </a:fld>
            <a:endParaRPr lang="en-US">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HDF5 (Hierarchical Data Format Version 5) = File management system (open source file format that supports large, complex, heterogenous data)</a:t>
            </a:r>
          </a:p>
          <a:p>
            <a:r>
              <a:rPr lang="en-US" dirty="0" err="1"/>
              <a:t>NetCDF</a:t>
            </a:r>
            <a:r>
              <a:rPr lang="en-US" dirty="0"/>
              <a:t> (Network Common Data Form) is a network data form, a set of interfaces for scientific data. data storage format that Exodus is build on</a:t>
            </a:r>
          </a:p>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pPr/>
              <a:t>5</a:t>
            </a:fld>
            <a:endParaRPr lang="en-US"/>
          </a:p>
        </p:txBody>
      </p:sp>
    </p:spTree>
    <p:extLst>
      <p:ext uri="{BB962C8B-B14F-4D97-AF65-F5344CB8AC3E}">
        <p14:creationId xmlns:p14="http://schemas.microsoft.com/office/powerpoint/2010/main" val="1463500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b">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8725072" y="6629842"/>
            <a:ext cx="2107085" cy="122089"/>
          </a:xfrm>
          <a:prstGeom prst="rect">
            <a:avLst/>
          </a:prstGeom>
        </p:spPr>
        <p:txBody>
          <a:bodyPr lIns="0" tIns="0" rIns="0" bIns="0">
            <a:normAutofit/>
          </a:bodyPr>
          <a:lstStyle>
            <a:lvl1pPr marL="0" indent="0" algn="r">
              <a:buNone/>
              <a:defRPr sz="700" b="0" i="0" spc="50" baseline="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461152"/>
            <a:ext cx="4739640" cy="667120"/>
          </a:xfrm>
          <a:prstGeom prst="rect">
            <a:avLst/>
          </a:prstGeom>
        </p:spPr>
        <p:txBody>
          <a:bodyPr lIns="0" tIns="0" rIns="0" bIns="0">
            <a:normAutofit/>
          </a:bodyPr>
          <a:lstStyle>
            <a:lvl1pPr>
              <a:buFontTx/>
              <a:buNone/>
              <a:defRPr sz="1200" b="0" i="0" spc="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966239" y="553150"/>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912699" y="1098759"/>
            <a:ext cx="4710777" cy="307777"/>
          </a:xfrm>
          <a:prstGeom prst="rect">
            <a:avLst/>
          </a:prstGeom>
          <a:noFill/>
        </p:spPr>
        <p:txBody>
          <a:bodyPr wrap="none" rtlCol="0">
            <a:spAutoFit/>
          </a:bodyPr>
          <a:lstStyle/>
          <a:p>
            <a:r>
              <a:rPr lang="en-US" sz="1400" spc="150" baseline="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p:nvSpPr>
        <p:spPr>
          <a:xfrm>
            <a:off x="5184673" y="6307251"/>
            <a:ext cx="5745678" cy="289951"/>
          </a:xfrm>
          <a:prstGeom prst="rect">
            <a:avLst/>
          </a:prstGeom>
          <a:noFill/>
        </p:spPr>
        <p:txBody>
          <a:bodyPr wrap="square" rtlCol="0">
            <a:spAutoFit/>
          </a:bodyPr>
          <a:lstStyle/>
          <a:p>
            <a:pPr algn="r">
              <a:lnSpc>
                <a:spcPct val="110000"/>
              </a:lnSpc>
            </a:pPr>
            <a:r>
              <a:rPr lang="en-US" sz="600" b="0" i="0" kern="1200">
                <a:solidFill>
                  <a:schemeClr val="bg2">
                    <a:lumMod val="50000"/>
                  </a:schemeClr>
                </a:solidFill>
                <a:effectLst/>
                <a:latin typeface="Open Sans" panose="020B0606030504020204" pitchFamily="34" charset="0"/>
                <a:ea typeface="+mn-ea"/>
                <a:cs typeface="+mn-cs"/>
              </a:rPr>
              <a:t>Sandia National Laboratories is a </a:t>
            </a:r>
            <a:r>
              <a:rPr lang="en-US" sz="600" b="0" i="0" kern="1200" err="1">
                <a:solidFill>
                  <a:schemeClr val="bg2">
                    <a:lumMod val="50000"/>
                  </a:schemeClr>
                </a:solidFill>
                <a:effectLst/>
                <a:latin typeface="Open Sans" panose="020B0606030504020204" pitchFamily="34" charset="0"/>
                <a:ea typeface="+mn-ea"/>
                <a:cs typeface="+mn-cs"/>
              </a:rPr>
              <a:t>multimission</a:t>
            </a:r>
            <a:r>
              <a:rPr lang="en-US" sz="600" b="0" i="0" kern="120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b="0" i="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
        <p:nvSpPr>
          <p:cNvPr id="26" name="Text Placeholder 5">
            <a:extLst>
              <a:ext uri="{FF2B5EF4-FFF2-40B4-BE49-F238E27FC236}">
                <a16:creationId xmlns:a16="http://schemas.microsoft.com/office/drawing/2014/main" id="{20A96215-470A-411E-ACA6-0D57252BEDAE}"/>
              </a:ext>
            </a:extLst>
          </p:cNvPr>
          <p:cNvSpPr>
            <a:spLocks noGrp="1"/>
          </p:cNvSpPr>
          <p:nvPr>
            <p:ph type="body" sz="quarter" idx="12" hasCustomPrompt="1"/>
          </p:nvPr>
        </p:nvSpPr>
        <p:spPr>
          <a:xfrm>
            <a:off x="990599" y="103254"/>
            <a:ext cx="4194074" cy="344104"/>
          </a:xfrm>
        </p:spPr>
        <p:txBody>
          <a:bodyPr>
            <a:noAutofit/>
          </a:bodyPr>
          <a:lstStyle>
            <a:lvl1pPr marL="0" indent="0" algn="l">
              <a:spcBef>
                <a:spcPts val="0"/>
              </a:spcBef>
              <a:buFont typeface="Arial" panose="020B0604020202020204" pitchFamily="34" charset="0"/>
              <a:buNone/>
              <a:defRPr sz="900" cap="all" spc="5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28" name="Text Placeholder 5">
            <a:extLst>
              <a:ext uri="{FF2B5EF4-FFF2-40B4-BE49-F238E27FC236}">
                <a16:creationId xmlns:a16="http://schemas.microsoft.com/office/drawing/2014/main" id="{2E2301FC-BB9A-4809-83D4-3B242B2691D6}"/>
              </a:ext>
            </a:extLst>
          </p:cNvPr>
          <p:cNvSpPr>
            <a:spLocks noGrp="1"/>
          </p:cNvSpPr>
          <p:nvPr>
            <p:ph type="body" sz="quarter" idx="13" hasCustomPrompt="1"/>
          </p:nvPr>
        </p:nvSpPr>
        <p:spPr>
          <a:xfrm>
            <a:off x="990599" y="6378002"/>
            <a:ext cx="3325369" cy="406738"/>
          </a:xfrm>
        </p:spPr>
        <p:txBody>
          <a:bodyPr anchor="b">
            <a:noAutofit/>
          </a:bodyPr>
          <a:lstStyle>
            <a:lvl1pPr marL="0" indent="0" algn="l">
              <a:spcBef>
                <a:spcPts val="0"/>
              </a:spcBef>
              <a:buFont typeface="Arial" panose="020B0604020202020204" pitchFamily="34" charset="0"/>
              <a:buNone/>
              <a:defRPr sz="900" cap="all" spc="5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29" name="TextBox 28">
            <a:extLst>
              <a:ext uri="{FF2B5EF4-FFF2-40B4-BE49-F238E27FC236}">
                <a16:creationId xmlns:a16="http://schemas.microsoft.com/office/drawing/2014/main" id="{E79E1EFD-6583-4EC1-8FA1-27AFA524FFFE}"/>
              </a:ext>
            </a:extLst>
          </p:cNvPr>
          <p:cNvSpPr txBox="1"/>
          <p:nvPr/>
        </p:nvSpPr>
        <p:spPr>
          <a:xfrm>
            <a:off x="5449406" y="5969173"/>
            <a:ext cx="859592" cy="203133"/>
          </a:xfrm>
          <a:prstGeom prst="rect">
            <a:avLst/>
          </a:prstGeom>
          <a:noFill/>
        </p:spPr>
        <p:txBody>
          <a:bodyPr wrap="square" rtlCol="0" anchor="t">
            <a:spAutoFit/>
          </a:bodyPr>
          <a:lstStyle/>
          <a:p>
            <a:pPr>
              <a:lnSpc>
                <a:spcPct val="90000"/>
              </a:lnSpc>
              <a:spcBef>
                <a:spcPts val="0"/>
              </a:spcBef>
              <a:spcAft>
                <a:spcPts val="0"/>
              </a:spcAft>
            </a:pPr>
            <a:r>
              <a:rPr lang="en-US" sz="800" b="0">
                <a:solidFill>
                  <a:schemeClr val="bg1"/>
                </a:solidFill>
                <a:latin typeface="+mn-lt"/>
              </a:rPr>
              <a:t>Controlled by:</a:t>
            </a:r>
          </a:p>
        </p:txBody>
      </p:sp>
      <p:sp>
        <p:nvSpPr>
          <p:cNvPr id="30" name="Text Placeholder 6">
            <a:extLst>
              <a:ext uri="{FF2B5EF4-FFF2-40B4-BE49-F238E27FC236}">
                <a16:creationId xmlns:a16="http://schemas.microsoft.com/office/drawing/2014/main" id="{C3F7A196-3C21-419A-B93B-BA8F3D9DF766}"/>
              </a:ext>
            </a:extLst>
          </p:cNvPr>
          <p:cNvSpPr>
            <a:spLocks noGrp="1"/>
          </p:cNvSpPr>
          <p:nvPr>
            <p:ph type="body" sz="quarter" idx="28" hasCustomPrompt="1"/>
          </p:nvPr>
        </p:nvSpPr>
        <p:spPr>
          <a:xfrm>
            <a:off x="6292468" y="5966130"/>
            <a:ext cx="5328286" cy="253447"/>
          </a:xfrm>
        </p:spPr>
        <p:txBody>
          <a:bodyPr anchor="t">
            <a:noAutofit/>
          </a:bodyPr>
          <a:lstStyle>
            <a:lvl1pPr>
              <a:lnSpc>
                <a:spcPct val="100000"/>
              </a:lnSpc>
              <a:spcBef>
                <a:spcPts val="0"/>
              </a:spcBef>
              <a:spcAft>
                <a:spcPts val="0"/>
              </a:spcAft>
              <a:defRPr sz="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5pPr>
              <a:defRPr/>
            </a:lvl5pPr>
          </a:lstStyle>
          <a:p>
            <a:pPr lvl="0"/>
            <a:r>
              <a:rPr lang="en-US"/>
              <a:t>Click to edit Designating Agency and author/contact information (commonly Sandia National Laboratories)</a:t>
            </a:r>
          </a:p>
        </p:txBody>
      </p:sp>
    </p:spTree>
    <p:extLst>
      <p:ext uri="{BB962C8B-B14F-4D97-AF65-F5344CB8AC3E}">
        <p14:creationId xmlns:p14="http://schemas.microsoft.com/office/powerpoint/2010/main" val="68450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F14FE9A-967B-49C6-B086-BE760CAE023D}"/>
              </a:ext>
            </a:extLst>
          </p:cNvPr>
          <p:cNvSpPr>
            <a:spLocks noGrp="1"/>
          </p:cNvSpPr>
          <p:nvPr>
            <p:ph idx="1"/>
          </p:nvPr>
        </p:nvSpPr>
        <p:spPr>
          <a:xfrm>
            <a:off x="490728" y="1328928"/>
            <a:ext cx="11042478" cy="459056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895B1422-2C0C-4F59-A292-22E7A4E17A56}"/>
              </a:ext>
            </a:extLst>
          </p:cNvPr>
          <p:cNvSpPr>
            <a:spLocks noGrp="1"/>
          </p:cNvSpPr>
          <p:nvPr>
            <p:ph type="title"/>
          </p:nvPr>
        </p:nvSpPr>
        <p:spPr>
          <a:xfrm>
            <a:off x="490728" y="236873"/>
            <a:ext cx="10096500" cy="774779"/>
          </a:xfrm>
          <a:prstGeom prst="rect">
            <a:avLst/>
          </a:prstGeom>
        </p:spPr>
        <p:txBody>
          <a:bodyPr vert="horz" lIns="0" tIns="0" rIns="0" bIns="0" rtlCol="0" anchor="ctr">
            <a:normAutofit/>
          </a:bodyPr>
          <a:lstStyle/>
          <a:p>
            <a:r>
              <a:rPr lang="en-US"/>
              <a:t>Click to edit Master title style</a:t>
            </a:r>
          </a:p>
        </p:txBody>
      </p:sp>
      <p:sp>
        <p:nvSpPr>
          <p:cNvPr id="8" name="Slide Number Placeholder 2">
            <a:extLst>
              <a:ext uri="{FF2B5EF4-FFF2-40B4-BE49-F238E27FC236}">
                <a16:creationId xmlns:a16="http://schemas.microsoft.com/office/drawing/2014/main" id="{127EE8E4-92E4-4C46-9937-7C828EA37FDD}"/>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16003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andia Blue Section - 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a:t>CLICK TO ADD TITLE</a:t>
            </a:r>
          </a:p>
        </p:txBody>
      </p:sp>
    </p:spTree>
    <p:extLst>
      <p:ext uri="{BB962C8B-B14F-4D97-AF65-F5344CB8AC3E}">
        <p14:creationId xmlns:p14="http://schemas.microsoft.com/office/powerpoint/2010/main" val="314498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a:t>TITLE ONLY - CLICK TO ADD TITLE</a:t>
            </a:r>
          </a:p>
        </p:txBody>
      </p:sp>
      <p:sp>
        <p:nvSpPr>
          <p:cNvPr id="4" name="Slide Number Placeholder 2">
            <a:extLst>
              <a:ext uri="{FF2B5EF4-FFF2-40B4-BE49-F238E27FC236}">
                <a16:creationId xmlns:a16="http://schemas.microsoft.com/office/drawing/2014/main" id="{B5956365-3ED7-441B-B4AF-0C0E5D8BE382}"/>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ft_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8F2780D-BFC3-4EE3-A945-270B141B6A86}"/>
              </a:ext>
            </a:extLst>
          </p:cNvPr>
          <p:cNvSpPr>
            <a:spLocks noGrp="1"/>
          </p:cNvSpPr>
          <p:nvPr>
            <p:ph type="pic" sz="quarter" idx="13" hasCustomPrompt="1"/>
          </p:nvPr>
        </p:nvSpPr>
        <p:spPr>
          <a:xfrm>
            <a:off x="723901" y="1409699"/>
            <a:ext cx="5029199" cy="4648201"/>
          </a:xfrm>
          <a:noFill/>
          <a:effectLst/>
        </p:spPr>
        <p:txBody>
          <a:bodyPr/>
          <a:lstStyle>
            <a:lvl1pPr algn="ctr">
              <a:buFontTx/>
              <a:buNone/>
              <a:defRPr b="0" i="0">
                <a:latin typeface="Open Sans" panose="020B0606030504020204" pitchFamily="34" charset="0"/>
                <a:ea typeface="Open Sans" panose="020B0606030504020204" pitchFamily="34" charset="0"/>
                <a:cs typeface="Open Sans" panose="020B0606030504020204" pitchFamily="34" charset="0"/>
              </a:defRPr>
            </a:lvl1pPr>
          </a:lstStyle>
          <a:p>
            <a:r>
              <a:rPr lang="en-ID"/>
              <a:t>Click icon to add image</a:t>
            </a:r>
          </a:p>
        </p:txBody>
      </p:sp>
      <p:sp>
        <p:nvSpPr>
          <p:cNvPr id="9" name="Text Placeholder 9">
            <a:extLst>
              <a:ext uri="{FF2B5EF4-FFF2-40B4-BE49-F238E27FC236}">
                <a16:creationId xmlns:a16="http://schemas.microsoft.com/office/drawing/2014/main" id="{67CBC444-B855-47D4-9D3C-0C92914F49AB}"/>
              </a:ext>
            </a:extLst>
          </p:cNvPr>
          <p:cNvSpPr>
            <a:spLocks noGrp="1"/>
          </p:cNvSpPr>
          <p:nvPr>
            <p:ph type="body" sz="quarter" idx="14"/>
          </p:nvPr>
        </p:nvSpPr>
        <p:spPr>
          <a:xfrm>
            <a:off x="6134101" y="1409699"/>
            <a:ext cx="5067300" cy="4648201"/>
          </a:xfrm>
        </p:spPr>
        <p:txBody>
          <a:bodyPr anchor="t"/>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0" name="Title 1">
            <a:extLst>
              <a:ext uri="{FF2B5EF4-FFF2-40B4-BE49-F238E27FC236}">
                <a16:creationId xmlns:a16="http://schemas.microsoft.com/office/drawing/2014/main" id="{5EB97479-D0E6-424D-AFD7-6EEEEAC9A975}"/>
              </a:ext>
            </a:extLst>
          </p:cNvPr>
          <p:cNvSpPr>
            <a:spLocks noGrp="1"/>
          </p:cNvSpPr>
          <p:nvPr>
            <p:ph type="title" hasCustomPrompt="1"/>
          </p:nvPr>
        </p:nvSpPr>
        <p:spPr>
          <a:xfrm>
            <a:off x="720648" y="359772"/>
            <a:ext cx="10480752" cy="570225"/>
          </a:xfrm>
        </p:spPr>
        <p:txBody>
          <a:bodyPr/>
          <a:lstStyle>
            <a:lvl1pPr>
              <a:defRPr b="0">
                <a:latin typeface="+mj-lt"/>
              </a:defRPr>
            </a:lvl1pPr>
          </a:lstStyle>
          <a:p>
            <a:r>
              <a:rPr lang="en-US" dirty="0"/>
              <a:t>Left Image - Click to add title</a:t>
            </a:r>
          </a:p>
        </p:txBody>
      </p:sp>
      <p:sp>
        <p:nvSpPr>
          <p:cNvPr id="12" name="Slide Number Placeholder 5">
            <a:extLst>
              <a:ext uri="{FF2B5EF4-FFF2-40B4-BE49-F238E27FC236}">
                <a16:creationId xmlns:a16="http://schemas.microsoft.com/office/drawing/2014/main" id="{A090489D-6EDD-8445-B8BD-A65B00A27852}"/>
              </a:ext>
            </a:extLst>
          </p:cNvPr>
          <p:cNvSpPr>
            <a:spLocks noGrp="1"/>
          </p:cNvSpPr>
          <p:nvPr>
            <p:ph type="sldNum" sz="quarter" idx="12"/>
          </p:nvPr>
        </p:nvSpPr>
        <p:spPr>
          <a:xfrm>
            <a:off x="64951" y="437652"/>
            <a:ext cx="419397" cy="365125"/>
          </a:xfrm>
        </p:spPr>
        <p:txBody>
          <a:bodyPr/>
          <a:lstStyle>
            <a:lvl1pPr>
              <a:defRPr b="0" i="0">
                <a:latin typeface="Open Sans" panose="020B0606030504020204" pitchFamily="34" charset="0"/>
              </a:defRPr>
            </a:lvl1pPr>
          </a:lstStyle>
          <a:p>
            <a:fld id="{6113E31D-E2AB-40D1-8B51-AFA5AFEF393A}" type="slidenum">
              <a:rPr lang="en-US" smtClean="0"/>
              <a:pPr/>
              <a:t>‹#›</a:t>
            </a:fld>
            <a:endParaRPr lang="en-US"/>
          </a:p>
        </p:txBody>
      </p:sp>
    </p:spTree>
    <p:extLst>
      <p:ext uri="{BB962C8B-B14F-4D97-AF65-F5344CB8AC3E}">
        <p14:creationId xmlns:p14="http://schemas.microsoft.com/office/powerpoint/2010/main" val="286318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a:t>CLICK TO edit subtitle</a:t>
            </a:r>
          </a:p>
        </p:txBody>
      </p:sp>
      <p:sp>
        <p:nvSpPr>
          <p:cNvPr id="5" name="Text Placeholder 3">
            <a:extLst>
              <a:ext uri="{FF2B5EF4-FFF2-40B4-BE49-F238E27FC236}">
                <a16:creationId xmlns:a16="http://schemas.microsoft.com/office/drawing/2014/main" id="{9E10DB8B-1E8F-4D7F-8E49-0803F5812797}"/>
              </a:ext>
            </a:extLst>
          </p:cNvPr>
          <p:cNvSpPr txBox="1">
            <a:spLocks/>
          </p:cNvSpPr>
          <p:nvPr/>
        </p:nvSpPr>
        <p:spPr>
          <a:xfrm>
            <a:off x="6278881" y="111327"/>
            <a:ext cx="5803392" cy="342900"/>
          </a:xfrm>
          <a:prstGeom prst="rect">
            <a:avLst/>
          </a:prstGeom>
        </p:spPr>
        <p:txBody>
          <a:bodyPr anchor="t">
            <a:normAutofit/>
          </a:bodyPr>
          <a:lstStyle>
            <a:lvl1pPr marL="0" indent="0" algn="ctr" defTabSz="914400" rtl="0" eaLnBrk="1" latinLnBrk="0" hangingPunct="1">
              <a:lnSpc>
                <a:spcPct val="80000"/>
              </a:lnSpc>
              <a:spcBef>
                <a:spcPts val="0"/>
              </a:spcBef>
              <a:spcAft>
                <a:spcPts val="0"/>
              </a:spcAft>
              <a:buClr>
                <a:schemeClr val="accent1"/>
              </a:buClr>
              <a:buFont typeface="Arial" panose="020B0604020202020204" pitchFamily="34" charset="0"/>
              <a:buNone/>
              <a:defRPr sz="1000" b="0" i="0" kern="1200" cap="all" baseline="0">
                <a:solidFill>
                  <a:schemeClr val="bg1"/>
                </a:solidFill>
                <a:latin typeface="+mj-lt"/>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spc="50"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Click to edit CONTROL marking//category</a:t>
            </a:r>
          </a:p>
        </p:txBody>
      </p:sp>
      <p:sp>
        <p:nvSpPr>
          <p:cNvPr id="6" name="Text Placeholder 3">
            <a:extLst>
              <a:ext uri="{FF2B5EF4-FFF2-40B4-BE49-F238E27FC236}">
                <a16:creationId xmlns:a16="http://schemas.microsoft.com/office/drawing/2014/main" id="{27403625-B4E5-47C2-8DFD-2A0ECD035030}"/>
              </a:ext>
            </a:extLst>
          </p:cNvPr>
          <p:cNvSpPr txBox="1">
            <a:spLocks/>
          </p:cNvSpPr>
          <p:nvPr/>
        </p:nvSpPr>
        <p:spPr>
          <a:xfrm>
            <a:off x="133143" y="6424233"/>
            <a:ext cx="5767786" cy="342900"/>
          </a:xfrm>
          <a:prstGeom prst="rect">
            <a:avLst/>
          </a:prstGeom>
        </p:spPr>
        <p:txBody>
          <a:bodyPr anchor="b">
            <a:normAutofit/>
          </a:bodyPr>
          <a:lstStyle>
            <a:lvl1pPr marL="0" indent="0" algn="ctr" defTabSz="914400" rtl="0" eaLnBrk="1" latinLnBrk="0" hangingPunct="1">
              <a:lnSpc>
                <a:spcPct val="80000"/>
              </a:lnSpc>
              <a:spcBef>
                <a:spcPts val="0"/>
              </a:spcBef>
              <a:spcAft>
                <a:spcPts val="0"/>
              </a:spcAft>
              <a:buClr>
                <a:schemeClr val="accent1"/>
              </a:buClr>
              <a:buFont typeface="Arial" panose="020B0604020202020204" pitchFamily="34" charset="0"/>
              <a:buNone/>
              <a:defRPr sz="1000" b="0" i="0" kern="1200" cap="all" baseline="0">
                <a:solidFill>
                  <a:schemeClr val="bg1"/>
                </a:solidFill>
                <a:latin typeface="+mj-lt"/>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spc="50"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Click to edit CONTROL marking//category</a:t>
            </a:r>
          </a:p>
        </p:txBody>
      </p:sp>
    </p:spTree>
    <p:extLst>
      <p:ext uri="{BB962C8B-B14F-4D97-AF65-F5344CB8AC3E}">
        <p14:creationId xmlns:p14="http://schemas.microsoft.com/office/powerpoint/2010/main" val="223509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a:t>CLICK TO edit subtitle</a:t>
            </a:r>
          </a:p>
        </p:txBody>
      </p:sp>
    </p:spTree>
    <p:extLst>
      <p:ext uri="{BB962C8B-B14F-4D97-AF65-F5344CB8AC3E}">
        <p14:creationId xmlns:p14="http://schemas.microsoft.com/office/powerpoint/2010/main" val="58871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1627632"/>
            <a:ext cx="4598377" cy="3058669"/>
          </a:xfrm>
        </p:spPr>
        <p:txBody>
          <a:bodyPr anchor="b">
            <a:normAutofit/>
          </a:bodyPr>
          <a:lstStyle>
            <a:lvl1pPr algn="l">
              <a:defRPr sz="3600" baseline="0">
                <a:solidFill>
                  <a:schemeClr val="bg1"/>
                </a:solidFill>
              </a:defRPr>
            </a:lvl1pPr>
          </a:lstStyle>
          <a:p>
            <a:r>
              <a:rPr lang="en-US"/>
              <a:t>CLICK TO edit subtitle</a:t>
            </a:r>
          </a:p>
        </p:txBody>
      </p:sp>
      <p:sp>
        <p:nvSpPr>
          <p:cNvPr id="3" name="Text Placeholder 3">
            <a:extLst>
              <a:ext uri="{FF2B5EF4-FFF2-40B4-BE49-F238E27FC236}">
                <a16:creationId xmlns:a16="http://schemas.microsoft.com/office/drawing/2014/main" id="{9E026CCE-F6F4-4EB1-AA32-43F8FB42CC9E}"/>
              </a:ext>
            </a:extLst>
          </p:cNvPr>
          <p:cNvSpPr txBox="1">
            <a:spLocks/>
          </p:cNvSpPr>
          <p:nvPr/>
        </p:nvSpPr>
        <p:spPr>
          <a:xfrm>
            <a:off x="133143" y="111327"/>
            <a:ext cx="5803392" cy="342900"/>
          </a:xfrm>
          <a:prstGeom prst="rect">
            <a:avLst/>
          </a:prstGeom>
        </p:spPr>
        <p:txBody>
          <a:bodyPr anchor="t">
            <a:normAutofit/>
          </a:bodyPr>
          <a:lstStyle>
            <a:lvl1pPr marL="0" indent="0" algn="ctr" defTabSz="914400" rtl="0" eaLnBrk="1" latinLnBrk="0" hangingPunct="1">
              <a:lnSpc>
                <a:spcPct val="80000"/>
              </a:lnSpc>
              <a:spcBef>
                <a:spcPts val="0"/>
              </a:spcBef>
              <a:spcAft>
                <a:spcPts val="0"/>
              </a:spcAft>
              <a:buClr>
                <a:schemeClr val="accent1"/>
              </a:buClr>
              <a:buFont typeface="Arial" panose="020B0604020202020204" pitchFamily="34" charset="0"/>
              <a:buNone/>
              <a:defRPr sz="1000" b="0" i="0" kern="1200" cap="all" baseline="0">
                <a:solidFill>
                  <a:schemeClr val="bg1"/>
                </a:solidFill>
                <a:latin typeface="+mj-lt"/>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spc="5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Click to edit CONTROL marking//category</a:t>
            </a:r>
          </a:p>
        </p:txBody>
      </p:sp>
      <p:sp>
        <p:nvSpPr>
          <p:cNvPr id="4" name="Text Placeholder 3">
            <a:extLst>
              <a:ext uri="{FF2B5EF4-FFF2-40B4-BE49-F238E27FC236}">
                <a16:creationId xmlns:a16="http://schemas.microsoft.com/office/drawing/2014/main" id="{6D412A1C-4ED0-4D19-8975-204204FDB5EA}"/>
              </a:ext>
            </a:extLst>
          </p:cNvPr>
          <p:cNvSpPr txBox="1">
            <a:spLocks/>
          </p:cNvSpPr>
          <p:nvPr/>
        </p:nvSpPr>
        <p:spPr>
          <a:xfrm>
            <a:off x="133143" y="6424233"/>
            <a:ext cx="5767786" cy="342900"/>
          </a:xfrm>
          <a:prstGeom prst="rect">
            <a:avLst/>
          </a:prstGeom>
        </p:spPr>
        <p:txBody>
          <a:bodyPr anchor="b">
            <a:normAutofit/>
          </a:bodyPr>
          <a:lstStyle>
            <a:lvl1pPr marL="0" indent="0" algn="ctr" defTabSz="914400" rtl="0" eaLnBrk="1" latinLnBrk="0" hangingPunct="1">
              <a:lnSpc>
                <a:spcPct val="80000"/>
              </a:lnSpc>
              <a:spcBef>
                <a:spcPts val="0"/>
              </a:spcBef>
              <a:spcAft>
                <a:spcPts val="0"/>
              </a:spcAft>
              <a:buClr>
                <a:schemeClr val="accent1"/>
              </a:buClr>
              <a:buFont typeface="Arial" panose="020B0604020202020204" pitchFamily="34" charset="0"/>
              <a:buNone/>
              <a:defRPr sz="1000" b="0" i="0" kern="1200" cap="all" baseline="0">
                <a:solidFill>
                  <a:schemeClr val="bg1"/>
                </a:solidFill>
                <a:latin typeface="+mj-lt"/>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spc="5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Click to edit CONTROL marking//category</a:t>
            </a:r>
          </a:p>
        </p:txBody>
      </p:sp>
    </p:spTree>
    <p:extLst>
      <p:ext uri="{BB962C8B-B14F-4D97-AF65-F5344CB8AC3E}">
        <p14:creationId xmlns:p14="http://schemas.microsoft.com/office/powerpoint/2010/main" val="278868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a:xfrm>
            <a:off x="397764" y="408432"/>
            <a:ext cx="10096500" cy="688848"/>
          </a:xfrm>
        </p:spPr>
        <p:txBody>
          <a:bodyPr/>
          <a:lstStyle>
            <a:lvl1pPr>
              <a:defRPr cap="all" spc="50" baseline="0"/>
            </a:lvl1pPr>
          </a:lstStyle>
          <a:p>
            <a:r>
              <a:rPr lang="en-US"/>
              <a:t>CLICK TO EDIT TITLE</a:t>
            </a:r>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397764" y="1328928"/>
            <a:ext cx="11049000" cy="4690872"/>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3367AAD7-D41C-44FB-B35C-2CC4877F4552}"/>
              </a:ext>
            </a:extLst>
          </p:cNvPr>
          <p:cNvSpPr>
            <a:spLocks noGrp="1"/>
          </p:cNvSpPr>
          <p:nvPr>
            <p:ph type="body" sz="quarter" idx="12" hasCustomPrompt="1"/>
          </p:nvPr>
        </p:nvSpPr>
        <p:spPr>
          <a:xfrm>
            <a:off x="1969294" y="60960"/>
            <a:ext cx="8253412" cy="273050"/>
          </a:xfrm>
        </p:spPr>
        <p:txBody>
          <a:bodyPr>
            <a:noAutofit/>
          </a:bodyPr>
          <a:lstStyle>
            <a:lvl1pPr marL="0" indent="0" algn="ctr">
              <a:spcBef>
                <a:spcPts val="0"/>
              </a:spcBef>
              <a:buFont typeface="Arial" panose="020B0604020202020204" pitchFamily="34" charse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7" name="Text Placeholder 5">
            <a:extLst>
              <a:ext uri="{FF2B5EF4-FFF2-40B4-BE49-F238E27FC236}">
                <a16:creationId xmlns:a16="http://schemas.microsoft.com/office/drawing/2014/main" id="{1A1D2C5B-30D1-41EB-AB8C-9700E3CB515E}"/>
              </a:ext>
            </a:extLst>
          </p:cNvPr>
          <p:cNvSpPr>
            <a:spLocks noGrp="1"/>
          </p:cNvSpPr>
          <p:nvPr>
            <p:ph type="body" sz="quarter" idx="13" hasCustomPrompt="1"/>
          </p:nvPr>
        </p:nvSpPr>
        <p:spPr>
          <a:xfrm>
            <a:off x="1969294" y="6489944"/>
            <a:ext cx="8253412" cy="273050"/>
          </a:xfrm>
        </p:spPr>
        <p:txBody>
          <a:bodyPr anchor="b">
            <a:noAutofit/>
          </a:bodyPr>
          <a:lstStyle>
            <a:lvl1pPr marL="0" indent="0" algn="ctr">
              <a:spcBef>
                <a:spcPts val="0"/>
              </a:spcBef>
              <a:buFont typeface="Arial" panose="020B0604020202020204" pitchFamily="34" charse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8" name="Slide Number Placeholder 2">
            <a:extLst>
              <a:ext uri="{FF2B5EF4-FFF2-40B4-BE49-F238E27FC236}">
                <a16:creationId xmlns:a16="http://schemas.microsoft.com/office/drawing/2014/main" id="{D79DB5EF-C54E-4309-A7A1-4E2D5E501F74}"/>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4964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764" y="365466"/>
            <a:ext cx="10096500" cy="774779"/>
          </a:xfrm>
        </p:spPr>
        <p:txBody>
          <a:bodyPr/>
          <a:lstStyle>
            <a:lvl1pPr marL="0">
              <a:defRPr cap="all" spc="50" baseline="0"/>
            </a:lvl1pPr>
          </a:lstStyle>
          <a:p>
            <a:r>
              <a:rPr lang="en-US"/>
              <a:t>Click to add title</a:t>
            </a:r>
          </a:p>
        </p:txBody>
      </p:sp>
      <p:sp>
        <p:nvSpPr>
          <p:cNvPr id="3" name="Content Placeholder 2"/>
          <p:cNvSpPr>
            <a:spLocks noGrp="1"/>
          </p:cNvSpPr>
          <p:nvPr>
            <p:ph idx="1" hasCustomPrompt="1"/>
          </p:nvPr>
        </p:nvSpPr>
        <p:spPr>
          <a:xfrm>
            <a:off x="397764" y="1409701"/>
            <a:ext cx="5462348"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p:txBody>
      </p:sp>
      <p:sp>
        <p:nvSpPr>
          <p:cNvPr id="10" name="Text Placeholder 5">
            <a:extLst>
              <a:ext uri="{FF2B5EF4-FFF2-40B4-BE49-F238E27FC236}">
                <a16:creationId xmlns:a16="http://schemas.microsoft.com/office/drawing/2014/main" id="{8FADF49E-977C-4FE5-95FA-759A8BAFF91E}"/>
              </a:ext>
            </a:extLst>
          </p:cNvPr>
          <p:cNvSpPr>
            <a:spLocks noGrp="1"/>
          </p:cNvSpPr>
          <p:nvPr>
            <p:ph type="body" sz="quarter" idx="12" hasCustomPrompt="1"/>
          </p:nvPr>
        </p:nvSpPr>
        <p:spPr>
          <a:xfrm>
            <a:off x="1969294" y="60960"/>
            <a:ext cx="8253412" cy="273050"/>
          </a:xfrm>
        </p:spPr>
        <p:txBody>
          <a:bodyPr>
            <a:noAutofit/>
          </a:bodyPr>
          <a:lstStyle>
            <a:lvl1pPr marL="0" indent="0" algn="ctr">
              <a:spcBef>
                <a:spcPts val="0"/>
              </a:spcBef>
              <a:buFont typeface="Arial" panose="020B0604020202020204" pitchFamily="34" charse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11" name="Text Placeholder 5">
            <a:extLst>
              <a:ext uri="{FF2B5EF4-FFF2-40B4-BE49-F238E27FC236}">
                <a16:creationId xmlns:a16="http://schemas.microsoft.com/office/drawing/2014/main" id="{F125D0FD-D23A-4F8F-9855-0F87144FC5AC}"/>
              </a:ext>
            </a:extLst>
          </p:cNvPr>
          <p:cNvSpPr>
            <a:spLocks noGrp="1"/>
          </p:cNvSpPr>
          <p:nvPr>
            <p:ph type="body" sz="quarter" idx="13" hasCustomPrompt="1"/>
          </p:nvPr>
        </p:nvSpPr>
        <p:spPr>
          <a:xfrm>
            <a:off x="1969294" y="6489944"/>
            <a:ext cx="8253412" cy="273050"/>
          </a:xfrm>
        </p:spPr>
        <p:txBody>
          <a:bodyPr anchor="b">
            <a:noAutofit/>
          </a:bodyPr>
          <a:lstStyle>
            <a:lvl1pPr marL="0" indent="0" algn="ctr">
              <a:spcBef>
                <a:spcPts val="0"/>
              </a:spcBef>
              <a:buFont typeface="Arial" panose="020B0604020202020204" pitchFamily="34" charse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12" name="Slide Number Placeholder 2">
            <a:extLst>
              <a:ext uri="{FF2B5EF4-FFF2-40B4-BE49-F238E27FC236}">
                <a16:creationId xmlns:a16="http://schemas.microsoft.com/office/drawing/2014/main" id="{8A1230A1-9156-430E-9A11-4AE24BE93A86}"/>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8521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764" y="371562"/>
            <a:ext cx="10096500" cy="774779"/>
          </a:xfrm>
        </p:spPr>
        <p:txBody>
          <a:bodyPr/>
          <a:lstStyle>
            <a:lvl1pPr marL="0">
              <a:defRPr/>
            </a:lvl1pPr>
          </a:lstStyle>
          <a:p>
            <a:r>
              <a:rPr lang="en-US"/>
              <a:t>TITLE ONLY - CLICK TO ADD TITLE</a:t>
            </a:r>
          </a:p>
        </p:txBody>
      </p:sp>
      <p:sp>
        <p:nvSpPr>
          <p:cNvPr id="7" name="Text Placeholder 5">
            <a:extLst>
              <a:ext uri="{FF2B5EF4-FFF2-40B4-BE49-F238E27FC236}">
                <a16:creationId xmlns:a16="http://schemas.microsoft.com/office/drawing/2014/main" id="{0E55EC88-A5A4-47C9-BAE7-A729293B9FD5}"/>
              </a:ext>
            </a:extLst>
          </p:cNvPr>
          <p:cNvSpPr>
            <a:spLocks noGrp="1"/>
          </p:cNvSpPr>
          <p:nvPr>
            <p:ph type="body" sz="quarter" idx="12" hasCustomPrompt="1"/>
          </p:nvPr>
        </p:nvSpPr>
        <p:spPr>
          <a:xfrm>
            <a:off x="1969294" y="60960"/>
            <a:ext cx="8253412" cy="273050"/>
          </a:xfrm>
        </p:spPr>
        <p:txBody>
          <a:bodyPr>
            <a:noAutofit/>
          </a:bodyPr>
          <a:lstStyle>
            <a:lvl1pPr marL="0" indent="0" algn="ctr">
              <a:spcBef>
                <a:spcPts val="0"/>
              </a:spcBef>
              <a:buFont typeface="Arial" panose="020B0604020202020204" pitchFamily="34" charse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8" name="Text Placeholder 5">
            <a:extLst>
              <a:ext uri="{FF2B5EF4-FFF2-40B4-BE49-F238E27FC236}">
                <a16:creationId xmlns:a16="http://schemas.microsoft.com/office/drawing/2014/main" id="{7B6D493D-62AD-4C60-B8ED-31C5356A740A}"/>
              </a:ext>
            </a:extLst>
          </p:cNvPr>
          <p:cNvSpPr>
            <a:spLocks noGrp="1"/>
          </p:cNvSpPr>
          <p:nvPr>
            <p:ph type="body" sz="quarter" idx="13" hasCustomPrompt="1"/>
          </p:nvPr>
        </p:nvSpPr>
        <p:spPr>
          <a:xfrm>
            <a:off x="1969294" y="6489944"/>
            <a:ext cx="8253412" cy="273050"/>
          </a:xfrm>
        </p:spPr>
        <p:txBody>
          <a:bodyPr anchor="b">
            <a:noAutofit/>
          </a:bodyPr>
          <a:lstStyle>
            <a:lvl1pPr marL="0" indent="0" algn="ctr">
              <a:spcBef>
                <a:spcPts val="0"/>
              </a:spcBef>
              <a:buFont typeface="Arial" panose="020B0604020202020204" pitchFamily="34" charse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9" name="Slide Number Placeholder 2">
            <a:extLst>
              <a:ext uri="{FF2B5EF4-FFF2-40B4-BE49-F238E27FC236}">
                <a16:creationId xmlns:a16="http://schemas.microsoft.com/office/drawing/2014/main" id="{85EF0304-52E2-4F19-A450-73AD468711C8}"/>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1115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Slide">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22AD2B50-B13D-4C2C-AD88-871EEA358005}"/>
              </a:ext>
            </a:extLst>
          </p:cNvPr>
          <p:cNvSpPr>
            <a:spLocks noGrp="1"/>
          </p:cNvSpPr>
          <p:nvPr>
            <p:ph type="body" sz="quarter" idx="12" hasCustomPrompt="1"/>
          </p:nvPr>
        </p:nvSpPr>
        <p:spPr>
          <a:xfrm>
            <a:off x="1969294" y="60960"/>
            <a:ext cx="8253412" cy="273050"/>
          </a:xfrm>
        </p:spPr>
        <p:txBody>
          <a:bodyPr>
            <a:noAutofit/>
          </a:bodyPr>
          <a:lstStyle>
            <a:lvl1pPr marL="0" indent="0" algn="ctr">
              <a:spcBef>
                <a:spcPts val="0"/>
              </a:spcBef>
              <a:buFont typeface="Arial" panose="020B0604020202020204" pitchFamily="34" charse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6" name="Text Placeholder 5">
            <a:extLst>
              <a:ext uri="{FF2B5EF4-FFF2-40B4-BE49-F238E27FC236}">
                <a16:creationId xmlns:a16="http://schemas.microsoft.com/office/drawing/2014/main" id="{BA4E52FF-A249-4ECD-898E-15CF781C205E}"/>
              </a:ext>
            </a:extLst>
          </p:cNvPr>
          <p:cNvSpPr>
            <a:spLocks noGrp="1"/>
          </p:cNvSpPr>
          <p:nvPr>
            <p:ph type="body" sz="quarter" idx="13" hasCustomPrompt="1"/>
          </p:nvPr>
        </p:nvSpPr>
        <p:spPr>
          <a:xfrm>
            <a:off x="1969294" y="6489944"/>
            <a:ext cx="8253412" cy="273050"/>
          </a:xfrm>
        </p:spPr>
        <p:txBody>
          <a:bodyPr anchor="b">
            <a:noAutofit/>
          </a:bodyPr>
          <a:lstStyle>
            <a:lvl1pPr marL="0" indent="0" algn="ctr">
              <a:spcBef>
                <a:spcPts val="0"/>
              </a:spcBef>
              <a:buFont typeface="Arial" panose="020B0604020202020204" pitchFamily="34" charse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control marking//category</a:t>
            </a:r>
          </a:p>
        </p:txBody>
      </p:sp>
      <p:sp>
        <p:nvSpPr>
          <p:cNvPr id="7" name="Slide Number Placeholder 2">
            <a:extLst>
              <a:ext uri="{FF2B5EF4-FFF2-40B4-BE49-F238E27FC236}">
                <a16:creationId xmlns:a16="http://schemas.microsoft.com/office/drawing/2014/main" id="{FAD9A312-C7ED-410D-B833-CD48BFAECF28}"/>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64269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andia 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2588669" y="6296999"/>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56087"/>
            <a:ext cx="3998082" cy="307777"/>
          </a:xfrm>
          <a:prstGeom prst="rect">
            <a:avLst/>
          </a:prstGeom>
          <a:noFill/>
        </p:spPr>
        <p:txBody>
          <a:bodyPr wrap="none" rtlCol="0">
            <a:spAutoFit/>
          </a:bodyPr>
          <a:lstStyle/>
          <a:p>
            <a:r>
              <a:rPr lang="en-US" sz="1400" spc="150" baseline="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287993" y="6307251"/>
            <a:ext cx="5642358" cy="491225"/>
          </a:xfrm>
          <a:prstGeom prst="rect">
            <a:avLst/>
          </a:prstGeom>
          <a:noFill/>
        </p:spPr>
        <p:txBody>
          <a:bodyPr wrap="square" rtlCol="0">
            <a:spAutoFit/>
          </a:bodyPr>
          <a:lstStyle/>
          <a:p>
            <a:pPr algn="r">
              <a:lnSpc>
                <a:spcPct val="110000"/>
              </a:lnSpc>
            </a:pPr>
            <a:r>
              <a:rPr lang="en-US" sz="800" b="0" i="0" kern="1200">
                <a:solidFill>
                  <a:schemeClr val="bg2">
                    <a:lumMod val="50000"/>
                  </a:schemeClr>
                </a:solidFill>
                <a:effectLst/>
                <a:latin typeface="Open Sans" panose="020B0606030504020204" pitchFamily="34" charset="0"/>
                <a:ea typeface="+mn-ea"/>
                <a:cs typeface="+mn-cs"/>
              </a:rPr>
              <a:t>Sandia National Laboratories is a </a:t>
            </a:r>
            <a:r>
              <a:rPr lang="en-US" sz="800" b="0" i="0" kern="1200" err="1">
                <a:solidFill>
                  <a:schemeClr val="bg2">
                    <a:lumMod val="50000"/>
                  </a:schemeClr>
                </a:solidFill>
                <a:effectLst/>
                <a:latin typeface="Open Sans" panose="020B0606030504020204" pitchFamily="34" charset="0"/>
                <a:ea typeface="+mn-ea"/>
                <a:cs typeface="+mn-cs"/>
              </a:rPr>
              <a:t>multimission</a:t>
            </a:r>
            <a:r>
              <a:rPr lang="en-US" sz="800" b="0" i="0" kern="120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203938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490728" y="1328928"/>
            <a:ext cx="11042478" cy="459056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90728" y="236873"/>
            <a:ext cx="10096500" cy="774779"/>
          </a:xfrm>
          <a:prstGeom prst="rect">
            <a:avLst/>
          </a:prstGeom>
        </p:spPr>
        <p:txBody>
          <a:bodyPr vert="horz" lIns="0" tIns="0" rIns="0" bIns="0" rtlCol="0" anchor="ctr">
            <a:normAutofit/>
          </a:bodyPr>
          <a:lstStyle/>
          <a:p>
            <a:r>
              <a:rPr lang="en-US"/>
              <a:t>Click to edit Master title style</a:t>
            </a:r>
          </a:p>
        </p:txBody>
      </p:sp>
      <p:sp>
        <p:nvSpPr>
          <p:cNvPr id="11" name="Slide Number Placeholder 2">
            <a:extLst>
              <a:ext uri="{FF2B5EF4-FFF2-40B4-BE49-F238E27FC236}">
                <a16:creationId xmlns:a16="http://schemas.microsoft.com/office/drawing/2014/main" id="{B363BD05-448E-4A55-A2A9-07D15B68E157}"/>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92232960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824" r:id="rId3"/>
    <p:sldLayoutId id="2147483791" r:id="rId4"/>
    <p:sldLayoutId id="2147483792" r:id="rId5"/>
    <p:sldLayoutId id="2147483793" r:id="rId6"/>
    <p:sldLayoutId id="2147483794" r:id="rId7"/>
    <p:sldLayoutId id="2147483795" r:id="rId8"/>
    <p:sldLayoutId id="2147483796" r:id="rId9"/>
    <p:sldLayoutId id="2147483797" r:id="rId10"/>
    <p:sldLayoutId id="2147483799" r:id="rId11"/>
    <p:sldLayoutId id="2147483761" r:id="rId12"/>
    <p:sldLayoutId id="214748382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cap="all" spc="5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g"/><Relationship Id="rId3" Type="http://schemas.openxmlformats.org/officeDocument/2006/relationships/image" Target="../media/image12.png"/><Relationship Id="rId21" Type="http://schemas.openxmlformats.org/officeDocument/2006/relationships/image" Target="../media/image30.jp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62F4-BD85-DF45-B7E9-9AB9105400F6}"/>
              </a:ext>
            </a:extLst>
          </p:cNvPr>
          <p:cNvSpPr>
            <a:spLocks noGrp="1"/>
          </p:cNvSpPr>
          <p:nvPr>
            <p:ph type="ctrTitle"/>
          </p:nvPr>
        </p:nvSpPr>
        <p:spPr/>
        <p:txBody>
          <a:bodyPr/>
          <a:lstStyle/>
          <a:p>
            <a:r>
              <a:rPr lang="en-US" dirty="0"/>
              <a:t>ASC </a:t>
            </a:r>
            <a:r>
              <a:rPr lang="en-US" dirty="0" err="1"/>
              <a:t>Devops</a:t>
            </a:r>
            <a:r>
              <a:rPr lang="en-US" dirty="0"/>
              <a:t> </a:t>
            </a:r>
            <a:r>
              <a:rPr lang="en-US" dirty="0" err="1"/>
              <a:t>Trilinos</a:t>
            </a:r>
            <a:r>
              <a:rPr lang="en-US" dirty="0"/>
              <a:t> planning Team</a:t>
            </a:r>
          </a:p>
        </p:txBody>
      </p:sp>
      <p:sp>
        <p:nvSpPr>
          <p:cNvPr id="3" name="Subtitle 2">
            <a:extLst>
              <a:ext uri="{FF2B5EF4-FFF2-40B4-BE49-F238E27FC236}">
                <a16:creationId xmlns:a16="http://schemas.microsoft.com/office/drawing/2014/main" id="{11C6F91A-AC8E-2B45-9785-EC2EA01AB2EA}"/>
              </a:ext>
            </a:extLst>
          </p:cNvPr>
          <p:cNvSpPr>
            <a:spLocks noGrp="1"/>
          </p:cNvSpPr>
          <p:nvPr>
            <p:ph type="subTitle" idx="1"/>
          </p:nvPr>
        </p:nvSpPr>
        <p:spPr/>
        <p:txBody>
          <a:bodyPr/>
          <a:lstStyle/>
          <a:p>
            <a:r>
              <a:rPr lang="en-US" dirty="0"/>
              <a:t>Stuart Baxley, Akhil </a:t>
            </a:r>
            <a:r>
              <a:rPr lang="en-US" dirty="0" err="1"/>
              <a:t>Potla</a:t>
            </a:r>
            <a:r>
              <a:rPr lang="en-US" dirty="0"/>
              <a:t>, Scott Warnock, Gary Lawson, Chris Sullivan</a:t>
            </a:r>
          </a:p>
        </p:txBody>
      </p:sp>
      <p:sp>
        <p:nvSpPr>
          <p:cNvPr id="4" name="Text Placeholder 3">
            <a:extLst>
              <a:ext uri="{FF2B5EF4-FFF2-40B4-BE49-F238E27FC236}">
                <a16:creationId xmlns:a16="http://schemas.microsoft.com/office/drawing/2014/main" id="{8CE65B25-0269-C343-841A-E9151C224426}"/>
              </a:ext>
            </a:extLst>
          </p:cNvPr>
          <p:cNvSpPr>
            <a:spLocks noGrp="1"/>
          </p:cNvSpPr>
          <p:nvPr>
            <p:ph type="body" sz="quarter" idx="10"/>
          </p:nvPr>
        </p:nvSpPr>
        <p:spPr/>
        <p:txBody>
          <a:bodyPr/>
          <a:lstStyle/>
          <a:p>
            <a:r>
              <a:rPr lang="en-US"/>
              <a:t>Common Build </a:t>
            </a:r>
            <a:r>
              <a:rPr lang="en-US" err="1"/>
              <a:t>Trilinos</a:t>
            </a:r>
            <a:r>
              <a:rPr lang="en-US"/>
              <a:t> Products</a:t>
            </a:r>
          </a:p>
        </p:txBody>
      </p:sp>
      <p:sp>
        <p:nvSpPr>
          <p:cNvPr id="6" name="Text Placeholder 5">
            <a:extLst>
              <a:ext uri="{FF2B5EF4-FFF2-40B4-BE49-F238E27FC236}">
                <a16:creationId xmlns:a16="http://schemas.microsoft.com/office/drawing/2014/main" id="{5B74D6B4-041F-8345-8891-27EE43E2FCFD}"/>
              </a:ext>
            </a:extLst>
          </p:cNvPr>
          <p:cNvSpPr>
            <a:spLocks noGrp="1"/>
          </p:cNvSpPr>
          <p:nvPr>
            <p:ph type="body" sz="quarter" idx="15"/>
          </p:nvPr>
        </p:nvSpPr>
        <p:spPr/>
        <p:txBody>
          <a:bodyPr/>
          <a:lstStyle/>
          <a:p>
            <a:r>
              <a:rPr lang="en-US" dirty="0"/>
              <a:t>SAND2023-11912C</a:t>
            </a:r>
          </a:p>
        </p:txBody>
      </p:sp>
      <p:sp>
        <p:nvSpPr>
          <p:cNvPr id="7" name="Text Placeholder 6">
            <a:extLst>
              <a:ext uri="{FF2B5EF4-FFF2-40B4-BE49-F238E27FC236}">
                <a16:creationId xmlns:a16="http://schemas.microsoft.com/office/drawing/2014/main" id="{0144BAC5-3D68-A84C-869A-AC662F6BB337}"/>
              </a:ext>
            </a:extLst>
          </p:cNvPr>
          <p:cNvSpPr>
            <a:spLocks noGrp="1"/>
          </p:cNvSpPr>
          <p:nvPr>
            <p:ph type="body" sz="quarter" idx="22"/>
          </p:nvPr>
        </p:nvSpPr>
        <p:spPr/>
        <p:txBody>
          <a:bodyPr/>
          <a:lstStyle/>
          <a:p>
            <a:r>
              <a:rPr lang="en-US" dirty="0"/>
              <a:t>TUG 2023, Wednesday 01 November 2023</a:t>
            </a:r>
          </a:p>
        </p:txBody>
      </p:sp>
      <p:sp>
        <p:nvSpPr>
          <p:cNvPr id="5" name="Date Placeholder 4">
            <a:extLst>
              <a:ext uri="{FF2B5EF4-FFF2-40B4-BE49-F238E27FC236}">
                <a16:creationId xmlns:a16="http://schemas.microsoft.com/office/drawing/2014/main" id="{72B10767-6DA3-444F-A386-34686A04EE2F}"/>
              </a:ext>
            </a:extLst>
          </p:cNvPr>
          <p:cNvSpPr>
            <a:spLocks noGrp="1"/>
          </p:cNvSpPr>
          <p:nvPr>
            <p:ph type="dt" sz="half" idx="2"/>
          </p:nvPr>
        </p:nvSpPr>
        <p:spPr>
          <a:xfrm>
            <a:off x="9720263" y="4167188"/>
            <a:ext cx="2471737" cy="220662"/>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B0A716-7B6E-5541-8ACF-6CA4B930F84C}" type="datetime4">
              <a:rPr lang="en-US" smtClean="0">
                <a:latin typeface="Open Sans" panose="020B0606030504020204" pitchFamily="34" charset="0"/>
              </a:rPr>
              <a:pPr/>
              <a:t>November 1, 2023</a:t>
            </a:fld>
            <a:endParaRPr lang="en-US">
              <a:latin typeface="Open Sans" panose="020B0606030504020204" pitchFamily="34" charset="0"/>
            </a:endParaRPr>
          </a:p>
        </p:txBody>
      </p:sp>
    </p:spTree>
    <p:extLst>
      <p:ext uri="{BB962C8B-B14F-4D97-AF65-F5344CB8AC3E}">
        <p14:creationId xmlns:p14="http://schemas.microsoft.com/office/powerpoint/2010/main" val="39340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5CC7F-1554-6891-045D-4B0C36A61153}"/>
              </a:ext>
            </a:extLst>
          </p:cNvPr>
          <p:cNvSpPr>
            <a:spLocks noGrp="1"/>
          </p:cNvSpPr>
          <p:nvPr>
            <p:ph type="title"/>
          </p:nvPr>
        </p:nvSpPr>
        <p:spPr/>
        <p:txBody>
          <a:bodyPr/>
          <a:lstStyle/>
          <a:p>
            <a:r>
              <a:rPr lang="en-US" dirty="0">
                <a:ea typeface="Open Sans bold"/>
                <a:cs typeface="Open Sans bold"/>
              </a:rPr>
              <a:t>Scope of challenge/landscape</a:t>
            </a:r>
            <a:endParaRPr lang="en-US" dirty="0"/>
          </a:p>
        </p:txBody>
      </p:sp>
      <p:sp>
        <p:nvSpPr>
          <p:cNvPr id="2" name="Content Placeholder 1">
            <a:extLst>
              <a:ext uri="{FF2B5EF4-FFF2-40B4-BE49-F238E27FC236}">
                <a16:creationId xmlns:a16="http://schemas.microsoft.com/office/drawing/2014/main" id="{A874E41C-5B0B-3949-EEDF-62511B357EB2}"/>
              </a:ext>
            </a:extLst>
          </p:cNvPr>
          <p:cNvSpPr>
            <a:spLocks noGrp="1"/>
          </p:cNvSpPr>
          <p:nvPr>
            <p:ph idx="1"/>
          </p:nvPr>
        </p:nvSpPr>
        <p:spPr/>
        <p:txBody>
          <a:bodyPr vert="horz" lIns="0" tIns="45720" rIns="0" bIns="45720" rtlCol="0" anchor="t">
            <a:normAutofit/>
          </a:bodyPr>
          <a:lstStyle/>
          <a:p>
            <a:pPr marL="342900" indent="-342900">
              <a:buFont typeface="Arial"/>
              <a:buChar char="•"/>
            </a:pPr>
            <a:r>
              <a:rPr lang="en-US" dirty="0">
                <a:solidFill>
                  <a:schemeClr val="tx2"/>
                </a:solidFill>
                <a:latin typeface="Open Sans"/>
                <a:ea typeface="Open Sans"/>
                <a:cs typeface="Open Sans"/>
              </a:rPr>
              <a:t>Compilers</a:t>
            </a:r>
          </a:p>
          <a:p>
            <a:pPr marL="726440" lvl="1">
              <a:spcAft>
                <a:spcPts val="0"/>
              </a:spcAft>
              <a:buFont typeface="Arial"/>
              <a:buChar char="•"/>
            </a:pPr>
            <a:r>
              <a:rPr lang="en-US" dirty="0">
                <a:latin typeface="Open Sans"/>
                <a:ea typeface="Open Sans"/>
                <a:cs typeface="Open Sans"/>
              </a:rPr>
              <a:t>GCC 10.3.0</a:t>
            </a:r>
          </a:p>
          <a:p>
            <a:pPr marL="726440" lvl="1">
              <a:buFont typeface="Arial"/>
              <a:buChar char="•"/>
            </a:pPr>
            <a:r>
              <a:rPr lang="en-US" dirty="0">
                <a:latin typeface="Open Sans"/>
                <a:ea typeface="Open Sans"/>
                <a:cs typeface="Open Sans"/>
              </a:rPr>
              <a:t>GCC 12.1.0</a:t>
            </a:r>
          </a:p>
          <a:p>
            <a:pPr marL="726440" lvl="1">
              <a:buFont typeface="Arial"/>
              <a:buChar char="•"/>
            </a:pPr>
            <a:r>
              <a:rPr lang="en-US" dirty="0">
                <a:latin typeface="Open Sans"/>
                <a:ea typeface="Open Sans"/>
                <a:cs typeface="Open Sans"/>
              </a:rPr>
              <a:t>Intel</a:t>
            </a:r>
          </a:p>
          <a:p>
            <a:pPr marL="726440" lvl="1">
              <a:buFont typeface="Arial"/>
              <a:buChar char="•"/>
            </a:pPr>
            <a:r>
              <a:rPr lang="en-US" dirty="0">
                <a:latin typeface="Open Sans"/>
                <a:ea typeface="Open Sans"/>
                <a:cs typeface="Open Sans"/>
              </a:rPr>
              <a:t>Clang</a:t>
            </a:r>
          </a:p>
          <a:p>
            <a:pPr marL="342900" indent="-342900">
              <a:buFont typeface="Arial"/>
              <a:buChar char="•"/>
            </a:pPr>
            <a:r>
              <a:rPr lang="en-US" err="1">
                <a:solidFill>
                  <a:schemeClr val="tx2"/>
                </a:solidFill>
                <a:latin typeface="Open Sans"/>
                <a:ea typeface="Open Sans"/>
                <a:cs typeface="Open Sans"/>
              </a:rPr>
              <a:t>OpenMPI</a:t>
            </a:r>
            <a:endParaRPr lang="en-US">
              <a:solidFill>
                <a:schemeClr val="tx2"/>
              </a:solidFill>
              <a:latin typeface="Open Sans"/>
              <a:ea typeface="Open Sans"/>
              <a:cs typeface="Open Sans"/>
            </a:endParaRPr>
          </a:p>
          <a:p>
            <a:pPr marL="726440" lvl="1">
              <a:buFont typeface="Arial"/>
              <a:buChar char="•"/>
            </a:pPr>
            <a:r>
              <a:rPr lang="en-US" dirty="0">
                <a:latin typeface="Open Sans"/>
                <a:ea typeface="Open Sans"/>
                <a:cs typeface="Open Sans"/>
              </a:rPr>
              <a:t>Built on all the compilers</a:t>
            </a:r>
          </a:p>
          <a:p>
            <a:pPr marL="342900" indent="-342900">
              <a:buFont typeface="Arial"/>
              <a:buChar char="•"/>
            </a:pPr>
            <a:r>
              <a:rPr lang="en-US" dirty="0">
                <a:solidFill>
                  <a:schemeClr val="tx2"/>
                </a:solidFill>
                <a:latin typeface="Open Sans"/>
                <a:ea typeface="Open Sans"/>
                <a:cs typeface="Open Sans"/>
              </a:rPr>
              <a:t>Intel MPI</a:t>
            </a:r>
            <a:endParaRPr lang="en-US" dirty="0">
              <a:solidFill>
                <a:schemeClr val="tx2"/>
              </a:solidFill>
            </a:endParaRPr>
          </a:p>
        </p:txBody>
      </p:sp>
      <p:sp>
        <p:nvSpPr>
          <p:cNvPr id="5" name="Content Placeholder 4">
            <a:extLst>
              <a:ext uri="{FF2B5EF4-FFF2-40B4-BE49-F238E27FC236}">
                <a16:creationId xmlns:a16="http://schemas.microsoft.com/office/drawing/2014/main" id="{85D8B936-7D8C-52FC-7A35-4E8D9D998798}"/>
              </a:ext>
            </a:extLst>
          </p:cNvPr>
          <p:cNvSpPr>
            <a:spLocks noGrp="1"/>
          </p:cNvSpPr>
          <p:nvPr>
            <p:ph idx="10"/>
          </p:nvPr>
        </p:nvSpPr>
        <p:spPr/>
        <p:txBody>
          <a:bodyPr vert="horz" lIns="0" tIns="45720" rIns="0" bIns="45720" rtlCol="0" anchor="t">
            <a:normAutofit/>
          </a:bodyPr>
          <a:lstStyle/>
          <a:p>
            <a:pPr marL="342900" indent="-342900">
              <a:buFont typeface="Arial"/>
              <a:buChar char="•"/>
            </a:pPr>
            <a:r>
              <a:rPr lang="en-US" dirty="0">
                <a:solidFill>
                  <a:schemeClr val="tx2"/>
                </a:solidFill>
                <a:latin typeface="Open Sans"/>
                <a:ea typeface="Open Sans"/>
                <a:cs typeface="Open Sans"/>
              </a:rPr>
              <a:t>Variants of the common build</a:t>
            </a:r>
          </a:p>
          <a:p>
            <a:pPr marL="726440" lvl="1">
              <a:buFont typeface="Arial"/>
              <a:buChar char="•"/>
            </a:pPr>
            <a:r>
              <a:rPr lang="en-US" dirty="0">
                <a:latin typeface="Open Sans"/>
                <a:ea typeface="Open Sans"/>
                <a:cs typeface="Open Sans"/>
              </a:rPr>
              <a:t>Complex vs Noncomplex</a:t>
            </a:r>
          </a:p>
          <a:p>
            <a:pPr marL="726440" lvl="1">
              <a:buFont typeface="Arial"/>
              <a:buChar char="•"/>
            </a:pPr>
            <a:r>
              <a:rPr lang="en-US" dirty="0">
                <a:latin typeface="Open Sans"/>
                <a:ea typeface="Open Sans"/>
                <a:cs typeface="Open Sans"/>
              </a:rPr>
              <a:t>Float vs Int</a:t>
            </a:r>
          </a:p>
          <a:p>
            <a:pPr marL="726440" lvl="1">
              <a:buFont typeface="Arial"/>
              <a:buChar char="•"/>
            </a:pPr>
            <a:r>
              <a:rPr lang="en-US" dirty="0">
                <a:latin typeface="Open Sans"/>
                <a:ea typeface="Open Sans"/>
                <a:cs typeface="Open Sans"/>
              </a:rPr>
              <a:t>GPU's</a:t>
            </a:r>
          </a:p>
          <a:p>
            <a:pPr marL="909320" lvl="2">
              <a:buFont typeface="Arial"/>
              <a:buChar char="•"/>
            </a:pPr>
            <a:r>
              <a:rPr lang="en-US" dirty="0">
                <a:latin typeface="Open Sans"/>
                <a:ea typeface="Open Sans"/>
                <a:cs typeface="Open Sans"/>
              </a:rPr>
              <a:t>Cuda</a:t>
            </a:r>
          </a:p>
          <a:p>
            <a:pPr marL="909320" lvl="2">
              <a:buFont typeface="Arial"/>
              <a:buChar char="•"/>
            </a:pPr>
            <a:r>
              <a:rPr lang="en-US" dirty="0">
                <a:latin typeface="Open Sans"/>
                <a:ea typeface="Open Sans"/>
                <a:cs typeface="Open Sans"/>
              </a:rPr>
              <a:t>ROCM</a:t>
            </a:r>
          </a:p>
        </p:txBody>
      </p:sp>
      <p:sp>
        <p:nvSpPr>
          <p:cNvPr id="4" name="Slide Number Placeholder 3">
            <a:extLst>
              <a:ext uri="{FF2B5EF4-FFF2-40B4-BE49-F238E27FC236}">
                <a16:creationId xmlns:a16="http://schemas.microsoft.com/office/drawing/2014/main" id="{C268207D-B157-FE5C-EE71-6A20FFF7F4B4}"/>
              </a:ext>
            </a:extLst>
          </p:cNvPr>
          <p:cNvSpPr>
            <a:spLocks noGrp="1"/>
          </p:cNvSpPr>
          <p:nvPr>
            <p:ph type="sldNum" sz="quarter" idx="4"/>
          </p:nvPr>
        </p:nvSpPr>
        <p:spPr/>
        <p:txBody>
          <a:bodyPr/>
          <a:lstStyle/>
          <a:p>
            <a:fld id="{4FAB73BC-B049-4115-A692-8D63A059BFB8}" type="slidenum">
              <a:rPr lang="en-US" smtClean="0"/>
              <a:pPr/>
              <a:t>10</a:t>
            </a:fld>
            <a:endParaRPr lang="en-US"/>
          </a:p>
        </p:txBody>
      </p:sp>
      <p:pic>
        <p:nvPicPr>
          <p:cNvPr id="7" name="Picture 6">
            <a:extLst>
              <a:ext uri="{FF2B5EF4-FFF2-40B4-BE49-F238E27FC236}">
                <a16:creationId xmlns:a16="http://schemas.microsoft.com/office/drawing/2014/main" id="{AE92E922-0D54-5B4D-5A77-3A2724F563DC}"/>
              </a:ext>
            </a:extLst>
          </p:cNvPr>
          <p:cNvPicPr>
            <a:picLocks noChangeAspect="1"/>
          </p:cNvPicPr>
          <p:nvPr/>
        </p:nvPicPr>
        <p:blipFill>
          <a:blip r:embed="rId2"/>
          <a:stretch>
            <a:fillRect/>
          </a:stretch>
        </p:blipFill>
        <p:spPr>
          <a:xfrm>
            <a:off x="6410666" y="4852924"/>
            <a:ext cx="1058333" cy="592666"/>
          </a:xfrm>
          <a:prstGeom prst="rect">
            <a:avLst/>
          </a:prstGeom>
        </p:spPr>
      </p:pic>
      <p:pic>
        <p:nvPicPr>
          <p:cNvPr id="9" name="Picture 8">
            <a:extLst>
              <a:ext uri="{FF2B5EF4-FFF2-40B4-BE49-F238E27FC236}">
                <a16:creationId xmlns:a16="http://schemas.microsoft.com/office/drawing/2014/main" id="{4602E237-3F45-553A-DCBA-022C10430C18}"/>
              </a:ext>
            </a:extLst>
          </p:cNvPr>
          <p:cNvPicPr>
            <a:picLocks noChangeAspect="1"/>
          </p:cNvPicPr>
          <p:nvPr/>
        </p:nvPicPr>
        <p:blipFill>
          <a:blip r:embed="rId3"/>
          <a:stretch>
            <a:fillRect/>
          </a:stretch>
        </p:blipFill>
        <p:spPr>
          <a:xfrm>
            <a:off x="7615667" y="4852924"/>
            <a:ext cx="482124" cy="568301"/>
          </a:xfrm>
          <a:prstGeom prst="rect">
            <a:avLst/>
          </a:prstGeom>
        </p:spPr>
      </p:pic>
      <p:pic>
        <p:nvPicPr>
          <p:cNvPr id="11" name="Picture 10">
            <a:extLst>
              <a:ext uri="{FF2B5EF4-FFF2-40B4-BE49-F238E27FC236}">
                <a16:creationId xmlns:a16="http://schemas.microsoft.com/office/drawing/2014/main" id="{D2DD1576-9B9F-282A-D2B3-D4F58A04A36C}"/>
              </a:ext>
            </a:extLst>
          </p:cNvPr>
          <p:cNvPicPr>
            <a:picLocks noChangeAspect="1"/>
          </p:cNvPicPr>
          <p:nvPr/>
        </p:nvPicPr>
        <p:blipFill>
          <a:blip r:embed="rId4"/>
          <a:stretch>
            <a:fillRect/>
          </a:stretch>
        </p:blipFill>
        <p:spPr>
          <a:xfrm>
            <a:off x="8244459" y="4848915"/>
            <a:ext cx="1153160" cy="645770"/>
          </a:xfrm>
          <a:prstGeom prst="rect">
            <a:avLst/>
          </a:prstGeom>
        </p:spPr>
      </p:pic>
      <p:pic>
        <p:nvPicPr>
          <p:cNvPr id="13" name="Picture 12">
            <a:extLst>
              <a:ext uri="{FF2B5EF4-FFF2-40B4-BE49-F238E27FC236}">
                <a16:creationId xmlns:a16="http://schemas.microsoft.com/office/drawing/2014/main" id="{AF307262-6DFE-B23C-136B-B8EAA328A048}"/>
              </a:ext>
            </a:extLst>
          </p:cNvPr>
          <p:cNvPicPr>
            <a:picLocks noChangeAspect="1"/>
          </p:cNvPicPr>
          <p:nvPr/>
        </p:nvPicPr>
        <p:blipFill>
          <a:blip r:embed="rId5"/>
          <a:stretch>
            <a:fillRect/>
          </a:stretch>
        </p:blipFill>
        <p:spPr>
          <a:xfrm>
            <a:off x="9647211" y="4738511"/>
            <a:ext cx="878277" cy="821492"/>
          </a:xfrm>
          <a:prstGeom prst="rect">
            <a:avLst/>
          </a:prstGeom>
        </p:spPr>
      </p:pic>
    </p:spTree>
    <p:extLst>
      <p:ext uri="{BB962C8B-B14F-4D97-AF65-F5344CB8AC3E}">
        <p14:creationId xmlns:p14="http://schemas.microsoft.com/office/powerpoint/2010/main" val="269944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B1258-D534-AA6C-EC5A-5AC3C350B46D}"/>
              </a:ext>
            </a:extLst>
          </p:cNvPr>
          <p:cNvSpPr>
            <a:spLocks noGrp="1"/>
          </p:cNvSpPr>
          <p:nvPr>
            <p:ph idx="1"/>
          </p:nvPr>
        </p:nvSpPr>
        <p:spPr/>
        <p:txBody>
          <a:bodyPr vert="horz" lIns="0" tIns="45720" rIns="0" bIns="45720" rtlCol="0" anchor="t">
            <a:normAutofit/>
          </a:bodyPr>
          <a:lstStyle/>
          <a:p>
            <a:pPr marL="342900" indent="-342900">
              <a:buChar char="•"/>
            </a:pPr>
            <a:r>
              <a:rPr lang="en-US" dirty="0">
                <a:latin typeface="Open Sans"/>
                <a:ea typeface="Open Sans"/>
                <a:cs typeface="Open Sans"/>
              </a:rPr>
              <a:t>Ancillary benefit of this projects: we will be able to test the products released under AUE for suitability with </a:t>
            </a:r>
            <a:r>
              <a:rPr lang="en-US" err="1">
                <a:latin typeface="Open Sans"/>
                <a:ea typeface="Open Sans"/>
                <a:cs typeface="Open Sans"/>
              </a:rPr>
              <a:t>Trilinos</a:t>
            </a:r>
            <a:endParaRPr lang="en-US">
              <a:latin typeface="Open Sans"/>
              <a:ea typeface="Open Sans"/>
              <a:cs typeface="Open Sans"/>
            </a:endParaRPr>
          </a:p>
          <a:p>
            <a:pPr marL="342900" indent="-342900">
              <a:buChar char="•"/>
            </a:pPr>
            <a:r>
              <a:rPr lang="en-US" dirty="0">
                <a:latin typeface="Open Sans"/>
                <a:ea typeface="Open Sans"/>
                <a:cs typeface="Open Sans"/>
              </a:rPr>
              <a:t>Reuse TPLs that are provided with the AUE environment</a:t>
            </a:r>
            <a:endParaRPr lang="en-US" dirty="0"/>
          </a:p>
        </p:txBody>
      </p:sp>
      <p:sp>
        <p:nvSpPr>
          <p:cNvPr id="3" name="Title 2">
            <a:extLst>
              <a:ext uri="{FF2B5EF4-FFF2-40B4-BE49-F238E27FC236}">
                <a16:creationId xmlns:a16="http://schemas.microsoft.com/office/drawing/2014/main" id="{092ACE7A-C6F7-11BB-18F8-3C643293A2EE}"/>
              </a:ext>
            </a:extLst>
          </p:cNvPr>
          <p:cNvSpPr>
            <a:spLocks noGrp="1"/>
          </p:cNvSpPr>
          <p:nvPr>
            <p:ph type="title"/>
          </p:nvPr>
        </p:nvSpPr>
        <p:spPr/>
        <p:txBody>
          <a:bodyPr/>
          <a:lstStyle/>
          <a:p>
            <a:r>
              <a:rPr lang="en-US" dirty="0">
                <a:ea typeface="Open Sans bold"/>
                <a:cs typeface="Open Sans bold"/>
              </a:rPr>
              <a:t>AUE Compilers and </a:t>
            </a:r>
            <a:r>
              <a:rPr lang="en-US" dirty="0" err="1">
                <a:ea typeface="Open Sans bold"/>
                <a:cs typeface="Open Sans bold"/>
              </a:rPr>
              <a:t>tpls</a:t>
            </a:r>
            <a:endParaRPr lang="en-US" dirty="0" err="1"/>
          </a:p>
        </p:txBody>
      </p:sp>
      <p:sp>
        <p:nvSpPr>
          <p:cNvPr id="4" name="Slide Number Placeholder 3">
            <a:extLst>
              <a:ext uri="{FF2B5EF4-FFF2-40B4-BE49-F238E27FC236}">
                <a16:creationId xmlns:a16="http://schemas.microsoft.com/office/drawing/2014/main" id="{8F0B8C6F-F55D-914F-9823-15350BF68C68}"/>
              </a:ext>
            </a:extLst>
          </p:cNvPr>
          <p:cNvSpPr>
            <a:spLocks noGrp="1"/>
          </p:cNvSpPr>
          <p:nvPr>
            <p:ph type="sldNum" sz="quarter" idx="4"/>
          </p:nvPr>
        </p:nvSpPr>
        <p:spPr/>
        <p:txBody>
          <a:bodyPr/>
          <a:lstStyle/>
          <a:p>
            <a:fld id="{4FAB73BC-B049-4115-A692-8D63A059BFB8}" type="slidenum">
              <a:rPr lang="en-US" smtClean="0"/>
              <a:pPr/>
              <a:t>11</a:t>
            </a:fld>
            <a:endParaRPr lang="en-US"/>
          </a:p>
        </p:txBody>
      </p:sp>
      <p:sp>
        <p:nvSpPr>
          <p:cNvPr id="5" name="TextBox 4">
            <a:extLst>
              <a:ext uri="{FF2B5EF4-FFF2-40B4-BE49-F238E27FC236}">
                <a16:creationId xmlns:a16="http://schemas.microsoft.com/office/drawing/2014/main" id="{97F9FE9B-AA28-8733-BFD8-B0F9BDE22569}"/>
              </a:ext>
            </a:extLst>
          </p:cNvPr>
          <p:cNvSpPr txBox="1"/>
          <p:nvPr/>
        </p:nvSpPr>
        <p:spPr>
          <a:xfrm>
            <a:off x="2345212" y="2505994"/>
            <a:ext cx="3712464" cy="3236976"/>
          </a:xfrm>
          <a:prstGeom prst="rect">
            <a:avLst/>
          </a:prstGeom>
        </p:spPr>
        <p:txBody>
          <a:bodyPr vert="horz" wrap="none" lIns="91440" tIns="45720" rIns="91440" bIns="45720" rtlCol="0">
            <a:noAutofit/>
          </a:bodyPr>
          <a:lstStyle/>
          <a:p>
            <a:pPr algn="l"/>
            <a:r>
              <a:rPr lang="en-US" dirty="0"/>
              <a:t>Shared </a:t>
            </a:r>
            <a:r>
              <a:rPr lang="en-US" dirty="0" err="1"/>
              <a:t>Trilinos</a:t>
            </a:r>
            <a:r>
              <a:rPr lang="en-US" dirty="0"/>
              <a:t> &amp; AUE TPLs</a:t>
            </a:r>
          </a:p>
          <a:p>
            <a:pPr marL="285750" indent="-285750" algn="l">
              <a:buFont typeface="Arial" panose="020B0604020202020204" pitchFamily="34" charset="0"/>
              <a:buChar char="•"/>
            </a:pPr>
            <a:r>
              <a:rPr lang="en-US" dirty="0"/>
              <a:t>BLAS</a:t>
            </a:r>
          </a:p>
          <a:p>
            <a:pPr marL="285750" indent="-285750" algn="l">
              <a:buFont typeface="Arial" panose="020B0604020202020204" pitchFamily="34" charset="0"/>
              <a:buChar char="•"/>
            </a:pPr>
            <a:r>
              <a:rPr lang="en-US" dirty="0"/>
              <a:t>Boost</a:t>
            </a:r>
          </a:p>
          <a:p>
            <a:pPr marL="285750" indent="-285750" algn="l">
              <a:buFont typeface="Arial" panose="020B0604020202020204" pitchFamily="34" charset="0"/>
              <a:buChar char="•"/>
            </a:pPr>
            <a:r>
              <a:rPr lang="en-US" dirty="0"/>
              <a:t>CGNS</a:t>
            </a:r>
          </a:p>
          <a:p>
            <a:pPr marL="285750" indent="-285750" algn="l">
              <a:buFont typeface="Arial" panose="020B0604020202020204" pitchFamily="34" charset="0"/>
              <a:buChar char="•"/>
            </a:pPr>
            <a:r>
              <a:rPr lang="en-US" dirty="0"/>
              <a:t>HDF5</a:t>
            </a:r>
          </a:p>
          <a:p>
            <a:pPr marL="285750" indent="-285750" algn="l">
              <a:buFont typeface="Arial" panose="020B0604020202020204" pitchFamily="34" charset="0"/>
              <a:buChar char="•"/>
            </a:pPr>
            <a:r>
              <a:rPr lang="en-US" dirty="0" err="1"/>
              <a:t>Hypre</a:t>
            </a:r>
            <a:endParaRPr lang="en-US" dirty="0"/>
          </a:p>
          <a:p>
            <a:pPr marL="285750" indent="-285750" algn="l">
              <a:buFont typeface="Arial" panose="020B0604020202020204" pitchFamily="34" charset="0"/>
              <a:buChar char="•"/>
            </a:pPr>
            <a:r>
              <a:rPr lang="en-US" dirty="0"/>
              <a:t>LAPACK</a:t>
            </a:r>
          </a:p>
          <a:p>
            <a:pPr marL="285750" indent="-285750" algn="l">
              <a:buFont typeface="Arial" panose="020B0604020202020204" pitchFamily="34" charset="0"/>
              <a:buChar char="•"/>
            </a:pPr>
            <a:r>
              <a:rPr lang="en-US" dirty="0" err="1"/>
              <a:t>NetCDF</a:t>
            </a:r>
            <a:endParaRPr lang="en-US" dirty="0"/>
          </a:p>
          <a:p>
            <a:pPr marL="285750" indent="-285750" algn="l">
              <a:buFont typeface="Arial" panose="020B0604020202020204" pitchFamily="34" charset="0"/>
              <a:buChar char="•"/>
            </a:pPr>
            <a:r>
              <a:rPr lang="en-US" dirty="0"/>
              <a:t>METIS</a:t>
            </a:r>
          </a:p>
          <a:p>
            <a:pPr marL="285750" indent="-285750" algn="l">
              <a:buFont typeface="Arial" panose="020B0604020202020204" pitchFamily="34" charset="0"/>
              <a:buChar char="•"/>
            </a:pPr>
            <a:r>
              <a:rPr lang="en-US" dirty="0" err="1"/>
              <a:t>ParMetis</a:t>
            </a:r>
            <a:endParaRPr lang="en-US" dirty="0"/>
          </a:p>
          <a:p>
            <a:pPr marL="285750" indent="-285750" algn="l">
              <a:buFont typeface="Arial" panose="020B0604020202020204" pitchFamily="34" charset="0"/>
              <a:buChar char="•"/>
            </a:pPr>
            <a:r>
              <a:rPr lang="en-US" dirty="0" err="1"/>
              <a:t>SuperLU</a:t>
            </a:r>
            <a:endParaRPr lang="en-US" dirty="0"/>
          </a:p>
        </p:txBody>
      </p:sp>
      <p:pic>
        <p:nvPicPr>
          <p:cNvPr id="7" name="Picture 6">
            <a:extLst>
              <a:ext uri="{FF2B5EF4-FFF2-40B4-BE49-F238E27FC236}">
                <a16:creationId xmlns:a16="http://schemas.microsoft.com/office/drawing/2014/main" id="{99CD9B64-B9DF-3C22-B9BD-3EC37890DB8B}"/>
              </a:ext>
            </a:extLst>
          </p:cNvPr>
          <p:cNvPicPr>
            <a:picLocks noChangeAspect="1"/>
          </p:cNvPicPr>
          <p:nvPr/>
        </p:nvPicPr>
        <p:blipFill>
          <a:blip r:embed="rId2"/>
          <a:stretch>
            <a:fillRect/>
          </a:stretch>
        </p:blipFill>
        <p:spPr>
          <a:xfrm>
            <a:off x="5943264" y="3603763"/>
            <a:ext cx="910648" cy="910648"/>
          </a:xfrm>
          <a:prstGeom prst="rect">
            <a:avLst/>
          </a:prstGeom>
        </p:spPr>
      </p:pic>
      <p:pic>
        <p:nvPicPr>
          <p:cNvPr id="9" name="Picture 8">
            <a:extLst>
              <a:ext uri="{FF2B5EF4-FFF2-40B4-BE49-F238E27FC236}">
                <a16:creationId xmlns:a16="http://schemas.microsoft.com/office/drawing/2014/main" id="{CB82EE26-DF0F-C593-F351-E01D1F9B8D0B}"/>
              </a:ext>
            </a:extLst>
          </p:cNvPr>
          <p:cNvPicPr>
            <a:picLocks noChangeAspect="1"/>
          </p:cNvPicPr>
          <p:nvPr/>
        </p:nvPicPr>
        <p:blipFill>
          <a:blip r:embed="rId3"/>
          <a:stretch>
            <a:fillRect/>
          </a:stretch>
        </p:blipFill>
        <p:spPr>
          <a:xfrm>
            <a:off x="6961167" y="3675600"/>
            <a:ext cx="1512107" cy="714814"/>
          </a:xfrm>
          <a:prstGeom prst="rect">
            <a:avLst/>
          </a:prstGeom>
        </p:spPr>
      </p:pic>
      <p:pic>
        <p:nvPicPr>
          <p:cNvPr id="11" name="Picture 10">
            <a:extLst>
              <a:ext uri="{FF2B5EF4-FFF2-40B4-BE49-F238E27FC236}">
                <a16:creationId xmlns:a16="http://schemas.microsoft.com/office/drawing/2014/main" id="{87346627-2679-5FE5-E08E-EEC33C2FEEA4}"/>
              </a:ext>
            </a:extLst>
          </p:cNvPr>
          <p:cNvPicPr>
            <a:picLocks noChangeAspect="1"/>
          </p:cNvPicPr>
          <p:nvPr/>
        </p:nvPicPr>
        <p:blipFill>
          <a:blip r:embed="rId4"/>
          <a:stretch>
            <a:fillRect/>
          </a:stretch>
        </p:blipFill>
        <p:spPr>
          <a:xfrm flipV="1">
            <a:off x="8811039" y="3819084"/>
            <a:ext cx="1184910" cy="480006"/>
          </a:xfrm>
          <a:prstGeom prst="rect">
            <a:avLst/>
          </a:prstGeom>
        </p:spPr>
      </p:pic>
      <p:pic>
        <p:nvPicPr>
          <p:cNvPr id="13" name="Picture 12">
            <a:extLst>
              <a:ext uri="{FF2B5EF4-FFF2-40B4-BE49-F238E27FC236}">
                <a16:creationId xmlns:a16="http://schemas.microsoft.com/office/drawing/2014/main" id="{AECEBC99-6403-B561-19AB-3CC96394016B}"/>
              </a:ext>
            </a:extLst>
          </p:cNvPr>
          <p:cNvPicPr>
            <a:picLocks noChangeAspect="1"/>
          </p:cNvPicPr>
          <p:nvPr/>
        </p:nvPicPr>
        <p:blipFill>
          <a:blip r:embed="rId5"/>
          <a:stretch>
            <a:fillRect/>
          </a:stretch>
        </p:blipFill>
        <p:spPr>
          <a:xfrm>
            <a:off x="10333714" y="3603763"/>
            <a:ext cx="807868" cy="952270"/>
          </a:xfrm>
          <a:prstGeom prst="rect">
            <a:avLst/>
          </a:prstGeom>
        </p:spPr>
      </p:pic>
    </p:spTree>
    <p:extLst>
      <p:ext uri="{BB962C8B-B14F-4D97-AF65-F5344CB8AC3E}">
        <p14:creationId xmlns:p14="http://schemas.microsoft.com/office/powerpoint/2010/main" val="126975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04239-2BC3-15CA-27A8-F4A14B96899E}"/>
              </a:ext>
            </a:extLst>
          </p:cNvPr>
          <p:cNvSpPr>
            <a:spLocks noGrp="1"/>
          </p:cNvSpPr>
          <p:nvPr>
            <p:ph type="title"/>
          </p:nvPr>
        </p:nvSpPr>
        <p:spPr/>
        <p:txBody>
          <a:bodyPr>
            <a:normAutofit/>
          </a:bodyPr>
          <a:lstStyle/>
          <a:p>
            <a:r>
              <a:rPr lang="en-US" dirty="0"/>
              <a:t>Advanced Simulation and Computing (ASC) DevOps Initiative</a:t>
            </a:r>
          </a:p>
        </p:txBody>
      </p:sp>
      <p:sp>
        <p:nvSpPr>
          <p:cNvPr id="5" name="Slide Number Placeholder 4">
            <a:extLst>
              <a:ext uri="{FF2B5EF4-FFF2-40B4-BE49-F238E27FC236}">
                <a16:creationId xmlns:a16="http://schemas.microsoft.com/office/drawing/2014/main" id="{AA1CB673-CCB9-70C6-0D63-2E1EF35D5ACC}"/>
              </a:ext>
            </a:extLst>
          </p:cNvPr>
          <p:cNvSpPr>
            <a:spLocks noGrp="1"/>
          </p:cNvSpPr>
          <p:nvPr>
            <p:ph type="sldNum" sz="quarter" idx="12"/>
          </p:nvPr>
        </p:nvSpPr>
        <p:spPr/>
        <p:txBody>
          <a:bodyPr/>
          <a:lstStyle/>
          <a:p>
            <a:fld id="{6113E31D-E2AB-40D1-8B51-AFA5AFEF393A}" type="slidenum">
              <a:rPr lang="en-US" smtClean="0"/>
              <a:pPr/>
              <a:t>2</a:t>
            </a:fld>
            <a:endParaRPr lang="en-US"/>
          </a:p>
        </p:txBody>
      </p:sp>
      <p:sp>
        <p:nvSpPr>
          <p:cNvPr id="8" name="TextBox 7">
            <a:extLst>
              <a:ext uri="{FF2B5EF4-FFF2-40B4-BE49-F238E27FC236}">
                <a16:creationId xmlns:a16="http://schemas.microsoft.com/office/drawing/2014/main" id="{43111297-7A84-38E2-67C9-86867B608734}"/>
              </a:ext>
            </a:extLst>
          </p:cNvPr>
          <p:cNvSpPr txBox="1"/>
          <p:nvPr/>
        </p:nvSpPr>
        <p:spPr>
          <a:xfrm>
            <a:off x="7315200" y="1381627"/>
            <a:ext cx="4294481" cy="4462760"/>
          </a:xfrm>
          <a:prstGeom prst="rect">
            <a:avLst/>
          </a:prstGeom>
          <a:noFill/>
        </p:spPr>
        <p:txBody>
          <a:bodyPr wrap="square" rtlCol="0">
            <a:spAutoFit/>
          </a:bodyPr>
          <a:lstStyle/>
          <a:p>
            <a:r>
              <a:rPr lang="en-US" sz="2000" b="1" dirty="0">
                <a:solidFill>
                  <a:schemeClr val="accent1"/>
                </a:solidFill>
              </a:rPr>
              <a:t>Complicated Effort</a:t>
            </a:r>
          </a:p>
          <a:p>
            <a:pPr marL="285750" indent="-285750">
              <a:buFont typeface="Arial" panose="020B0604020202020204" pitchFamily="34" charset="0"/>
              <a:buChar char="•"/>
            </a:pPr>
            <a:r>
              <a:rPr lang="en-US" sz="2000" dirty="0"/>
              <a:t>Multiple prior attempts</a:t>
            </a:r>
          </a:p>
          <a:p>
            <a:pPr marL="285750" indent="-285750">
              <a:buFont typeface="Arial" panose="020B0604020202020204" pitchFamily="34" charset="0"/>
              <a:buChar char="•"/>
            </a:pPr>
            <a:r>
              <a:rPr lang="en-US" sz="2000" dirty="0"/>
              <a:t>Required a new, different approach</a:t>
            </a:r>
          </a:p>
          <a:p>
            <a:endParaRPr lang="en-US" sz="2000" dirty="0"/>
          </a:p>
          <a:p>
            <a:r>
              <a:rPr lang="en-US" sz="2000" b="1" dirty="0">
                <a:solidFill>
                  <a:schemeClr val="accent1"/>
                </a:solidFill>
              </a:rPr>
              <a:t>Essentials to success</a:t>
            </a:r>
          </a:p>
          <a:p>
            <a:pPr marL="285750" indent="-285750">
              <a:buFont typeface="Arial" panose="020B0604020202020204" pitchFamily="34" charset="0"/>
              <a:buChar char="•"/>
            </a:pPr>
            <a:r>
              <a:rPr lang="en-US" sz="2000" dirty="0"/>
              <a:t>Communication &amp; Governance Structure</a:t>
            </a:r>
          </a:p>
          <a:p>
            <a:pPr marL="742950" lvl="1" indent="-285750">
              <a:buFont typeface="Arial" panose="020B0604020202020204" pitchFamily="34" charset="0"/>
              <a:buChar char="•"/>
            </a:pPr>
            <a:r>
              <a:rPr lang="en-US" sz="1600" dirty="0">
                <a:solidFill>
                  <a:schemeClr val="accent2"/>
                </a:solidFill>
              </a:rPr>
              <a:t>Broad consensus, from technical staff up to senior management</a:t>
            </a:r>
          </a:p>
          <a:p>
            <a:pPr marL="285750" indent="-285750">
              <a:buFont typeface="Arial" panose="020B0604020202020204" pitchFamily="34" charset="0"/>
              <a:buChar char="•"/>
            </a:pPr>
            <a:r>
              <a:rPr lang="en-US" sz="2000" dirty="0"/>
              <a:t>Team Building &amp; Managing Change</a:t>
            </a:r>
            <a:endParaRPr lang="en-US" sz="1600" dirty="0"/>
          </a:p>
          <a:p>
            <a:pPr marL="285750" indent="-285750">
              <a:buFont typeface="Arial" panose="020B0604020202020204" pitchFamily="34" charset="0"/>
              <a:buChar char="•"/>
            </a:pPr>
            <a:r>
              <a:rPr lang="en-US" sz="2000" dirty="0"/>
              <a:t>Managing complexity &amp; Effort</a:t>
            </a:r>
          </a:p>
          <a:p>
            <a:pPr marL="742950" lvl="1" indent="-285750">
              <a:buFont typeface="Arial" panose="020B0604020202020204" pitchFamily="34" charset="0"/>
              <a:buChar char="•"/>
            </a:pPr>
            <a:r>
              <a:rPr lang="en-US" sz="1600" dirty="0">
                <a:solidFill>
                  <a:schemeClr val="accent2"/>
                </a:solidFill>
              </a:rPr>
              <a:t>Software ecosystem and library dependencies</a:t>
            </a:r>
          </a:p>
        </p:txBody>
      </p:sp>
      <p:pic>
        <p:nvPicPr>
          <p:cNvPr id="3" name="Picture 2">
            <a:extLst>
              <a:ext uri="{FF2B5EF4-FFF2-40B4-BE49-F238E27FC236}">
                <a16:creationId xmlns:a16="http://schemas.microsoft.com/office/drawing/2014/main" id="{AB3FA6B4-62C0-DA1B-EBCE-8F3EF8F4D84E}"/>
              </a:ext>
            </a:extLst>
          </p:cNvPr>
          <p:cNvPicPr>
            <a:picLocks noChangeAspect="1"/>
          </p:cNvPicPr>
          <p:nvPr/>
        </p:nvPicPr>
        <p:blipFill>
          <a:blip r:embed="rId2"/>
          <a:stretch>
            <a:fillRect/>
          </a:stretch>
        </p:blipFill>
        <p:spPr>
          <a:xfrm>
            <a:off x="1010551" y="4007360"/>
            <a:ext cx="5568723" cy="2490868"/>
          </a:xfrm>
          <a:prstGeom prst="rect">
            <a:avLst/>
          </a:prstGeom>
        </p:spPr>
      </p:pic>
      <p:sp>
        <p:nvSpPr>
          <p:cNvPr id="9" name="TextBox 8">
            <a:extLst>
              <a:ext uri="{FF2B5EF4-FFF2-40B4-BE49-F238E27FC236}">
                <a16:creationId xmlns:a16="http://schemas.microsoft.com/office/drawing/2014/main" id="{FF261F80-66C7-CD7E-86CE-547B1C239BA1}"/>
              </a:ext>
            </a:extLst>
          </p:cNvPr>
          <p:cNvSpPr txBox="1"/>
          <p:nvPr/>
        </p:nvSpPr>
        <p:spPr>
          <a:xfrm>
            <a:off x="529424" y="1305342"/>
            <a:ext cx="6094926" cy="2123658"/>
          </a:xfrm>
          <a:prstGeom prst="rect">
            <a:avLst/>
          </a:prstGeom>
          <a:noFill/>
        </p:spPr>
        <p:txBody>
          <a:bodyPr wrap="square">
            <a:spAutoFit/>
          </a:bodyPr>
          <a:lstStyle/>
          <a:p>
            <a:pPr algn="ctr"/>
            <a:r>
              <a:rPr lang="en-US" sz="2000" b="1" dirty="0">
                <a:solidFill>
                  <a:schemeClr val="accent2"/>
                </a:solidFill>
              </a:rPr>
              <a:t>ASC DevOps Vision</a:t>
            </a:r>
          </a:p>
          <a:p>
            <a:pPr algn="ctr"/>
            <a:r>
              <a:rPr lang="en-US" sz="1600" dirty="0"/>
              <a:t>ASC codes are developed, tested, deployed, and released quickly, efficiently, and robustly with established credibility on all key ASC platforms. Codes are efficiently coupled and integrated in the ASC DevOps ecosystem, which is governed by well-defined processes, practices, and standards. Ultimately, end-users will be able to </a:t>
            </a:r>
            <a:r>
              <a:rPr lang="en-US" sz="1600" dirty="0">
                <a:solidFill>
                  <a:srgbClr val="000000"/>
                </a:solidFill>
                <a:effectLst/>
              </a:rPr>
              <a:t>seamlessly run recently released credible ASC code(s) on key ASC platforms.</a:t>
            </a:r>
            <a:endParaRPr lang="en-US" sz="1600" dirty="0"/>
          </a:p>
        </p:txBody>
      </p:sp>
    </p:spTree>
    <p:extLst>
      <p:ext uri="{BB962C8B-B14F-4D97-AF65-F5344CB8AC3E}">
        <p14:creationId xmlns:p14="http://schemas.microsoft.com/office/powerpoint/2010/main" val="301913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92029-2CD4-A34B-B6C7-1F5154371BF4}"/>
              </a:ext>
            </a:extLst>
          </p:cNvPr>
          <p:cNvSpPr>
            <a:spLocks noGrp="1"/>
          </p:cNvSpPr>
          <p:nvPr>
            <p:ph type="title"/>
          </p:nvPr>
        </p:nvSpPr>
        <p:spPr/>
        <p:txBody>
          <a:bodyPr/>
          <a:lstStyle/>
          <a:p>
            <a:r>
              <a:rPr lang="en-US" dirty="0"/>
              <a:t>ASC and a Unified Environment at Sandia</a:t>
            </a:r>
          </a:p>
        </p:txBody>
      </p:sp>
      <p:sp>
        <p:nvSpPr>
          <p:cNvPr id="5" name="Slide Number Placeholder 4">
            <a:extLst>
              <a:ext uri="{FF2B5EF4-FFF2-40B4-BE49-F238E27FC236}">
                <a16:creationId xmlns:a16="http://schemas.microsoft.com/office/drawing/2014/main" id="{E5DAA753-DACD-234F-9738-06FE1C0440C4}"/>
              </a:ext>
            </a:extLst>
          </p:cNvPr>
          <p:cNvSpPr>
            <a:spLocks noGrp="1"/>
          </p:cNvSpPr>
          <p:nvPr>
            <p:ph type="sldNum" sz="quarter" idx="12"/>
          </p:nvPr>
        </p:nvSpPr>
        <p:spPr/>
        <p:txBody>
          <a:bodyPr/>
          <a:lstStyle/>
          <a:p>
            <a:fld id="{6113E31D-E2AB-40D1-8B51-AFA5AFEF393A}" type="slidenum">
              <a:rPr lang="en-US" smtClean="0"/>
              <a:t>3</a:t>
            </a:fld>
            <a:endParaRPr lang="en-US" dirty="0"/>
          </a:p>
        </p:txBody>
      </p:sp>
      <p:sp>
        <p:nvSpPr>
          <p:cNvPr id="16" name="TextBox 15">
            <a:extLst>
              <a:ext uri="{FF2B5EF4-FFF2-40B4-BE49-F238E27FC236}">
                <a16:creationId xmlns:a16="http://schemas.microsoft.com/office/drawing/2014/main" id="{92B11B8E-5FDB-1963-EFA8-E8A455CEF63A}"/>
              </a:ext>
            </a:extLst>
          </p:cNvPr>
          <p:cNvSpPr txBox="1"/>
          <p:nvPr/>
        </p:nvSpPr>
        <p:spPr>
          <a:xfrm>
            <a:off x="5961021" y="1118762"/>
            <a:ext cx="6124959" cy="1015663"/>
          </a:xfrm>
          <a:prstGeom prst="rect">
            <a:avLst/>
          </a:prstGeom>
          <a:noFill/>
        </p:spPr>
        <p:txBody>
          <a:bodyPr wrap="square" rtlCol="0">
            <a:spAutoFit/>
          </a:bodyPr>
          <a:lstStyle/>
          <a:p>
            <a:r>
              <a:rPr lang="en-US" sz="2000" b="1" dirty="0">
                <a:solidFill>
                  <a:schemeClr val="accent1"/>
                </a:solidFill>
              </a:rPr>
              <a:t>Sub-program Integration</a:t>
            </a:r>
          </a:p>
          <a:p>
            <a:pPr marL="285750" indent="-285750">
              <a:buFont typeface="Arial" panose="020B0604020202020204" pitchFamily="34" charset="0"/>
              <a:buChar char="•"/>
            </a:pPr>
            <a:r>
              <a:rPr lang="en-US" sz="2000" dirty="0"/>
              <a:t>Codes + Models + Credibility</a:t>
            </a:r>
          </a:p>
          <a:p>
            <a:pPr marL="285750" indent="-285750">
              <a:buFont typeface="Arial" panose="020B0604020202020204" pitchFamily="34" charset="0"/>
              <a:buChar char="•"/>
            </a:pPr>
            <a:r>
              <a:rPr lang="en-US" sz="2000" dirty="0"/>
              <a:t>+ HPC Systems, Operations, &amp; Software Stack</a:t>
            </a:r>
          </a:p>
        </p:txBody>
      </p:sp>
      <p:sp>
        <p:nvSpPr>
          <p:cNvPr id="17" name="TextBox 16">
            <a:extLst>
              <a:ext uri="{FF2B5EF4-FFF2-40B4-BE49-F238E27FC236}">
                <a16:creationId xmlns:a16="http://schemas.microsoft.com/office/drawing/2014/main" id="{F919FE4D-CD00-0B9A-D52D-38C6E363961C}"/>
              </a:ext>
            </a:extLst>
          </p:cNvPr>
          <p:cNvSpPr txBox="1"/>
          <p:nvPr/>
        </p:nvSpPr>
        <p:spPr>
          <a:xfrm>
            <a:off x="5961020" y="2664441"/>
            <a:ext cx="6124959" cy="2123658"/>
          </a:xfrm>
          <a:prstGeom prst="rect">
            <a:avLst/>
          </a:prstGeom>
          <a:noFill/>
        </p:spPr>
        <p:txBody>
          <a:bodyPr wrap="square" rtlCol="0">
            <a:spAutoFit/>
          </a:bodyPr>
          <a:lstStyle/>
          <a:p>
            <a:r>
              <a:rPr lang="en-US" sz="2000" b="1" dirty="0">
                <a:solidFill>
                  <a:schemeClr val="accent1"/>
                </a:solidFill>
              </a:rPr>
              <a:t>Scope</a:t>
            </a:r>
          </a:p>
          <a:p>
            <a:pPr marL="285750" indent="-285750">
              <a:buFont typeface="Arial" panose="020B0604020202020204" pitchFamily="34" charset="0"/>
              <a:buChar char="•"/>
            </a:pPr>
            <a:r>
              <a:rPr lang="en-US" sz="2000" dirty="0"/>
              <a:t>31 Scientific &amp; Engineering Code Teams and multiple systems admin. teams</a:t>
            </a:r>
          </a:p>
          <a:p>
            <a:pPr marL="742950" lvl="1" indent="-285750">
              <a:buFont typeface="Arial" panose="020B0604020202020204" pitchFamily="34" charset="0"/>
              <a:buChar char="•"/>
            </a:pPr>
            <a:r>
              <a:rPr lang="en-US" sz="1600" dirty="0">
                <a:solidFill>
                  <a:schemeClr val="accent2"/>
                </a:solidFill>
              </a:rPr>
              <a:t>HPC: Prototype, Advanced, and Commodity</a:t>
            </a:r>
          </a:p>
          <a:p>
            <a:pPr marL="742950" lvl="1" indent="-285750">
              <a:buFont typeface="Arial" panose="020B0604020202020204" pitchFamily="34" charset="0"/>
              <a:buChar char="•"/>
            </a:pPr>
            <a:r>
              <a:rPr lang="en-US" sz="1600" dirty="0">
                <a:solidFill>
                  <a:schemeClr val="accent2"/>
                </a:solidFill>
              </a:rPr>
              <a:t>Desktop: Windows, Linux, Mac</a:t>
            </a:r>
          </a:p>
          <a:p>
            <a:pPr marL="285750" indent="-285750">
              <a:buFont typeface="Arial" panose="020B0604020202020204" pitchFamily="34" charset="0"/>
              <a:buChar char="•"/>
            </a:pPr>
            <a:r>
              <a:rPr lang="en-US" sz="2000" dirty="0"/>
              <a:t>200+ Developers</a:t>
            </a:r>
          </a:p>
          <a:p>
            <a:pPr marL="285750" indent="-285750">
              <a:buFont typeface="Arial" panose="020B0604020202020204" pitchFamily="34" charset="0"/>
              <a:buChar char="•"/>
            </a:pPr>
            <a:r>
              <a:rPr lang="en-US" sz="2000" dirty="0"/>
              <a:t>Partner daily with users (designers &amp; analysts)</a:t>
            </a:r>
          </a:p>
        </p:txBody>
      </p:sp>
      <p:sp>
        <p:nvSpPr>
          <p:cNvPr id="18" name="TextBox 17">
            <a:extLst>
              <a:ext uri="{FF2B5EF4-FFF2-40B4-BE49-F238E27FC236}">
                <a16:creationId xmlns:a16="http://schemas.microsoft.com/office/drawing/2014/main" id="{1122E2FE-9033-694F-A172-5470AC4B2102}"/>
              </a:ext>
            </a:extLst>
          </p:cNvPr>
          <p:cNvSpPr txBox="1"/>
          <p:nvPr/>
        </p:nvSpPr>
        <p:spPr>
          <a:xfrm>
            <a:off x="6009060" y="5372249"/>
            <a:ext cx="5911799" cy="1015663"/>
          </a:xfrm>
          <a:prstGeom prst="rect">
            <a:avLst/>
          </a:prstGeom>
          <a:noFill/>
        </p:spPr>
        <p:txBody>
          <a:bodyPr wrap="square" rtlCol="0">
            <a:spAutoFit/>
          </a:bodyPr>
          <a:lstStyle/>
          <a:p>
            <a:r>
              <a:rPr lang="en-US" sz="2000" b="1" dirty="0">
                <a:solidFill>
                  <a:schemeClr val="accent1"/>
                </a:solidFill>
              </a:rPr>
              <a:t>History</a:t>
            </a:r>
          </a:p>
          <a:p>
            <a:pPr marL="285750" indent="-285750">
              <a:buFont typeface="Arial" panose="020B0604020202020204" pitchFamily="34" charset="0"/>
              <a:buChar char="•"/>
            </a:pPr>
            <a:r>
              <a:rPr lang="en-US" sz="2000" dirty="0"/>
              <a:t>Some teams on build systems pre-date1995</a:t>
            </a:r>
          </a:p>
          <a:p>
            <a:pPr marL="285750" indent="-285750">
              <a:buFont typeface="Arial" panose="020B0604020202020204" pitchFamily="34" charset="0"/>
              <a:buChar char="•"/>
            </a:pPr>
            <a:r>
              <a:rPr lang="en-US" sz="2000" dirty="0"/>
              <a:t>Multiple attempts at unified ASC DevOps</a:t>
            </a:r>
          </a:p>
        </p:txBody>
      </p:sp>
      <p:pic>
        <p:nvPicPr>
          <p:cNvPr id="20" name="Picture 19">
            <a:extLst>
              <a:ext uri="{FF2B5EF4-FFF2-40B4-BE49-F238E27FC236}">
                <a16:creationId xmlns:a16="http://schemas.microsoft.com/office/drawing/2014/main" id="{57E3D8DD-DE68-7688-90DC-2B2E0F3E059A}"/>
              </a:ext>
            </a:extLst>
          </p:cNvPr>
          <p:cNvPicPr>
            <a:picLocks noChangeAspect="1"/>
          </p:cNvPicPr>
          <p:nvPr/>
        </p:nvPicPr>
        <p:blipFill>
          <a:blip r:embed="rId2"/>
          <a:stretch>
            <a:fillRect/>
          </a:stretch>
        </p:blipFill>
        <p:spPr>
          <a:xfrm>
            <a:off x="541321" y="1125708"/>
            <a:ext cx="2937000" cy="2976160"/>
          </a:xfrm>
          <a:prstGeom prst="rect">
            <a:avLst/>
          </a:prstGeom>
        </p:spPr>
      </p:pic>
      <p:pic>
        <p:nvPicPr>
          <p:cNvPr id="24" name="Picture 23">
            <a:extLst>
              <a:ext uri="{FF2B5EF4-FFF2-40B4-BE49-F238E27FC236}">
                <a16:creationId xmlns:a16="http://schemas.microsoft.com/office/drawing/2014/main" id="{2344C0A6-0EA1-18DC-104E-5967EE2E6895}"/>
              </a:ext>
            </a:extLst>
          </p:cNvPr>
          <p:cNvPicPr>
            <a:picLocks noChangeAspect="1"/>
          </p:cNvPicPr>
          <p:nvPr/>
        </p:nvPicPr>
        <p:blipFill>
          <a:blip r:embed="rId3"/>
          <a:stretch>
            <a:fillRect/>
          </a:stretch>
        </p:blipFill>
        <p:spPr>
          <a:xfrm>
            <a:off x="3622394" y="1583477"/>
            <a:ext cx="2101123" cy="3788772"/>
          </a:xfrm>
          <a:prstGeom prst="rect">
            <a:avLst/>
          </a:prstGeom>
        </p:spPr>
      </p:pic>
      <p:pic>
        <p:nvPicPr>
          <p:cNvPr id="3" name="Picture 2">
            <a:extLst>
              <a:ext uri="{FF2B5EF4-FFF2-40B4-BE49-F238E27FC236}">
                <a16:creationId xmlns:a16="http://schemas.microsoft.com/office/drawing/2014/main" id="{D2776BBC-1621-DEFB-A352-8D4D7302D379}"/>
              </a:ext>
            </a:extLst>
          </p:cNvPr>
          <p:cNvPicPr>
            <a:picLocks noChangeAspect="1"/>
          </p:cNvPicPr>
          <p:nvPr/>
        </p:nvPicPr>
        <p:blipFill>
          <a:blip r:embed="rId4"/>
          <a:stretch>
            <a:fillRect/>
          </a:stretch>
        </p:blipFill>
        <p:spPr>
          <a:xfrm>
            <a:off x="541320" y="4610341"/>
            <a:ext cx="2843571" cy="1268746"/>
          </a:xfrm>
          <a:prstGeom prst="rect">
            <a:avLst/>
          </a:prstGeom>
        </p:spPr>
      </p:pic>
    </p:spTree>
    <p:extLst>
      <p:ext uri="{BB962C8B-B14F-4D97-AF65-F5344CB8AC3E}">
        <p14:creationId xmlns:p14="http://schemas.microsoft.com/office/powerpoint/2010/main" val="337416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92029-2CD4-A34B-B6C7-1F5154371BF4}"/>
              </a:ext>
            </a:extLst>
          </p:cNvPr>
          <p:cNvSpPr>
            <a:spLocks noGrp="1"/>
          </p:cNvSpPr>
          <p:nvPr>
            <p:ph type="title"/>
          </p:nvPr>
        </p:nvSpPr>
        <p:spPr/>
        <p:txBody>
          <a:bodyPr>
            <a:normAutofit/>
          </a:bodyPr>
          <a:lstStyle/>
          <a:p>
            <a:r>
              <a:rPr lang="en-US" dirty="0"/>
              <a:t>ASC Technical Leadership Team (TLT) and Stakeholders</a:t>
            </a:r>
          </a:p>
        </p:txBody>
      </p:sp>
      <p:sp>
        <p:nvSpPr>
          <p:cNvPr id="5" name="Slide Number Placeholder 4">
            <a:extLst>
              <a:ext uri="{FF2B5EF4-FFF2-40B4-BE49-F238E27FC236}">
                <a16:creationId xmlns:a16="http://schemas.microsoft.com/office/drawing/2014/main" id="{E5DAA753-DACD-234F-9738-06FE1C0440C4}"/>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16" name="TextBox 15">
            <a:extLst>
              <a:ext uri="{FF2B5EF4-FFF2-40B4-BE49-F238E27FC236}">
                <a16:creationId xmlns:a16="http://schemas.microsoft.com/office/drawing/2014/main" id="{CFE4EFA7-3F5C-9B51-FA84-64FBD7D6EBFD}"/>
              </a:ext>
            </a:extLst>
          </p:cNvPr>
          <p:cNvSpPr txBox="1"/>
          <p:nvPr/>
        </p:nvSpPr>
        <p:spPr>
          <a:xfrm>
            <a:off x="7867344" y="5328677"/>
            <a:ext cx="3978963" cy="1169551"/>
          </a:xfrm>
          <a:prstGeom prst="rect">
            <a:avLst/>
          </a:prstGeom>
          <a:noFill/>
        </p:spPr>
        <p:txBody>
          <a:bodyPr wrap="square" rtlCol="0">
            <a:spAutoFit/>
          </a:bodyPr>
          <a:lstStyle/>
          <a:p>
            <a:r>
              <a:rPr lang="en-US" sz="1400" b="1" dirty="0">
                <a:solidFill>
                  <a:schemeClr val="accent1"/>
                </a:solidFill>
              </a:rPr>
              <a:t>TLT &amp; Stakeholders</a:t>
            </a:r>
          </a:p>
          <a:p>
            <a:pPr marL="285750" indent="-285750">
              <a:buFont typeface="Arial" panose="020B0604020202020204" pitchFamily="34" charset="0"/>
              <a:buChar char="•"/>
            </a:pPr>
            <a:r>
              <a:rPr lang="en-US" sz="1400" dirty="0"/>
              <a:t>13 member body of staff SME’s</a:t>
            </a:r>
          </a:p>
          <a:p>
            <a:pPr marL="285750" indent="-285750">
              <a:buFont typeface="Arial" panose="020B0604020202020204" pitchFamily="34" charset="0"/>
              <a:buChar char="•"/>
            </a:pPr>
            <a:r>
              <a:rPr lang="en-US" sz="1400" dirty="0"/>
              <a:t>Distinct by sub-program</a:t>
            </a:r>
          </a:p>
          <a:p>
            <a:pPr marL="285750" indent="-285750">
              <a:buFont typeface="Arial" panose="020B0604020202020204" pitchFamily="34" charset="0"/>
              <a:buChar char="•"/>
            </a:pPr>
            <a:r>
              <a:rPr lang="en-US" sz="1400" dirty="0"/>
              <a:t>Stakeholders needs communicated through TLT representatives</a:t>
            </a:r>
          </a:p>
        </p:txBody>
      </p:sp>
      <p:pic>
        <p:nvPicPr>
          <p:cNvPr id="11" name="Picture 10">
            <a:extLst>
              <a:ext uri="{FF2B5EF4-FFF2-40B4-BE49-F238E27FC236}">
                <a16:creationId xmlns:a16="http://schemas.microsoft.com/office/drawing/2014/main" id="{2E9EC7EF-A671-2D99-30CB-A10CFDE82723}"/>
              </a:ext>
            </a:extLst>
          </p:cNvPr>
          <p:cNvPicPr>
            <a:picLocks noChangeAspect="1"/>
          </p:cNvPicPr>
          <p:nvPr/>
        </p:nvPicPr>
        <p:blipFill>
          <a:blip r:embed="rId2"/>
          <a:stretch>
            <a:fillRect/>
          </a:stretch>
        </p:blipFill>
        <p:spPr>
          <a:xfrm>
            <a:off x="47472" y="1648454"/>
            <a:ext cx="12097056" cy="4633835"/>
          </a:xfrm>
          <a:prstGeom prst="rect">
            <a:avLst/>
          </a:prstGeom>
        </p:spPr>
      </p:pic>
    </p:spTree>
    <p:extLst>
      <p:ext uri="{BB962C8B-B14F-4D97-AF65-F5344CB8AC3E}">
        <p14:creationId xmlns:p14="http://schemas.microsoft.com/office/powerpoint/2010/main" val="333605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92029-2CD4-A34B-B6C7-1F5154371BF4}"/>
              </a:ext>
            </a:extLst>
          </p:cNvPr>
          <p:cNvSpPr>
            <a:spLocks noGrp="1"/>
          </p:cNvSpPr>
          <p:nvPr>
            <p:ph type="title"/>
          </p:nvPr>
        </p:nvSpPr>
        <p:spPr>
          <a:xfrm>
            <a:off x="726436" y="374713"/>
            <a:ext cx="10480752" cy="570225"/>
          </a:xfrm>
        </p:spPr>
        <p:txBody>
          <a:bodyPr/>
          <a:lstStyle/>
          <a:p>
            <a:r>
              <a:rPr lang="en-US" dirty="0"/>
              <a:t>ASC Unified Environment</a:t>
            </a:r>
          </a:p>
        </p:txBody>
      </p:sp>
      <p:sp>
        <p:nvSpPr>
          <p:cNvPr id="5" name="Slide Number Placeholder 4">
            <a:extLst>
              <a:ext uri="{FF2B5EF4-FFF2-40B4-BE49-F238E27FC236}">
                <a16:creationId xmlns:a16="http://schemas.microsoft.com/office/drawing/2014/main" id="{E5DAA753-DACD-234F-9738-06FE1C0440C4}"/>
              </a:ext>
            </a:extLst>
          </p:cNvPr>
          <p:cNvSpPr>
            <a:spLocks noGrp="1"/>
          </p:cNvSpPr>
          <p:nvPr>
            <p:ph type="sldNum" sz="quarter" idx="12"/>
          </p:nvPr>
        </p:nvSpPr>
        <p:spPr/>
        <p:txBody>
          <a:bodyPr/>
          <a:lstStyle/>
          <a:p>
            <a:fld id="{6113E31D-E2AB-40D1-8B51-AFA5AFEF393A}" type="slidenum">
              <a:rPr lang="en-US" smtClean="0"/>
              <a:t>5</a:t>
            </a:fld>
            <a:endParaRPr lang="en-US" dirty="0"/>
          </a:p>
        </p:txBody>
      </p:sp>
      <p:pic>
        <p:nvPicPr>
          <p:cNvPr id="14" name="Picture 13">
            <a:extLst>
              <a:ext uri="{FF2B5EF4-FFF2-40B4-BE49-F238E27FC236}">
                <a16:creationId xmlns:a16="http://schemas.microsoft.com/office/drawing/2014/main" id="{C0C64FBD-1D90-62B3-B8E9-2C8B0B6467BD}"/>
              </a:ext>
            </a:extLst>
          </p:cNvPr>
          <p:cNvPicPr>
            <a:picLocks noChangeAspect="1"/>
          </p:cNvPicPr>
          <p:nvPr/>
        </p:nvPicPr>
        <p:blipFill>
          <a:blip r:embed="rId3"/>
          <a:stretch>
            <a:fillRect/>
          </a:stretch>
        </p:blipFill>
        <p:spPr>
          <a:xfrm>
            <a:off x="200019" y="3693363"/>
            <a:ext cx="1893820" cy="1302416"/>
          </a:xfrm>
          <a:prstGeom prst="rect">
            <a:avLst/>
          </a:prstGeom>
        </p:spPr>
      </p:pic>
      <p:pic>
        <p:nvPicPr>
          <p:cNvPr id="21" name="Picture 20">
            <a:extLst>
              <a:ext uri="{FF2B5EF4-FFF2-40B4-BE49-F238E27FC236}">
                <a16:creationId xmlns:a16="http://schemas.microsoft.com/office/drawing/2014/main" id="{F363C1B6-6572-6A7D-9B4E-B98FEAC2FF9E}"/>
              </a:ext>
            </a:extLst>
          </p:cNvPr>
          <p:cNvPicPr>
            <a:picLocks noChangeAspect="1"/>
          </p:cNvPicPr>
          <p:nvPr/>
        </p:nvPicPr>
        <p:blipFill>
          <a:blip r:embed="rId4"/>
          <a:stretch>
            <a:fillRect/>
          </a:stretch>
        </p:blipFill>
        <p:spPr>
          <a:xfrm>
            <a:off x="1981570" y="3879907"/>
            <a:ext cx="1317270" cy="1072937"/>
          </a:xfrm>
          <a:prstGeom prst="rect">
            <a:avLst/>
          </a:prstGeom>
        </p:spPr>
      </p:pic>
      <p:pic>
        <p:nvPicPr>
          <p:cNvPr id="25" name="Picture 24">
            <a:extLst>
              <a:ext uri="{FF2B5EF4-FFF2-40B4-BE49-F238E27FC236}">
                <a16:creationId xmlns:a16="http://schemas.microsoft.com/office/drawing/2014/main" id="{4190C88E-B441-2759-FB66-92724B356FCA}"/>
              </a:ext>
            </a:extLst>
          </p:cNvPr>
          <p:cNvPicPr>
            <a:picLocks noChangeAspect="1"/>
          </p:cNvPicPr>
          <p:nvPr/>
        </p:nvPicPr>
        <p:blipFill>
          <a:blip r:embed="rId5"/>
          <a:stretch>
            <a:fillRect/>
          </a:stretch>
        </p:blipFill>
        <p:spPr>
          <a:xfrm>
            <a:off x="274649" y="2716357"/>
            <a:ext cx="2298700" cy="876300"/>
          </a:xfrm>
          <a:prstGeom prst="rect">
            <a:avLst/>
          </a:prstGeom>
        </p:spPr>
      </p:pic>
      <p:pic>
        <p:nvPicPr>
          <p:cNvPr id="18" name="Picture 17">
            <a:extLst>
              <a:ext uri="{FF2B5EF4-FFF2-40B4-BE49-F238E27FC236}">
                <a16:creationId xmlns:a16="http://schemas.microsoft.com/office/drawing/2014/main" id="{DED4E56F-3BFD-AFA5-2F15-3F2931E313B3}"/>
              </a:ext>
            </a:extLst>
          </p:cNvPr>
          <p:cNvPicPr>
            <a:picLocks noChangeAspect="1"/>
          </p:cNvPicPr>
          <p:nvPr/>
        </p:nvPicPr>
        <p:blipFill>
          <a:blip r:embed="rId6"/>
          <a:stretch>
            <a:fillRect/>
          </a:stretch>
        </p:blipFill>
        <p:spPr>
          <a:xfrm>
            <a:off x="2337017" y="2822623"/>
            <a:ext cx="606377" cy="606377"/>
          </a:xfrm>
          <a:prstGeom prst="rect">
            <a:avLst/>
          </a:prstGeom>
        </p:spPr>
      </p:pic>
      <p:pic>
        <p:nvPicPr>
          <p:cNvPr id="27" name="Picture 26">
            <a:extLst>
              <a:ext uri="{FF2B5EF4-FFF2-40B4-BE49-F238E27FC236}">
                <a16:creationId xmlns:a16="http://schemas.microsoft.com/office/drawing/2014/main" id="{89F35634-9B81-B3FE-FA87-03DCD8BE57B5}"/>
              </a:ext>
            </a:extLst>
          </p:cNvPr>
          <p:cNvPicPr>
            <a:picLocks noChangeAspect="1"/>
          </p:cNvPicPr>
          <p:nvPr/>
        </p:nvPicPr>
        <p:blipFill>
          <a:blip r:embed="rId7"/>
          <a:stretch>
            <a:fillRect/>
          </a:stretch>
        </p:blipFill>
        <p:spPr>
          <a:xfrm>
            <a:off x="733200" y="5283029"/>
            <a:ext cx="1946513" cy="586244"/>
          </a:xfrm>
          <a:prstGeom prst="rect">
            <a:avLst/>
          </a:prstGeom>
        </p:spPr>
      </p:pic>
      <p:pic>
        <p:nvPicPr>
          <p:cNvPr id="31" name="Picture 30">
            <a:extLst>
              <a:ext uri="{FF2B5EF4-FFF2-40B4-BE49-F238E27FC236}">
                <a16:creationId xmlns:a16="http://schemas.microsoft.com/office/drawing/2014/main" id="{6585745B-2C8E-097F-8161-E524FB76C34E}"/>
              </a:ext>
            </a:extLst>
          </p:cNvPr>
          <p:cNvPicPr>
            <a:picLocks noChangeAspect="1"/>
          </p:cNvPicPr>
          <p:nvPr/>
        </p:nvPicPr>
        <p:blipFill>
          <a:blip r:embed="rId8"/>
          <a:stretch>
            <a:fillRect/>
          </a:stretch>
        </p:blipFill>
        <p:spPr>
          <a:xfrm>
            <a:off x="315595" y="1522509"/>
            <a:ext cx="2448694" cy="952270"/>
          </a:xfrm>
          <a:prstGeom prst="rect">
            <a:avLst/>
          </a:prstGeom>
        </p:spPr>
      </p:pic>
      <p:pic>
        <p:nvPicPr>
          <p:cNvPr id="35" name="Picture 34">
            <a:extLst>
              <a:ext uri="{FF2B5EF4-FFF2-40B4-BE49-F238E27FC236}">
                <a16:creationId xmlns:a16="http://schemas.microsoft.com/office/drawing/2014/main" id="{55C6F1F9-8F42-2380-70C3-0B1AAF340DBD}"/>
              </a:ext>
            </a:extLst>
          </p:cNvPr>
          <p:cNvPicPr>
            <a:picLocks noChangeAspect="1"/>
          </p:cNvPicPr>
          <p:nvPr/>
        </p:nvPicPr>
        <p:blipFill>
          <a:blip r:embed="rId9"/>
          <a:stretch>
            <a:fillRect/>
          </a:stretch>
        </p:blipFill>
        <p:spPr>
          <a:xfrm>
            <a:off x="4844295" y="1426547"/>
            <a:ext cx="810476" cy="715126"/>
          </a:xfrm>
          <a:prstGeom prst="rect">
            <a:avLst/>
          </a:prstGeom>
        </p:spPr>
      </p:pic>
      <p:pic>
        <p:nvPicPr>
          <p:cNvPr id="37" name="Picture 36">
            <a:extLst>
              <a:ext uri="{FF2B5EF4-FFF2-40B4-BE49-F238E27FC236}">
                <a16:creationId xmlns:a16="http://schemas.microsoft.com/office/drawing/2014/main" id="{AB017F86-0EFF-174B-90F8-2439BA81898F}"/>
              </a:ext>
            </a:extLst>
          </p:cNvPr>
          <p:cNvPicPr>
            <a:picLocks noChangeAspect="1"/>
          </p:cNvPicPr>
          <p:nvPr/>
        </p:nvPicPr>
        <p:blipFill>
          <a:blip r:embed="rId10"/>
          <a:stretch>
            <a:fillRect/>
          </a:stretch>
        </p:blipFill>
        <p:spPr>
          <a:xfrm>
            <a:off x="5825134" y="1241881"/>
            <a:ext cx="979696" cy="979696"/>
          </a:xfrm>
          <a:prstGeom prst="rect">
            <a:avLst/>
          </a:prstGeom>
        </p:spPr>
      </p:pic>
      <p:pic>
        <p:nvPicPr>
          <p:cNvPr id="39" name="Picture 38">
            <a:extLst>
              <a:ext uri="{FF2B5EF4-FFF2-40B4-BE49-F238E27FC236}">
                <a16:creationId xmlns:a16="http://schemas.microsoft.com/office/drawing/2014/main" id="{BEF7A5E4-9E18-CBF4-2343-8940571BD36F}"/>
              </a:ext>
            </a:extLst>
          </p:cNvPr>
          <p:cNvPicPr>
            <a:picLocks noChangeAspect="1"/>
          </p:cNvPicPr>
          <p:nvPr/>
        </p:nvPicPr>
        <p:blipFill>
          <a:blip r:embed="rId11"/>
          <a:stretch>
            <a:fillRect/>
          </a:stretch>
        </p:blipFill>
        <p:spPr>
          <a:xfrm>
            <a:off x="3857986" y="1357333"/>
            <a:ext cx="810476" cy="810476"/>
          </a:xfrm>
          <a:prstGeom prst="rect">
            <a:avLst/>
          </a:prstGeom>
        </p:spPr>
      </p:pic>
      <p:sp>
        <p:nvSpPr>
          <p:cNvPr id="40" name="TextBox 39">
            <a:extLst>
              <a:ext uri="{FF2B5EF4-FFF2-40B4-BE49-F238E27FC236}">
                <a16:creationId xmlns:a16="http://schemas.microsoft.com/office/drawing/2014/main" id="{B4C12812-FB63-211C-9A81-6EE6A5B21A5A}"/>
              </a:ext>
            </a:extLst>
          </p:cNvPr>
          <p:cNvSpPr txBox="1"/>
          <p:nvPr/>
        </p:nvSpPr>
        <p:spPr>
          <a:xfrm>
            <a:off x="315595" y="1057215"/>
            <a:ext cx="2781724" cy="369332"/>
          </a:xfrm>
          <a:prstGeom prst="rect">
            <a:avLst/>
          </a:prstGeom>
          <a:noFill/>
        </p:spPr>
        <p:txBody>
          <a:bodyPr wrap="none" rtlCol="0">
            <a:spAutoFit/>
          </a:bodyPr>
          <a:lstStyle/>
          <a:p>
            <a:r>
              <a:rPr lang="en-US" dirty="0">
                <a:solidFill>
                  <a:schemeClr val="accent1"/>
                </a:solidFill>
              </a:rPr>
              <a:t>Continuous Integration </a:t>
            </a:r>
            <a:endParaRPr lang="en-US" dirty="0"/>
          </a:p>
        </p:txBody>
      </p:sp>
      <p:sp>
        <p:nvSpPr>
          <p:cNvPr id="41" name="TextBox 40">
            <a:extLst>
              <a:ext uri="{FF2B5EF4-FFF2-40B4-BE49-F238E27FC236}">
                <a16:creationId xmlns:a16="http://schemas.microsoft.com/office/drawing/2014/main" id="{40584BCB-A604-2CDE-ECFB-6D7DA3176AFA}"/>
              </a:ext>
            </a:extLst>
          </p:cNvPr>
          <p:cNvSpPr txBox="1"/>
          <p:nvPr/>
        </p:nvSpPr>
        <p:spPr>
          <a:xfrm>
            <a:off x="3857986" y="1057215"/>
            <a:ext cx="3194080" cy="369332"/>
          </a:xfrm>
          <a:prstGeom prst="rect">
            <a:avLst/>
          </a:prstGeom>
          <a:noFill/>
        </p:spPr>
        <p:txBody>
          <a:bodyPr wrap="none" rtlCol="0">
            <a:spAutoFit/>
          </a:bodyPr>
          <a:lstStyle/>
          <a:p>
            <a:r>
              <a:rPr lang="en-US" dirty="0">
                <a:solidFill>
                  <a:schemeClr val="accent1"/>
                </a:solidFill>
              </a:rPr>
              <a:t>Heterogenous Architectures</a:t>
            </a:r>
            <a:endParaRPr lang="en-US" dirty="0"/>
          </a:p>
        </p:txBody>
      </p:sp>
      <p:sp>
        <p:nvSpPr>
          <p:cNvPr id="42" name="TextBox 41">
            <a:extLst>
              <a:ext uri="{FF2B5EF4-FFF2-40B4-BE49-F238E27FC236}">
                <a16:creationId xmlns:a16="http://schemas.microsoft.com/office/drawing/2014/main" id="{1EA155E7-5B8B-F7D3-0538-CF78E95EE522}"/>
              </a:ext>
            </a:extLst>
          </p:cNvPr>
          <p:cNvSpPr txBox="1"/>
          <p:nvPr/>
        </p:nvSpPr>
        <p:spPr>
          <a:xfrm>
            <a:off x="8208738" y="1067242"/>
            <a:ext cx="2200026" cy="369332"/>
          </a:xfrm>
          <a:prstGeom prst="rect">
            <a:avLst/>
          </a:prstGeom>
          <a:noFill/>
        </p:spPr>
        <p:txBody>
          <a:bodyPr wrap="none" rtlCol="0">
            <a:spAutoFit/>
          </a:bodyPr>
          <a:lstStyle/>
          <a:p>
            <a:r>
              <a:rPr lang="en-US" dirty="0">
                <a:solidFill>
                  <a:schemeClr val="accent1"/>
                </a:solidFill>
              </a:rPr>
              <a:t>Network Hierarchy</a:t>
            </a:r>
            <a:endParaRPr lang="en-US" dirty="0"/>
          </a:p>
        </p:txBody>
      </p:sp>
      <p:sp>
        <p:nvSpPr>
          <p:cNvPr id="44" name="TextBox 43">
            <a:extLst>
              <a:ext uri="{FF2B5EF4-FFF2-40B4-BE49-F238E27FC236}">
                <a16:creationId xmlns:a16="http://schemas.microsoft.com/office/drawing/2014/main" id="{453AE592-92B9-080F-CF25-353D17CA9C53}"/>
              </a:ext>
            </a:extLst>
          </p:cNvPr>
          <p:cNvSpPr txBox="1"/>
          <p:nvPr/>
        </p:nvSpPr>
        <p:spPr>
          <a:xfrm>
            <a:off x="3857986" y="2503210"/>
            <a:ext cx="6880898" cy="369332"/>
          </a:xfrm>
          <a:prstGeom prst="rect">
            <a:avLst/>
          </a:prstGeom>
          <a:noFill/>
        </p:spPr>
        <p:txBody>
          <a:bodyPr wrap="square" rtlCol="0">
            <a:spAutoFit/>
          </a:bodyPr>
          <a:lstStyle/>
          <a:p>
            <a:r>
              <a:rPr lang="en-US" dirty="0">
                <a:solidFill>
                  <a:schemeClr val="accent1"/>
                </a:solidFill>
              </a:rPr>
              <a:t>The ASC Unified Environment Stack</a:t>
            </a:r>
            <a:endParaRPr lang="en-US" dirty="0"/>
          </a:p>
        </p:txBody>
      </p:sp>
      <p:sp>
        <p:nvSpPr>
          <p:cNvPr id="45" name="TextBox 44">
            <a:extLst>
              <a:ext uri="{FF2B5EF4-FFF2-40B4-BE49-F238E27FC236}">
                <a16:creationId xmlns:a16="http://schemas.microsoft.com/office/drawing/2014/main" id="{36884014-F25C-7A0B-0493-1A7A97975A1B}"/>
              </a:ext>
            </a:extLst>
          </p:cNvPr>
          <p:cNvSpPr txBox="1"/>
          <p:nvPr/>
        </p:nvSpPr>
        <p:spPr>
          <a:xfrm>
            <a:off x="8199994" y="1533541"/>
            <a:ext cx="3331361" cy="369332"/>
          </a:xfrm>
          <a:prstGeom prst="rect">
            <a:avLst/>
          </a:prstGeom>
          <a:noFill/>
        </p:spPr>
        <p:txBody>
          <a:bodyPr wrap="none" rtlCol="0">
            <a:spAutoFit/>
          </a:bodyPr>
          <a:lstStyle/>
          <a:p>
            <a:r>
              <a:rPr lang="en-US" dirty="0">
                <a:solidFill>
                  <a:srgbClr val="00B050"/>
                </a:solidFill>
              </a:rPr>
              <a:t>OPEN </a:t>
            </a:r>
            <a:r>
              <a:rPr lang="en-US" dirty="0"/>
              <a:t>   </a:t>
            </a:r>
            <a:r>
              <a:rPr lang="en-US" dirty="0">
                <a:solidFill>
                  <a:srgbClr val="FFC000"/>
                </a:solidFill>
              </a:rPr>
              <a:t>SECURE</a:t>
            </a:r>
            <a:r>
              <a:rPr lang="en-US" dirty="0"/>
              <a:t>    </a:t>
            </a:r>
            <a:r>
              <a:rPr lang="en-US" dirty="0">
                <a:solidFill>
                  <a:srgbClr val="FF0000"/>
                </a:solidFill>
              </a:rPr>
              <a:t>CLASSIFIED</a:t>
            </a:r>
          </a:p>
        </p:txBody>
      </p:sp>
      <p:sp>
        <p:nvSpPr>
          <p:cNvPr id="2" name="TextBox 1">
            <a:extLst>
              <a:ext uri="{FF2B5EF4-FFF2-40B4-BE49-F238E27FC236}">
                <a16:creationId xmlns:a16="http://schemas.microsoft.com/office/drawing/2014/main" id="{E13FF415-C98F-A958-A2C9-47D5B397FF34}"/>
              </a:ext>
            </a:extLst>
          </p:cNvPr>
          <p:cNvSpPr txBox="1"/>
          <p:nvPr/>
        </p:nvSpPr>
        <p:spPr>
          <a:xfrm>
            <a:off x="3857986" y="3000889"/>
            <a:ext cx="2687970" cy="646331"/>
          </a:xfrm>
          <a:prstGeom prst="rect">
            <a:avLst/>
          </a:prstGeom>
          <a:noFill/>
        </p:spPr>
        <p:txBody>
          <a:bodyPr wrap="square" rtlCol="0">
            <a:spAutoFit/>
          </a:bodyPr>
          <a:lstStyle/>
          <a:p>
            <a:r>
              <a:rPr lang="en-US" sz="1200" b="1" dirty="0">
                <a:solidFill>
                  <a:schemeClr val="accent2"/>
                </a:solidFill>
              </a:rPr>
              <a:t>Tooling, Profilers, &amp; Debuggers</a:t>
            </a:r>
          </a:p>
          <a:p>
            <a:pPr marL="285750" indent="-285750">
              <a:buFont typeface="Arial" panose="020B0604020202020204" pitchFamily="34" charset="0"/>
              <a:buChar char="•"/>
            </a:pPr>
            <a:r>
              <a:rPr lang="en-US" sz="1200" dirty="0"/>
              <a:t>9 tooling products</a:t>
            </a:r>
          </a:p>
          <a:p>
            <a:pPr marL="285750" indent="-285750">
              <a:buFont typeface="Arial" panose="020B0604020202020204" pitchFamily="34" charset="0"/>
              <a:buChar char="•"/>
            </a:pPr>
            <a:r>
              <a:rPr lang="en-US" sz="1200" dirty="0"/>
              <a:t>5 profilers &amp; debuggers</a:t>
            </a:r>
          </a:p>
        </p:txBody>
      </p:sp>
      <p:sp>
        <p:nvSpPr>
          <p:cNvPr id="3" name="TextBox 2">
            <a:extLst>
              <a:ext uri="{FF2B5EF4-FFF2-40B4-BE49-F238E27FC236}">
                <a16:creationId xmlns:a16="http://schemas.microsoft.com/office/drawing/2014/main" id="{AA499A86-528C-8090-7681-B8D89644E918}"/>
              </a:ext>
            </a:extLst>
          </p:cNvPr>
          <p:cNvSpPr txBox="1"/>
          <p:nvPr/>
        </p:nvSpPr>
        <p:spPr>
          <a:xfrm>
            <a:off x="3905548" y="3879907"/>
            <a:ext cx="2687970" cy="646331"/>
          </a:xfrm>
          <a:prstGeom prst="rect">
            <a:avLst/>
          </a:prstGeom>
          <a:noFill/>
        </p:spPr>
        <p:txBody>
          <a:bodyPr wrap="square" rtlCol="0">
            <a:spAutoFit/>
          </a:bodyPr>
          <a:lstStyle/>
          <a:p>
            <a:r>
              <a:rPr lang="en-US" sz="1200" b="1" dirty="0">
                <a:solidFill>
                  <a:schemeClr val="accent2"/>
                </a:solidFill>
              </a:rPr>
              <a:t>Compilers &amp; MPI</a:t>
            </a:r>
          </a:p>
          <a:p>
            <a:pPr marL="285750" indent="-285750">
              <a:buFont typeface="Arial" panose="020B0604020202020204" pitchFamily="34" charset="0"/>
              <a:buChar char="•"/>
            </a:pPr>
            <a:r>
              <a:rPr lang="en-US" sz="1200" dirty="0"/>
              <a:t>5 compilers</a:t>
            </a:r>
          </a:p>
          <a:p>
            <a:pPr marL="285750" indent="-285750">
              <a:buFont typeface="Arial" panose="020B0604020202020204" pitchFamily="34" charset="0"/>
              <a:buChar char="•"/>
            </a:pPr>
            <a:r>
              <a:rPr lang="en-US" sz="1200" dirty="0"/>
              <a:t>2 flavors of MPI</a:t>
            </a:r>
          </a:p>
        </p:txBody>
      </p:sp>
      <p:sp>
        <p:nvSpPr>
          <p:cNvPr id="6" name="TextBox 5">
            <a:extLst>
              <a:ext uri="{FF2B5EF4-FFF2-40B4-BE49-F238E27FC236}">
                <a16:creationId xmlns:a16="http://schemas.microsoft.com/office/drawing/2014/main" id="{6BEB36CC-FD03-5EFC-C850-84FF1D4A772D}"/>
              </a:ext>
            </a:extLst>
          </p:cNvPr>
          <p:cNvSpPr txBox="1"/>
          <p:nvPr/>
        </p:nvSpPr>
        <p:spPr>
          <a:xfrm>
            <a:off x="3905548" y="4758925"/>
            <a:ext cx="2687970" cy="461665"/>
          </a:xfrm>
          <a:prstGeom prst="rect">
            <a:avLst/>
          </a:prstGeom>
          <a:noFill/>
        </p:spPr>
        <p:txBody>
          <a:bodyPr wrap="square" rtlCol="0">
            <a:spAutoFit/>
          </a:bodyPr>
          <a:lstStyle/>
          <a:p>
            <a:r>
              <a:rPr lang="en-US" sz="1200" b="1" dirty="0">
                <a:solidFill>
                  <a:schemeClr val="accent2"/>
                </a:solidFill>
              </a:rPr>
              <a:t>TPLs</a:t>
            </a:r>
          </a:p>
          <a:p>
            <a:pPr marL="285750" indent="-285750">
              <a:buFont typeface="Arial" panose="020B0604020202020204" pitchFamily="34" charset="0"/>
              <a:buChar char="•"/>
            </a:pPr>
            <a:r>
              <a:rPr lang="en-US" sz="1200" dirty="0"/>
              <a:t>13 TPLs</a:t>
            </a:r>
          </a:p>
        </p:txBody>
      </p:sp>
      <p:sp>
        <p:nvSpPr>
          <p:cNvPr id="7" name="TextBox 6">
            <a:extLst>
              <a:ext uri="{FF2B5EF4-FFF2-40B4-BE49-F238E27FC236}">
                <a16:creationId xmlns:a16="http://schemas.microsoft.com/office/drawing/2014/main" id="{7F5FF318-C1DE-C973-3B6C-2EDED6AAE96A}"/>
              </a:ext>
            </a:extLst>
          </p:cNvPr>
          <p:cNvSpPr txBox="1"/>
          <p:nvPr/>
        </p:nvSpPr>
        <p:spPr>
          <a:xfrm>
            <a:off x="4263224" y="5576151"/>
            <a:ext cx="7690399" cy="830997"/>
          </a:xfrm>
          <a:prstGeom prst="rect">
            <a:avLst/>
          </a:prstGeom>
          <a:noFill/>
        </p:spPr>
        <p:txBody>
          <a:bodyPr wrap="square" rtlCol="0">
            <a:spAutoFit/>
          </a:bodyPr>
          <a:lstStyle/>
          <a:p>
            <a:endParaRPr lang="en-US" sz="1200" dirty="0">
              <a:solidFill>
                <a:schemeClr val="accent2"/>
              </a:solidFill>
            </a:endParaRPr>
          </a:p>
          <a:p>
            <a:r>
              <a:rPr lang="en-US" dirty="0">
                <a:solidFill>
                  <a:schemeClr val="accent1"/>
                </a:solidFill>
              </a:rPr>
              <a:t>34 products, multiple architectures, multiple networks, many combinatorics</a:t>
            </a:r>
          </a:p>
        </p:txBody>
      </p:sp>
      <p:pic>
        <p:nvPicPr>
          <p:cNvPr id="9" name="Picture 8">
            <a:extLst>
              <a:ext uri="{FF2B5EF4-FFF2-40B4-BE49-F238E27FC236}">
                <a16:creationId xmlns:a16="http://schemas.microsoft.com/office/drawing/2014/main" id="{C7633E4E-4C33-4CF2-4184-4D3317BE7053}"/>
              </a:ext>
            </a:extLst>
          </p:cNvPr>
          <p:cNvPicPr>
            <a:picLocks noChangeAspect="1"/>
          </p:cNvPicPr>
          <p:nvPr/>
        </p:nvPicPr>
        <p:blipFill>
          <a:blip r:embed="rId12"/>
          <a:stretch>
            <a:fillRect/>
          </a:stretch>
        </p:blipFill>
        <p:spPr>
          <a:xfrm>
            <a:off x="6581152" y="2922529"/>
            <a:ext cx="1527271" cy="803049"/>
          </a:xfrm>
          <a:prstGeom prst="rect">
            <a:avLst/>
          </a:prstGeom>
        </p:spPr>
      </p:pic>
      <p:pic>
        <p:nvPicPr>
          <p:cNvPr id="12" name="Picture 11">
            <a:extLst>
              <a:ext uri="{FF2B5EF4-FFF2-40B4-BE49-F238E27FC236}">
                <a16:creationId xmlns:a16="http://schemas.microsoft.com/office/drawing/2014/main" id="{B0B8C580-AC4D-2D7D-6DC0-27522AC14497}"/>
              </a:ext>
            </a:extLst>
          </p:cNvPr>
          <p:cNvPicPr>
            <a:picLocks noChangeAspect="1"/>
          </p:cNvPicPr>
          <p:nvPr/>
        </p:nvPicPr>
        <p:blipFill>
          <a:blip r:embed="rId13"/>
          <a:stretch>
            <a:fillRect/>
          </a:stretch>
        </p:blipFill>
        <p:spPr>
          <a:xfrm>
            <a:off x="8390290" y="3121789"/>
            <a:ext cx="1119562" cy="466484"/>
          </a:xfrm>
          <a:prstGeom prst="rect">
            <a:avLst/>
          </a:prstGeom>
        </p:spPr>
      </p:pic>
      <p:pic>
        <p:nvPicPr>
          <p:cNvPr id="15" name="Picture 14">
            <a:extLst>
              <a:ext uri="{FF2B5EF4-FFF2-40B4-BE49-F238E27FC236}">
                <a16:creationId xmlns:a16="http://schemas.microsoft.com/office/drawing/2014/main" id="{58C595FC-9D74-FB19-3C22-A017029CFA28}"/>
              </a:ext>
            </a:extLst>
          </p:cNvPr>
          <p:cNvPicPr>
            <a:picLocks noChangeAspect="1"/>
          </p:cNvPicPr>
          <p:nvPr/>
        </p:nvPicPr>
        <p:blipFill>
          <a:blip r:embed="rId14"/>
          <a:stretch>
            <a:fillRect/>
          </a:stretch>
        </p:blipFill>
        <p:spPr>
          <a:xfrm>
            <a:off x="9799452" y="3139995"/>
            <a:ext cx="1458383" cy="375295"/>
          </a:xfrm>
          <a:prstGeom prst="rect">
            <a:avLst/>
          </a:prstGeom>
        </p:spPr>
      </p:pic>
      <p:pic>
        <p:nvPicPr>
          <p:cNvPr id="17" name="Picture 16">
            <a:extLst>
              <a:ext uri="{FF2B5EF4-FFF2-40B4-BE49-F238E27FC236}">
                <a16:creationId xmlns:a16="http://schemas.microsoft.com/office/drawing/2014/main" id="{811F71D7-DD64-FE6E-209C-D65044DDC92A}"/>
              </a:ext>
            </a:extLst>
          </p:cNvPr>
          <p:cNvPicPr>
            <a:picLocks noChangeAspect="1"/>
          </p:cNvPicPr>
          <p:nvPr/>
        </p:nvPicPr>
        <p:blipFill>
          <a:blip r:embed="rId15"/>
          <a:stretch>
            <a:fillRect/>
          </a:stretch>
        </p:blipFill>
        <p:spPr>
          <a:xfrm>
            <a:off x="6522899" y="3872366"/>
            <a:ext cx="1058333" cy="592666"/>
          </a:xfrm>
          <a:prstGeom prst="rect">
            <a:avLst/>
          </a:prstGeom>
        </p:spPr>
      </p:pic>
      <p:pic>
        <p:nvPicPr>
          <p:cNvPr id="20" name="Picture 19">
            <a:extLst>
              <a:ext uri="{FF2B5EF4-FFF2-40B4-BE49-F238E27FC236}">
                <a16:creationId xmlns:a16="http://schemas.microsoft.com/office/drawing/2014/main" id="{6384420A-B3CF-9B4F-373A-9AC8348D6C53}"/>
              </a:ext>
            </a:extLst>
          </p:cNvPr>
          <p:cNvPicPr>
            <a:picLocks noChangeAspect="1"/>
          </p:cNvPicPr>
          <p:nvPr/>
        </p:nvPicPr>
        <p:blipFill>
          <a:blip r:embed="rId16"/>
          <a:stretch>
            <a:fillRect/>
          </a:stretch>
        </p:blipFill>
        <p:spPr>
          <a:xfrm>
            <a:off x="7727900" y="3872366"/>
            <a:ext cx="482124" cy="568301"/>
          </a:xfrm>
          <a:prstGeom prst="rect">
            <a:avLst/>
          </a:prstGeom>
        </p:spPr>
      </p:pic>
      <p:pic>
        <p:nvPicPr>
          <p:cNvPr id="23" name="Picture 22">
            <a:extLst>
              <a:ext uri="{FF2B5EF4-FFF2-40B4-BE49-F238E27FC236}">
                <a16:creationId xmlns:a16="http://schemas.microsoft.com/office/drawing/2014/main" id="{73A44006-E154-B356-973E-0445378EB248}"/>
              </a:ext>
            </a:extLst>
          </p:cNvPr>
          <p:cNvPicPr>
            <a:picLocks noChangeAspect="1"/>
          </p:cNvPicPr>
          <p:nvPr/>
        </p:nvPicPr>
        <p:blipFill>
          <a:blip r:embed="rId17"/>
          <a:stretch>
            <a:fillRect/>
          </a:stretch>
        </p:blipFill>
        <p:spPr>
          <a:xfrm>
            <a:off x="8356692" y="3868357"/>
            <a:ext cx="1153160" cy="645770"/>
          </a:xfrm>
          <a:prstGeom prst="rect">
            <a:avLst/>
          </a:prstGeom>
        </p:spPr>
      </p:pic>
      <p:pic>
        <p:nvPicPr>
          <p:cNvPr id="26" name="Picture 25">
            <a:extLst>
              <a:ext uri="{FF2B5EF4-FFF2-40B4-BE49-F238E27FC236}">
                <a16:creationId xmlns:a16="http://schemas.microsoft.com/office/drawing/2014/main" id="{B78B92E4-371D-6867-0BBB-9E3478678432}"/>
              </a:ext>
            </a:extLst>
          </p:cNvPr>
          <p:cNvPicPr>
            <a:picLocks noChangeAspect="1"/>
          </p:cNvPicPr>
          <p:nvPr/>
        </p:nvPicPr>
        <p:blipFill>
          <a:blip r:embed="rId18"/>
          <a:stretch>
            <a:fillRect/>
          </a:stretch>
        </p:blipFill>
        <p:spPr>
          <a:xfrm>
            <a:off x="9759444" y="3757953"/>
            <a:ext cx="878277" cy="821492"/>
          </a:xfrm>
          <a:prstGeom prst="rect">
            <a:avLst/>
          </a:prstGeom>
        </p:spPr>
      </p:pic>
      <p:pic>
        <p:nvPicPr>
          <p:cNvPr id="29" name="Picture 28">
            <a:extLst>
              <a:ext uri="{FF2B5EF4-FFF2-40B4-BE49-F238E27FC236}">
                <a16:creationId xmlns:a16="http://schemas.microsoft.com/office/drawing/2014/main" id="{19A1003F-7097-A43C-2890-A0F6FFAE1B6D}"/>
              </a:ext>
            </a:extLst>
          </p:cNvPr>
          <p:cNvPicPr>
            <a:picLocks noChangeAspect="1"/>
          </p:cNvPicPr>
          <p:nvPr/>
        </p:nvPicPr>
        <p:blipFill>
          <a:blip r:embed="rId19"/>
          <a:stretch>
            <a:fillRect/>
          </a:stretch>
        </p:blipFill>
        <p:spPr>
          <a:xfrm>
            <a:off x="6138194" y="4631577"/>
            <a:ext cx="910648" cy="910648"/>
          </a:xfrm>
          <a:prstGeom prst="rect">
            <a:avLst/>
          </a:prstGeom>
        </p:spPr>
      </p:pic>
      <p:pic>
        <p:nvPicPr>
          <p:cNvPr id="32" name="Picture 31">
            <a:extLst>
              <a:ext uri="{FF2B5EF4-FFF2-40B4-BE49-F238E27FC236}">
                <a16:creationId xmlns:a16="http://schemas.microsoft.com/office/drawing/2014/main" id="{1660065C-8E2D-0D49-9C2D-16A43C228D85}"/>
              </a:ext>
            </a:extLst>
          </p:cNvPr>
          <p:cNvPicPr>
            <a:picLocks noChangeAspect="1"/>
          </p:cNvPicPr>
          <p:nvPr/>
        </p:nvPicPr>
        <p:blipFill>
          <a:blip r:embed="rId20"/>
          <a:stretch>
            <a:fillRect/>
          </a:stretch>
        </p:blipFill>
        <p:spPr>
          <a:xfrm>
            <a:off x="7156097" y="4703414"/>
            <a:ext cx="1512107" cy="714814"/>
          </a:xfrm>
          <a:prstGeom prst="rect">
            <a:avLst/>
          </a:prstGeom>
        </p:spPr>
      </p:pic>
      <p:pic>
        <p:nvPicPr>
          <p:cNvPr id="34" name="Picture 33">
            <a:extLst>
              <a:ext uri="{FF2B5EF4-FFF2-40B4-BE49-F238E27FC236}">
                <a16:creationId xmlns:a16="http://schemas.microsoft.com/office/drawing/2014/main" id="{AE8BB653-A5F9-A799-2355-2C6B9B82D9EE}"/>
              </a:ext>
            </a:extLst>
          </p:cNvPr>
          <p:cNvPicPr>
            <a:picLocks noChangeAspect="1"/>
          </p:cNvPicPr>
          <p:nvPr/>
        </p:nvPicPr>
        <p:blipFill>
          <a:blip r:embed="rId21"/>
          <a:stretch>
            <a:fillRect/>
          </a:stretch>
        </p:blipFill>
        <p:spPr>
          <a:xfrm flipV="1">
            <a:off x="9005969" y="4846898"/>
            <a:ext cx="1184910" cy="480006"/>
          </a:xfrm>
          <a:prstGeom prst="rect">
            <a:avLst/>
          </a:prstGeom>
        </p:spPr>
      </p:pic>
      <p:pic>
        <p:nvPicPr>
          <p:cNvPr id="38" name="Picture 37">
            <a:extLst>
              <a:ext uri="{FF2B5EF4-FFF2-40B4-BE49-F238E27FC236}">
                <a16:creationId xmlns:a16="http://schemas.microsoft.com/office/drawing/2014/main" id="{04632F4A-5ACE-968F-3173-D8BDA3098BF4}"/>
              </a:ext>
            </a:extLst>
          </p:cNvPr>
          <p:cNvPicPr>
            <a:picLocks noChangeAspect="1"/>
          </p:cNvPicPr>
          <p:nvPr/>
        </p:nvPicPr>
        <p:blipFill>
          <a:blip r:embed="rId22"/>
          <a:stretch>
            <a:fillRect/>
          </a:stretch>
        </p:blipFill>
        <p:spPr>
          <a:xfrm>
            <a:off x="10528644" y="4631577"/>
            <a:ext cx="807868" cy="952270"/>
          </a:xfrm>
          <a:prstGeom prst="rect">
            <a:avLst/>
          </a:prstGeom>
        </p:spPr>
      </p:pic>
    </p:spTree>
    <p:extLst>
      <p:ext uri="{BB962C8B-B14F-4D97-AF65-F5344CB8AC3E}">
        <p14:creationId xmlns:p14="http://schemas.microsoft.com/office/powerpoint/2010/main" val="241999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92029-2CD4-A34B-B6C7-1F5154371BF4}"/>
              </a:ext>
            </a:extLst>
          </p:cNvPr>
          <p:cNvSpPr>
            <a:spLocks noGrp="1"/>
          </p:cNvSpPr>
          <p:nvPr>
            <p:ph type="title"/>
          </p:nvPr>
        </p:nvSpPr>
        <p:spPr/>
        <p:txBody>
          <a:bodyPr>
            <a:normAutofit/>
          </a:bodyPr>
          <a:lstStyle/>
          <a:p>
            <a:r>
              <a:rPr lang="en-US" dirty="0" err="1"/>
              <a:t>Trilinos</a:t>
            </a:r>
            <a:r>
              <a:rPr lang="en-US" dirty="0"/>
              <a:t> Planning Team</a:t>
            </a:r>
          </a:p>
        </p:txBody>
      </p:sp>
      <p:sp>
        <p:nvSpPr>
          <p:cNvPr id="5" name="Slide Number Placeholder 4">
            <a:extLst>
              <a:ext uri="{FF2B5EF4-FFF2-40B4-BE49-F238E27FC236}">
                <a16:creationId xmlns:a16="http://schemas.microsoft.com/office/drawing/2014/main" id="{E5DAA753-DACD-234F-9738-06FE1C0440C4}"/>
              </a:ext>
            </a:extLst>
          </p:cNvPr>
          <p:cNvSpPr>
            <a:spLocks noGrp="1"/>
          </p:cNvSpPr>
          <p:nvPr>
            <p:ph type="sldNum" sz="quarter" idx="12"/>
          </p:nvPr>
        </p:nvSpPr>
        <p:spPr/>
        <p:txBody>
          <a:bodyPr/>
          <a:lstStyle/>
          <a:p>
            <a:fld id="{6113E31D-E2AB-40D1-8B51-AFA5AFEF393A}" type="slidenum">
              <a:rPr lang="en-US" smtClean="0"/>
              <a:t>6</a:t>
            </a:fld>
            <a:endParaRPr lang="en-US" dirty="0"/>
          </a:p>
        </p:txBody>
      </p:sp>
      <p:pic>
        <p:nvPicPr>
          <p:cNvPr id="8" name="Picture 7">
            <a:extLst>
              <a:ext uri="{FF2B5EF4-FFF2-40B4-BE49-F238E27FC236}">
                <a16:creationId xmlns:a16="http://schemas.microsoft.com/office/drawing/2014/main" id="{892AA38B-C8B9-BC17-FFDF-B12FC9C1CCA8}"/>
              </a:ext>
            </a:extLst>
          </p:cNvPr>
          <p:cNvPicPr>
            <a:picLocks noChangeAspect="1"/>
          </p:cNvPicPr>
          <p:nvPr/>
        </p:nvPicPr>
        <p:blipFill>
          <a:blip r:embed="rId2"/>
          <a:stretch>
            <a:fillRect/>
          </a:stretch>
        </p:blipFill>
        <p:spPr>
          <a:xfrm>
            <a:off x="3798174" y="879508"/>
            <a:ext cx="7403226" cy="5771333"/>
          </a:xfrm>
          <a:prstGeom prst="rect">
            <a:avLst/>
          </a:prstGeom>
        </p:spPr>
      </p:pic>
      <p:sp>
        <p:nvSpPr>
          <p:cNvPr id="16" name="TextBox 15">
            <a:extLst>
              <a:ext uri="{FF2B5EF4-FFF2-40B4-BE49-F238E27FC236}">
                <a16:creationId xmlns:a16="http://schemas.microsoft.com/office/drawing/2014/main" id="{7A888BA9-3853-62C5-B923-448EAFF2B82F}"/>
              </a:ext>
            </a:extLst>
          </p:cNvPr>
          <p:cNvSpPr txBox="1"/>
          <p:nvPr/>
        </p:nvSpPr>
        <p:spPr>
          <a:xfrm>
            <a:off x="614229" y="988068"/>
            <a:ext cx="3290365" cy="923330"/>
          </a:xfrm>
          <a:prstGeom prst="rect">
            <a:avLst/>
          </a:prstGeom>
          <a:noFill/>
        </p:spPr>
        <p:txBody>
          <a:bodyPr wrap="square" rtlCol="0">
            <a:spAutoFit/>
          </a:bodyPr>
          <a:lstStyle/>
          <a:p>
            <a:r>
              <a:rPr lang="en-US" b="1" dirty="0">
                <a:solidFill>
                  <a:schemeClr val="accent2"/>
                </a:solidFill>
              </a:rPr>
              <a:t>Solver Library (Trilinos) Builds: Motivating down-select of configurations</a:t>
            </a:r>
          </a:p>
        </p:txBody>
      </p:sp>
      <p:sp>
        <p:nvSpPr>
          <p:cNvPr id="2" name="TextBox 1">
            <a:extLst>
              <a:ext uri="{FF2B5EF4-FFF2-40B4-BE49-F238E27FC236}">
                <a16:creationId xmlns:a16="http://schemas.microsoft.com/office/drawing/2014/main" id="{85A6AE04-EFC6-4121-996E-72B5914022D8}"/>
              </a:ext>
            </a:extLst>
          </p:cNvPr>
          <p:cNvSpPr txBox="1"/>
          <p:nvPr/>
        </p:nvSpPr>
        <p:spPr>
          <a:xfrm>
            <a:off x="7955576" y="1022937"/>
            <a:ext cx="2780664" cy="923330"/>
          </a:xfrm>
          <a:prstGeom prst="rect">
            <a:avLst/>
          </a:prstGeom>
          <a:solidFill>
            <a:schemeClr val="bg1"/>
          </a:solidFill>
        </p:spPr>
        <p:txBody>
          <a:bodyPr wrap="square" rtlCol="0">
            <a:spAutoFit/>
          </a:bodyPr>
          <a:lstStyle/>
          <a:p>
            <a:r>
              <a:rPr lang="en-US" dirty="0"/>
              <a:t>Code Teams</a:t>
            </a:r>
          </a:p>
          <a:p>
            <a:r>
              <a:rPr lang="en-US" i="1" dirty="0"/>
              <a:t>(none of which have the same configuration)</a:t>
            </a:r>
          </a:p>
        </p:txBody>
      </p:sp>
      <p:sp>
        <p:nvSpPr>
          <p:cNvPr id="11" name="TextBox 10">
            <a:extLst>
              <a:ext uri="{FF2B5EF4-FFF2-40B4-BE49-F238E27FC236}">
                <a16:creationId xmlns:a16="http://schemas.microsoft.com/office/drawing/2014/main" id="{C7E0CD36-79B7-4F1C-83A1-EF2277DC6B11}"/>
              </a:ext>
            </a:extLst>
          </p:cNvPr>
          <p:cNvSpPr txBox="1"/>
          <p:nvPr/>
        </p:nvSpPr>
        <p:spPr>
          <a:xfrm>
            <a:off x="5295650" y="1022330"/>
            <a:ext cx="1761625" cy="923330"/>
          </a:xfrm>
          <a:prstGeom prst="rect">
            <a:avLst/>
          </a:prstGeom>
          <a:solidFill>
            <a:schemeClr val="bg1"/>
          </a:solidFill>
        </p:spPr>
        <p:txBody>
          <a:bodyPr wrap="square" rtlCol="0">
            <a:spAutoFit/>
          </a:bodyPr>
          <a:lstStyle/>
          <a:p>
            <a:r>
              <a:rPr lang="en-US" dirty="0"/>
              <a:t>Configuration Options</a:t>
            </a:r>
          </a:p>
          <a:p>
            <a:r>
              <a:rPr lang="en-US" dirty="0"/>
              <a:t>(27 out of 326)</a:t>
            </a:r>
            <a:endParaRPr lang="en-US" i="1" dirty="0"/>
          </a:p>
        </p:txBody>
      </p:sp>
      <p:sp>
        <p:nvSpPr>
          <p:cNvPr id="12" name="TextBox 11">
            <a:extLst>
              <a:ext uri="{FF2B5EF4-FFF2-40B4-BE49-F238E27FC236}">
                <a16:creationId xmlns:a16="http://schemas.microsoft.com/office/drawing/2014/main" id="{10ED8C4A-CCE9-45C3-9706-E00028B4E5F7}"/>
              </a:ext>
            </a:extLst>
          </p:cNvPr>
          <p:cNvSpPr txBox="1"/>
          <p:nvPr/>
        </p:nvSpPr>
        <p:spPr>
          <a:xfrm>
            <a:off x="3846337" y="1160829"/>
            <a:ext cx="1088619" cy="646331"/>
          </a:xfrm>
          <a:prstGeom prst="rect">
            <a:avLst/>
          </a:prstGeom>
          <a:solidFill>
            <a:schemeClr val="bg1"/>
          </a:solidFill>
        </p:spPr>
        <p:txBody>
          <a:bodyPr wrap="square" rtlCol="0">
            <a:spAutoFit/>
          </a:bodyPr>
          <a:lstStyle/>
          <a:p>
            <a:r>
              <a:rPr lang="en-US" dirty="0"/>
              <a:t>Solver Package</a:t>
            </a:r>
            <a:endParaRPr lang="en-US" i="1" dirty="0"/>
          </a:p>
        </p:txBody>
      </p:sp>
    </p:spTree>
    <p:extLst>
      <p:ext uri="{BB962C8B-B14F-4D97-AF65-F5344CB8AC3E}">
        <p14:creationId xmlns:p14="http://schemas.microsoft.com/office/powerpoint/2010/main" val="239516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B3852C-E9B3-F148-A34D-D1B24CE48FFD}"/>
              </a:ext>
            </a:extLst>
          </p:cNvPr>
          <p:cNvSpPr>
            <a:spLocks noGrp="1"/>
          </p:cNvSpPr>
          <p:nvPr>
            <p:ph type="title"/>
          </p:nvPr>
        </p:nvSpPr>
        <p:spPr>
          <a:xfrm>
            <a:off x="490728" y="236873"/>
            <a:ext cx="10096500" cy="774779"/>
          </a:xfrm>
        </p:spPr>
        <p:txBody>
          <a:bodyPr/>
          <a:lstStyle/>
          <a:p>
            <a:r>
              <a:rPr lang="en-US">
                <a:ea typeface="Open Sans bold"/>
                <a:cs typeface="Open Sans bold"/>
              </a:rPr>
              <a:t>Strategies for the common build</a:t>
            </a:r>
            <a:endParaRPr lang="en-US"/>
          </a:p>
        </p:txBody>
      </p:sp>
      <p:sp>
        <p:nvSpPr>
          <p:cNvPr id="7" name="Content Placeholder 6">
            <a:extLst>
              <a:ext uri="{FF2B5EF4-FFF2-40B4-BE49-F238E27FC236}">
                <a16:creationId xmlns:a16="http://schemas.microsoft.com/office/drawing/2014/main" id="{D3CD1697-A9A7-E740-B98C-053F6747AADC}"/>
              </a:ext>
            </a:extLst>
          </p:cNvPr>
          <p:cNvSpPr>
            <a:spLocks noGrp="1"/>
          </p:cNvSpPr>
          <p:nvPr>
            <p:ph idx="4294967295"/>
          </p:nvPr>
        </p:nvSpPr>
        <p:spPr>
          <a:xfrm>
            <a:off x="647700" y="1409701"/>
            <a:ext cx="11049000" cy="4610100"/>
          </a:xfrm>
        </p:spPr>
        <p:txBody>
          <a:bodyPr vert="horz" lIns="0" tIns="45720" rIns="0" bIns="45720" rtlCol="0" anchor="t">
            <a:normAutofit/>
          </a:bodyPr>
          <a:lstStyle/>
          <a:p>
            <a:pPr marL="342900" indent="-342900">
              <a:buChar char="•"/>
            </a:pPr>
            <a:r>
              <a:rPr lang="en-US" dirty="0">
                <a:latin typeface="Open Sans"/>
                <a:ea typeface="Open Sans"/>
                <a:cs typeface="Open Sans"/>
              </a:rPr>
              <a:t>Build </a:t>
            </a:r>
            <a:r>
              <a:rPr lang="en-US" dirty="0">
                <a:solidFill>
                  <a:schemeClr val="tx1"/>
                </a:solidFill>
                <a:latin typeface="Open Sans"/>
                <a:ea typeface="Open Sans"/>
                <a:cs typeface="Open Sans"/>
              </a:rPr>
              <a:t>a (or a set of) co</a:t>
            </a:r>
            <a:r>
              <a:rPr lang="en-US" dirty="0">
                <a:latin typeface="Open Sans"/>
                <a:ea typeface="Open Sans"/>
                <a:cs typeface="Open Sans"/>
              </a:rPr>
              <a:t>mmon </a:t>
            </a:r>
            <a:r>
              <a:rPr lang="en-US" dirty="0" err="1">
                <a:latin typeface="Open Sans"/>
                <a:ea typeface="Open Sans"/>
                <a:cs typeface="Open Sans"/>
              </a:rPr>
              <a:t>Trilinos</a:t>
            </a:r>
            <a:r>
              <a:rPr lang="en-US" dirty="0">
                <a:latin typeface="Open Sans"/>
                <a:ea typeface="Open Sans"/>
                <a:cs typeface="Open Sans"/>
              </a:rPr>
              <a:t> with all variants that any code team wants enabled</a:t>
            </a:r>
          </a:p>
          <a:p>
            <a:pPr marL="342900" indent="-342900">
              <a:buChar char="•"/>
            </a:pPr>
            <a:r>
              <a:rPr lang="en-US" dirty="0">
                <a:latin typeface="Open Sans"/>
                <a:ea typeface="Open Sans"/>
                <a:cs typeface="Open Sans"/>
              </a:rPr>
              <a:t>Using Spack</a:t>
            </a:r>
          </a:p>
          <a:p>
            <a:pPr marL="342900" indent="-342900">
              <a:buChar char="•"/>
            </a:pPr>
            <a:r>
              <a:rPr lang="en-US" dirty="0">
                <a:latin typeface="Open Sans"/>
                <a:ea typeface="Open Sans"/>
                <a:cs typeface="Open Sans"/>
              </a:rPr>
              <a:t>Concerns:</a:t>
            </a:r>
            <a:endParaRPr lang="en-US" dirty="0"/>
          </a:p>
          <a:p>
            <a:pPr marL="726440" lvl="1" indent="-342900"/>
            <a:r>
              <a:rPr lang="en-US" dirty="0">
                <a:latin typeface="Open Sans"/>
                <a:ea typeface="Open Sans"/>
                <a:cs typeface="Open Sans"/>
              </a:rPr>
              <a:t>Will this impact runtime performance?</a:t>
            </a:r>
          </a:p>
          <a:p>
            <a:pPr marL="726440" lvl="1" indent="-342900"/>
            <a:r>
              <a:rPr lang="en-US" dirty="0">
                <a:latin typeface="Open Sans"/>
                <a:ea typeface="Open Sans"/>
                <a:cs typeface="Open Sans"/>
              </a:rPr>
              <a:t>Build systems</a:t>
            </a:r>
          </a:p>
          <a:p>
            <a:pPr marL="909320" lvl="2" indent="-342900"/>
            <a:r>
              <a:rPr lang="en-US" dirty="0">
                <a:latin typeface="Open Sans"/>
                <a:ea typeface="Open Sans"/>
                <a:cs typeface="Open Sans"/>
              </a:rPr>
              <a:t>Tribits vs </a:t>
            </a:r>
            <a:r>
              <a:rPr lang="en-US" dirty="0" err="1">
                <a:latin typeface="Open Sans"/>
                <a:ea typeface="Open Sans"/>
                <a:cs typeface="Open Sans"/>
              </a:rPr>
              <a:t>CMake</a:t>
            </a:r>
            <a:endParaRPr lang="en-US" dirty="0">
              <a:latin typeface="Open Sans"/>
              <a:ea typeface="Open Sans"/>
              <a:cs typeface="Open Sans"/>
            </a:endParaRPr>
          </a:p>
          <a:p>
            <a:pPr marL="726440" lvl="1" indent="-342900"/>
            <a:r>
              <a:rPr lang="en-US" dirty="0">
                <a:latin typeface="Open Sans"/>
                <a:ea typeface="Open Sans"/>
                <a:cs typeface="Open Sans"/>
              </a:rPr>
              <a:t>Versions of the dependencies?</a:t>
            </a:r>
          </a:p>
          <a:p>
            <a:pPr marL="726440" lvl="1" indent="-342900">
              <a:buChar char="•"/>
            </a:pPr>
            <a:r>
              <a:rPr lang="en-US" dirty="0">
                <a:latin typeface="Open Sans"/>
                <a:ea typeface="Open Sans"/>
                <a:cs typeface="Open Sans"/>
              </a:rPr>
              <a:t>Are there conflicts by enabling certain packages will others need to be disabled?</a:t>
            </a:r>
          </a:p>
          <a:p>
            <a:pPr marL="909320" lvl="2"/>
            <a:r>
              <a:rPr lang="en-US" dirty="0">
                <a:latin typeface="Open Sans"/>
                <a:ea typeface="Open Sans"/>
                <a:cs typeface="Open Sans"/>
              </a:rPr>
              <a:t>Currently we don't see any conflicts</a:t>
            </a:r>
          </a:p>
        </p:txBody>
      </p:sp>
      <p:pic>
        <p:nvPicPr>
          <p:cNvPr id="3" name="Picture 2">
            <a:extLst>
              <a:ext uri="{FF2B5EF4-FFF2-40B4-BE49-F238E27FC236}">
                <a16:creationId xmlns:a16="http://schemas.microsoft.com/office/drawing/2014/main" id="{103A1CA6-B416-3F41-B5C0-30116BBEEAB5}"/>
              </a:ext>
            </a:extLst>
          </p:cNvPr>
          <p:cNvPicPr>
            <a:picLocks noChangeAspect="1"/>
          </p:cNvPicPr>
          <p:nvPr/>
        </p:nvPicPr>
        <p:blipFill>
          <a:blip r:embed="rId2"/>
          <a:stretch>
            <a:fillRect/>
          </a:stretch>
        </p:blipFill>
        <p:spPr>
          <a:xfrm>
            <a:off x="7142270" y="2429959"/>
            <a:ext cx="1946513" cy="586244"/>
          </a:xfrm>
          <a:prstGeom prst="rect">
            <a:avLst/>
          </a:prstGeom>
        </p:spPr>
      </p:pic>
    </p:spTree>
    <p:extLst>
      <p:ext uri="{BB962C8B-B14F-4D97-AF65-F5344CB8AC3E}">
        <p14:creationId xmlns:p14="http://schemas.microsoft.com/office/powerpoint/2010/main" val="21004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AF5EE32-15BF-CDF3-8D59-0EF883C5E55E}"/>
              </a:ext>
            </a:extLst>
          </p:cNvPr>
          <p:cNvGraphicFramePr>
            <a:graphicFrameLocks noGrp="1"/>
          </p:cNvGraphicFramePr>
          <p:nvPr>
            <p:ph idx="1"/>
            <p:extLst>
              <p:ext uri="{D42A27DB-BD31-4B8C-83A1-F6EECF244321}">
                <p14:modId xmlns:p14="http://schemas.microsoft.com/office/powerpoint/2010/main" val="1607229160"/>
              </p:ext>
            </p:extLst>
          </p:nvPr>
        </p:nvGraphicFramePr>
        <p:xfrm>
          <a:off x="491289" y="1544053"/>
          <a:ext cx="11042649" cy="4486275"/>
        </p:xfrm>
        <a:graphic>
          <a:graphicData uri="http://schemas.openxmlformats.org/drawingml/2006/table">
            <a:tbl>
              <a:tblPr firstRow="1" bandRow="1">
                <a:tableStyleId>{5C22544A-7EE6-4342-B048-85BDC9FD1C3A}</a:tableStyleId>
              </a:tblPr>
              <a:tblGrid>
                <a:gridCol w="3680883">
                  <a:extLst>
                    <a:ext uri="{9D8B030D-6E8A-4147-A177-3AD203B41FA5}">
                      <a16:colId xmlns:a16="http://schemas.microsoft.com/office/drawing/2014/main" val="2220822904"/>
                    </a:ext>
                  </a:extLst>
                </a:gridCol>
                <a:gridCol w="3680883">
                  <a:extLst>
                    <a:ext uri="{9D8B030D-6E8A-4147-A177-3AD203B41FA5}">
                      <a16:colId xmlns:a16="http://schemas.microsoft.com/office/drawing/2014/main" val="1708549348"/>
                    </a:ext>
                  </a:extLst>
                </a:gridCol>
                <a:gridCol w="3680883">
                  <a:extLst>
                    <a:ext uri="{9D8B030D-6E8A-4147-A177-3AD203B41FA5}">
                      <a16:colId xmlns:a16="http://schemas.microsoft.com/office/drawing/2014/main" val="2447509740"/>
                    </a:ext>
                  </a:extLst>
                </a:gridCol>
              </a:tblGrid>
              <a:tr h="285750">
                <a:tc>
                  <a:txBody>
                    <a:bodyPr/>
                    <a:lstStyle/>
                    <a:p>
                      <a:pPr fontAlgn="b"/>
                      <a:r>
                        <a:rPr lang="en-US" sz="1600" b="0" dirty="0">
                          <a:solidFill>
                            <a:schemeClr val="tx1"/>
                          </a:solidFill>
                          <a:effectLst/>
                          <a:latin typeface="Calibri"/>
                        </a:rPr>
                        <a:t>Adelus</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1F7"/>
                    </a:solidFill>
                  </a:tcPr>
                </a:tc>
                <a:tc>
                  <a:txBody>
                    <a:bodyPr/>
                    <a:lstStyle/>
                    <a:p>
                      <a:pPr fontAlgn="b"/>
                      <a:r>
                        <a:rPr lang="en-US" sz="1600" b="0" dirty="0">
                          <a:solidFill>
                            <a:schemeClr val="tx1"/>
                          </a:solidFill>
                          <a:effectLst/>
                          <a:latin typeface="Calibri"/>
                        </a:rPr>
                        <a:t>Isorropia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1F7"/>
                    </a:solidFill>
                  </a:tcPr>
                </a:tc>
                <a:tc>
                  <a:txBody>
                    <a:bodyPr/>
                    <a:lstStyle/>
                    <a:p>
                      <a:pPr fontAlgn="b"/>
                      <a:r>
                        <a:rPr lang="en-US" sz="1600" b="0" dirty="0">
                          <a:solidFill>
                            <a:schemeClr val="tx1"/>
                          </a:solidFill>
                          <a:effectLst/>
                          <a:latin typeface="Calibri"/>
                        </a:rPr>
                        <a:t>Shards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1F7"/>
                    </a:solidFill>
                  </a:tcPr>
                </a:tc>
                <a:extLst>
                  <a:ext uri="{0D108BD9-81ED-4DB2-BD59-A6C34878D82A}">
                    <a16:rowId xmlns:a16="http://schemas.microsoft.com/office/drawing/2014/main" val="3601116003"/>
                  </a:ext>
                </a:extLst>
              </a:tr>
              <a:tr h="190500">
                <a:tc>
                  <a:txBody>
                    <a:bodyPr/>
                    <a:lstStyle/>
                    <a:p>
                      <a:pPr fontAlgn="b"/>
                      <a:r>
                        <a:rPr lang="en-US" sz="1600" err="1">
                          <a:effectLst/>
                          <a:latin typeface="Calibri"/>
                        </a:rPr>
                        <a:t>Amesos</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Kokkos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Stokhos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460722"/>
                  </a:ext>
                </a:extLst>
              </a:tr>
              <a:tr h="190500">
                <a:tc>
                  <a:txBody>
                    <a:bodyPr/>
                    <a:lstStyle/>
                    <a:p>
                      <a:pPr fontAlgn="b"/>
                      <a:r>
                        <a:rPr lang="en-US" sz="1600" dirty="0">
                          <a:effectLst/>
                          <a:latin typeface="Calibri"/>
                        </a:rPr>
                        <a:t>Amesos2</a:t>
                      </a:r>
                      <a:endParaRPr lang="en-US" sz="1600" kern="1200" dirty="0">
                        <a:solidFill>
                          <a:schemeClr val="dk1"/>
                        </a:solidFill>
                        <a:effectLst/>
                        <a:latin typeface="Calibri"/>
                        <a:ea typeface="+mn-ea"/>
                        <a:cs typeface="+mn-cs"/>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1F7"/>
                    </a:solidFill>
                  </a:tcPr>
                </a:tc>
                <a:tc>
                  <a:txBody>
                    <a:bodyPr/>
                    <a:lstStyle/>
                    <a:p>
                      <a:pPr fontAlgn="b"/>
                      <a:r>
                        <a:rPr lang="en-US" sz="1600" dirty="0">
                          <a:effectLst/>
                          <a:latin typeface="Calibri"/>
                        </a:rPr>
                        <a:t>ML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Stratimikos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1F7"/>
                    </a:solidFill>
                  </a:tcPr>
                </a:tc>
                <a:extLst>
                  <a:ext uri="{0D108BD9-81ED-4DB2-BD59-A6C34878D82A}">
                    <a16:rowId xmlns:a16="http://schemas.microsoft.com/office/drawing/2014/main" val="1303561629"/>
                  </a:ext>
                </a:extLst>
              </a:tr>
              <a:tr h="190500">
                <a:tc>
                  <a:txBody>
                    <a:bodyPr/>
                    <a:lstStyle/>
                    <a:p>
                      <a:pPr fontAlgn="b"/>
                      <a:r>
                        <a:rPr lang="en-US" sz="1600" dirty="0">
                          <a:effectLst/>
                          <a:latin typeface="Calibri"/>
                        </a:rPr>
                        <a:t>Anasazi</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MueLu</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Teko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573747"/>
                  </a:ext>
                </a:extLst>
              </a:tr>
              <a:tr h="190500">
                <a:tc>
                  <a:txBody>
                    <a:bodyPr/>
                    <a:lstStyle/>
                    <a:p>
                      <a:pPr fontAlgn="b"/>
                      <a:r>
                        <a:rPr lang="en-US" sz="1600" err="1">
                          <a:effectLst/>
                          <a:latin typeface="Calibri"/>
                        </a:rPr>
                        <a:t>AztecOO</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NOX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Tempus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590812"/>
                  </a:ext>
                </a:extLst>
              </a:tr>
              <a:tr h="190500">
                <a:tc>
                  <a:txBody>
                    <a:bodyPr/>
                    <a:lstStyle/>
                    <a:p>
                      <a:pPr fontAlgn="b"/>
                      <a:r>
                        <a:rPr lang="en-US" sz="1600" dirty="0">
                          <a:effectLst/>
                          <a:latin typeface="Calibri"/>
                        </a:rPr>
                        <a:t>Belos</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Pamgen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Teuchos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898604"/>
                  </a:ext>
                </a:extLst>
              </a:tr>
              <a:tr h="190500">
                <a:tc>
                  <a:txBody>
                    <a:bodyPr/>
                    <a:lstStyle/>
                    <a:p>
                      <a:pPr fontAlgn="b"/>
                      <a:r>
                        <a:rPr lang="en-US" sz="1600" err="1">
                          <a:effectLst/>
                          <a:latin typeface="Calibri"/>
                        </a:rPr>
                        <a:t>Epetra</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Panzer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Thyra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975573"/>
                  </a:ext>
                </a:extLst>
              </a:tr>
              <a:tr h="190500">
                <a:tc>
                  <a:txBody>
                    <a:bodyPr/>
                    <a:lstStyle/>
                    <a:p>
                      <a:pPr fontAlgn="b"/>
                      <a:r>
                        <a:rPr lang="en-US" sz="1600" err="1">
                          <a:effectLst/>
                          <a:latin typeface="Calibri"/>
                        </a:rPr>
                        <a:t>EpetraExt</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Percept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Tpetra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034133"/>
                  </a:ext>
                </a:extLst>
              </a:tr>
              <a:tr h="190500">
                <a:tc>
                  <a:txBody>
                    <a:bodyPr/>
                    <a:lstStyle/>
                    <a:p>
                      <a:pPr fontAlgn="b"/>
                      <a:r>
                        <a:rPr lang="en-US" sz="1600" dirty="0">
                          <a:effectLst/>
                          <a:latin typeface="Calibri"/>
                        </a:rPr>
                        <a:t>FEI</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Phalanx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Trilinos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230205"/>
                  </a:ext>
                </a:extLst>
              </a:tr>
              <a:tr h="190500">
                <a:tc>
                  <a:txBody>
                    <a:bodyPr/>
                    <a:lstStyle/>
                    <a:p>
                      <a:pPr fontAlgn="b"/>
                      <a:r>
                        <a:rPr lang="en-US" sz="1600" err="1">
                          <a:effectLst/>
                          <a:latin typeface="Calibri"/>
                        </a:rPr>
                        <a:t>Galeri</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Piro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TrilinosCouplings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640717"/>
                  </a:ext>
                </a:extLst>
              </a:tr>
              <a:tr h="190500">
                <a:tc>
                  <a:txBody>
                    <a:bodyPr/>
                    <a:lstStyle/>
                    <a:p>
                      <a:pPr fontAlgn="b"/>
                      <a:r>
                        <a:rPr lang="en-US" sz="1600" err="1">
                          <a:effectLst/>
                          <a:latin typeface="Calibri"/>
                        </a:rPr>
                        <a:t>Gtest</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ROL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TrilinosSS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524982"/>
                  </a:ext>
                </a:extLst>
              </a:tr>
              <a:tr h="190500">
                <a:tc>
                  <a:txBody>
                    <a:bodyPr/>
                    <a:lstStyle/>
                    <a:p>
                      <a:pPr fontAlgn="b"/>
                      <a:r>
                        <a:rPr lang="en-US" sz="1600" err="1">
                          <a:effectLst/>
                          <a:latin typeface="Calibri"/>
                        </a:rPr>
                        <a:t>Ifpack</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RTOp</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Triutils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274532"/>
                  </a:ext>
                </a:extLst>
              </a:tr>
              <a:tr h="190500">
                <a:tc>
                  <a:txBody>
                    <a:bodyPr/>
                    <a:lstStyle/>
                    <a:p>
                      <a:pPr fontAlgn="b"/>
                      <a:r>
                        <a:rPr lang="en-US" sz="1600" dirty="0">
                          <a:effectLst/>
                          <a:latin typeface="Calibri"/>
                        </a:rPr>
                        <a:t>Ifpack2</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SEACAS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Xpetra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060351"/>
                  </a:ext>
                </a:extLst>
              </a:tr>
              <a:tr h="190500">
                <a:tc>
                  <a:txBody>
                    <a:bodyPr/>
                    <a:lstStyle/>
                    <a:p>
                      <a:pPr fontAlgn="b"/>
                      <a:r>
                        <a:rPr lang="en-US" sz="1600" dirty="0">
                          <a:effectLst/>
                          <a:latin typeface="Calibri"/>
                        </a:rPr>
                        <a:t>Intrepid</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STK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Zoltan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845118"/>
                  </a:ext>
                </a:extLst>
              </a:tr>
              <a:tr h="190500">
                <a:tc>
                  <a:txBody>
                    <a:bodyPr/>
                    <a:lstStyle/>
                    <a:p>
                      <a:pPr fontAlgn="b"/>
                      <a:r>
                        <a:rPr lang="en-US" sz="1600" dirty="0">
                          <a:effectLst/>
                          <a:latin typeface="Calibri"/>
                        </a:rPr>
                        <a:t>Intrepid2</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err="1">
                          <a:effectLst/>
                          <a:latin typeface="Calibri"/>
                        </a:rPr>
                        <a:t>Sacado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effectLst/>
                          <a:latin typeface="Calibri"/>
                        </a:rPr>
                        <a:t>Zoltan2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326444"/>
                  </a:ext>
                </a:extLst>
              </a:tr>
            </a:tbl>
          </a:graphicData>
        </a:graphic>
      </p:graphicFrame>
      <p:sp>
        <p:nvSpPr>
          <p:cNvPr id="3" name="Title 2">
            <a:extLst>
              <a:ext uri="{FF2B5EF4-FFF2-40B4-BE49-F238E27FC236}">
                <a16:creationId xmlns:a16="http://schemas.microsoft.com/office/drawing/2014/main" id="{F584084B-97B2-E4CB-B594-A25B7EA109EE}"/>
              </a:ext>
            </a:extLst>
          </p:cNvPr>
          <p:cNvSpPr>
            <a:spLocks noGrp="1"/>
          </p:cNvSpPr>
          <p:nvPr>
            <p:ph type="title"/>
          </p:nvPr>
        </p:nvSpPr>
        <p:spPr/>
        <p:txBody>
          <a:bodyPr/>
          <a:lstStyle/>
          <a:p>
            <a:r>
              <a:rPr lang="en-US" dirty="0">
                <a:ea typeface="Open Sans bold"/>
                <a:cs typeface="Open Sans bold"/>
              </a:rPr>
              <a:t>List of Variants enabled</a:t>
            </a:r>
            <a:endParaRPr lang="en-US" dirty="0"/>
          </a:p>
        </p:txBody>
      </p:sp>
      <p:sp>
        <p:nvSpPr>
          <p:cNvPr id="4" name="Slide Number Placeholder 3">
            <a:extLst>
              <a:ext uri="{FF2B5EF4-FFF2-40B4-BE49-F238E27FC236}">
                <a16:creationId xmlns:a16="http://schemas.microsoft.com/office/drawing/2014/main" id="{42EFD51B-B38A-BC65-D7B1-D4BA49ACF91D}"/>
              </a:ext>
            </a:extLst>
          </p:cNvPr>
          <p:cNvSpPr>
            <a:spLocks noGrp="1"/>
          </p:cNvSpPr>
          <p:nvPr>
            <p:ph type="sldNum" sz="quarter" idx="4"/>
          </p:nvPr>
        </p:nvSpPr>
        <p:spPr/>
        <p:txBody>
          <a:bodyPr/>
          <a:lstStyle/>
          <a:p>
            <a:fld id="{4FAB73BC-B049-4115-A692-8D63A059BFB8}" type="slidenum">
              <a:rPr lang="en-US" smtClean="0"/>
              <a:pPr/>
              <a:t>8</a:t>
            </a:fld>
            <a:endParaRPr lang="en-US"/>
          </a:p>
        </p:txBody>
      </p:sp>
      <p:sp>
        <p:nvSpPr>
          <p:cNvPr id="2" name="TextBox 1">
            <a:extLst>
              <a:ext uri="{FF2B5EF4-FFF2-40B4-BE49-F238E27FC236}">
                <a16:creationId xmlns:a16="http://schemas.microsoft.com/office/drawing/2014/main" id="{B0947B52-0AD9-BAB3-7462-C016E334BF90}"/>
              </a:ext>
            </a:extLst>
          </p:cNvPr>
          <p:cNvSpPr txBox="1"/>
          <p:nvPr/>
        </p:nvSpPr>
        <p:spPr>
          <a:xfrm>
            <a:off x="490278" y="1075070"/>
            <a:ext cx="38182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Open Sans Light"/>
                <a:cs typeface="Open Sans Light"/>
              </a:rPr>
              <a:t>44 of 51 </a:t>
            </a:r>
            <a:r>
              <a:rPr lang="en-US" dirty="0" err="1">
                <a:ea typeface="Open Sans Light"/>
                <a:cs typeface="Open Sans Light"/>
              </a:rPr>
              <a:t>Trilinos</a:t>
            </a:r>
            <a:r>
              <a:rPr lang="en-US" dirty="0">
                <a:ea typeface="Open Sans Light"/>
                <a:cs typeface="Open Sans Light"/>
              </a:rPr>
              <a:t> Packages</a:t>
            </a:r>
            <a:endParaRPr lang="en-US" dirty="0"/>
          </a:p>
        </p:txBody>
      </p:sp>
    </p:spTree>
    <p:extLst>
      <p:ext uri="{BB962C8B-B14F-4D97-AF65-F5344CB8AC3E}">
        <p14:creationId xmlns:p14="http://schemas.microsoft.com/office/powerpoint/2010/main" val="51496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6067D-C420-6EFF-80EB-DF9B3DE02BB1}"/>
              </a:ext>
            </a:extLst>
          </p:cNvPr>
          <p:cNvSpPr>
            <a:spLocks noGrp="1"/>
          </p:cNvSpPr>
          <p:nvPr>
            <p:ph type="title"/>
          </p:nvPr>
        </p:nvSpPr>
        <p:spPr/>
        <p:txBody>
          <a:bodyPr/>
          <a:lstStyle/>
          <a:p>
            <a:r>
              <a:rPr lang="en-US" dirty="0">
                <a:ea typeface="Open Sans bold"/>
                <a:cs typeface="Open Sans bold"/>
              </a:rPr>
              <a:t>Product delivery</a:t>
            </a:r>
            <a:endParaRPr lang="en-US" dirty="0"/>
          </a:p>
        </p:txBody>
      </p:sp>
      <p:sp>
        <p:nvSpPr>
          <p:cNvPr id="2" name="Content Placeholder 1">
            <a:extLst>
              <a:ext uri="{FF2B5EF4-FFF2-40B4-BE49-F238E27FC236}">
                <a16:creationId xmlns:a16="http://schemas.microsoft.com/office/drawing/2014/main" id="{07F9CE73-54CD-E1D3-91B2-0AA6E9D768D2}"/>
              </a:ext>
            </a:extLst>
          </p:cNvPr>
          <p:cNvSpPr>
            <a:spLocks noGrp="1"/>
          </p:cNvSpPr>
          <p:nvPr>
            <p:ph idx="1"/>
          </p:nvPr>
        </p:nvSpPr>
        <p:spPr/>
        <p:txBody>
          <a:bodyPr vert="horz" lIns="0" tIns="45720" rIns="0" bIns="45720" rtlCol="0" anchor="t">
            <a:normAutofit/>
          </a:bodyPr>
          <a:lstStyle/>
          <a:p>
            <a:pPr marL="342900" indent="-342900">
              <a:buFont typeface="Arial"/>
              <a:buChar char="•"/>
            </a:pPr>
            <a:r>
              <a:rPr lang="en-US" dirty="0">
                <a:solidFill>
                  <a:schemeClr val="tx2"/>
                </a:solidFill>
                <a:latin typeface="Open Sans"/>
                <a:ea typeface="Open Sans"/>
                <a:cs typeface="Open Sans"/>
              </a:rPr>
              <a:t>Configuration of </a:t>
            </a:r>
            <a:r>
              <a:rPr lang="en-US" err="1">
                <a:solidFill>
                  <a:schemeClr val="tx2"/>
                </a:solidFill>
                <a:latin typeface="Open Sans"/>
                <a:ea typeface="Open Sans"/>
                <a:cs typeface="Open Sans"/>
              </a:rPr>
              <a:t>Trilinos</a:t>
            </a:r>
            <a:endParaRPr lang="en-US" err="1">
              <a:solidFill>
                <a:schemeClr val="tx2"/>
              </a:solidFill>
            </a:endParaRPr>
          </a:p>
          <a:p>
            <a:pPr marL="726440" lvl="1">
              <a:buFont typeface="Arial"/>
              <a:buChar char="•"/>
            </a:pPr>
            <a:r>
              <a:rPr lang="en-US" dirty="0">
                <a:latin typeface="Open Sans"/>
                <a:ea typeface="Open Sans"/>
                <a:cs typeface="Open Sans"/>
              </a:rPr>
              <a:t>Codes still build </a:t>
            </a:r>
            <a:r>
              <a:rPr lang="en-US" dirty="0" err="1">
                <a:latin typeface="Open Sans"/>
                <a:ea typeface="Open Sans"/>
                <a:cs typeface="Open Sans"/>
              </a:rPr>
              <a:t>Trilinos</a:t>
            </a:r>
            <a:endParaRPr lang="en-US" dirty="0">
              <a:latin typeface="Open Sans"/>
              <a:ea typeface="Open Sans"/>
              <a:cs typeface="Open Sans"/>
            </a:endParaRPr>
          </a:p>
          <a:p>
            <a:pPr marL="726440" lvl="1">
              <a:buFont typeface="Arial"/>
              <a:buChar char="•"/>
            </a:pPr>
            <a:r>
              <a:rPr lang="en-US" dirty="0">
                <a:latin typeface="Open Sans"/>
                <a:ea typeface="Open Sans"/>
                <a:cs typeface="Open Sans"/>
              </a:rPr>
              <a:t>Consistent build formula, which can reduce debugging time</a:t>
            </a:r>
          </a:p>
          <a:p>
            <a:pPr marL="342900" indent="-342900">
              <a:buFont typeface="Arial"/>
              <a:buChar char="•"/>
            </a:pPr>
            <a:r>
              <a:rPr lang="en-US" dirty="0">
                <a:solidFill>
                  <a:schemeClr val="tx2"/>
                </a:solidFill>
                <a:latin typeface="Open Sans"/>
                <a:ea typeface="Open Sans"/>
                <a:cs typeface="Open Sans"/>
              </a:rPr>
              <a:t>Build Cache</a:t>
            </a:r>
            <a:endParaRPr lang="en-US" dirty="0">
              <a:solidFill>
                <a:schemeClr val="tx2"/>
              </a:solidFill>
            </a:endParaRPr>
          </a:p>
          <a:p>
            <a:pPr marL="726440" lvl="1">
              <a:spcAft>
                <a:spcPts val="0"/>
              </a:spcAft>
              <a:buFont typeface="Arial"/>
              <a:buChar char="•"/>
            </a:pPr>
            <a:r>
              <a:rPr lang="en-US" dirty="0">
                <a:latin typeface="Open Sans"/>
                <a:ea typeface="Open Sans"/>
                <a:cs typeface="Open Sans"/>
              </a:rPr>
              <a:t>Reduces build time</a:t>
            </a:r>
            <a:endParaRPr lang="en-US" dirty="0"/>
          </a:p>
          <a:p>
            <a:pPr marL="726440" lvl="1">
              <a:spcAft>
                <a:spcPts val="0"/>
              </a:spcAft>
              <a:buFont typeface="Arial"/>
              <a:buChar char="•"/>
            </a:pPr>
            <a:r>
              <a:rPr lang="en-US" dirty="0">
                <a:latin typeface="Open Sans"/>
                <a:ea typeface="Open Sans"/>
                <a:cs typeface="Open Sans"/>
              </a:rPr>
              <a:t>Get </a:t>
            </a:r>
            <a:r>
              <a:rPr lang="en-US" dirty="0" err="1">
                <a:latin typeface="Open Sans"/>
                <a:ea typeface="Open Sans"/>
                <a:cs typeface="Open Sans"/>
              </a:rPr>
              <a:t>Trilinos</a:t>
            </a:r>
            <a:r>
              <a:rPr lang="en-US" dirty="0">
                <a:latin typeface="Open Sans"/>
                <a:ea typeface="Open Sans"/>
                <a:cs typeface="Open Sans"/>
              </a:rPr>
              <a:t> + dependencies</a:t>
            </a:r>
          </a:p>
          <a:p>
            <a:pPr marL="726440" lvl="1">
              <a:spcAft>
                <a:spcPts val="0"/>
              </a:spcAft>
              <a:buFont typeface="Arial"/>
              <a:buChar char="•"/>
            </a:pPr>
            <a:r>
              <a:rPr lang="en-US" dirty="0">
                <a:latin typeface="Open Sans"/>
                <a:ea typeface="Open Sans"/>
                <a:cs typeface="Open Sans"/>
              </a:rPr>
              <a:t>Code teams can selectively reuse certain software and customize others</a:t>
            </a:r>
          </a:p>
          <a:p>
            <a:pPr marL="726440" lvl="1">
              <a:spcAft>
                <a:spcPts val="0"/>
              </a:spcAft>
              <a:buFont typeface="Arial"/>
              <a:buChar char="•"/>
            </a:pPr>
            <a:r>
              <a:rPr lang="en-US" dirty="0">
                <a:latin typeface="Open Sans"/>
                <a:ea typeface="Open Sans"/>
                <a:cs typeface="Open Sans"/>
              </a:rPr>
              <a:t>Must use Spack</a:t>
            </a:r>
          </a:p>
          <a:p>
            <a:pPr marL="726440" lvl="1">
              <a:spcAft>
                <a:spcPts val="0"/>
              </a:spcAft>
              <a:buFont typeface="Arial"/>
              <a:buChar char="•"/>
            </a:pPr>
            <a:r>
              <a:rPr lang="en-US" dirty="0">
                <a:latin typeface="Open Sans"/>
                <a:ea typeface="Open Sans"/>
                <a:cs typeface="Open Sans"/>
              </a:rPr>
              <a:t>Offers the most time savings with the most flexibility</a:t>
            </a:r>
          </a:p>
        </p:txBody>
      </p:sp>
      <p:sp>
        <p:nvSpPr>
          <p:cNvPr id="5" name="Content Placeholder 4">
            <a:extLst>
              <a:ext uri="{FF2B5EF4-FFF2-40B4-BE49-F238E27FC236}">
                <a16:creationId xmlns:a16="http://schemas.microsoft.com/office/drawing/2014/main" id="{A7DA3776-67DA-3740-9D05-9A6577727F14}"/>
              </a:ext>
            </a:extLst>
          </p:cNvPr>
          <p:cNvSpPr>
            <a:spLocks noGrp="1"/>
          </p:cNvSpPr>
          <p:nvPr>
            <p:ph idx="10"/>
          </p:nvPr>
        </p:nvSpPr>
        <p:spPr/>
        <p:txBody>
          <a:bodyPr vert="horz" lIns="0" tIns="45720" rIns="0" bIns="45720" rtlCol="0" anchor="t">
            <a:normAutofit/>
          </a:bodyPr>
          <a:lstStyle/>
          <a:p>
            <a:pPr marL="342900" indent="-342900">
              <a:buFont typeface="Arial"/>
              <a:buChar char="•"/>
            </a:pPr>
            <a:r>
              <a:rPr lang="en-US" dirty="0">
                <a:solidFill>
                  <a:schemeClr val="tx2"/>
                </a:solidFill>
                <a:latin typeface="Open Sans"/>
                <a:ea typeface="Open Sans"/>
                <a:cs typeface="Open Sans"/>
              </a:rPr>
              <a:t>Common Set of Builds</a:t>
            </a:r>
          </a:p>
          <a:p>
            <a:pPr marL="726440" lvl="1">
              <a:buFont typeface="Arial"/>
              <a:buChar char="•"/>
            </a:pPr>
            <a:r>
              <a:rPr lang="en-US" dirty="0">
                <a:latin typeface="Open Sans"/>
                <a:ea typeface="Open Sans"/>
                <a:cs typeface="Open Sans"/>
              </a:rPr>
              <a:t>Modules</a:t>
            </a:r>
          </a:p>
          <a:p>
            <a:pPr marL="726440" lvl="1">
              <a:buFont typeface="Arial"/>
              <a:buChar char="•"/>
            </a:pPr>
            <a:r>
              <a:rPr lang="en-US" dirty="0">
                <a:latin typeface="Open Sans"/>
                <a:ea typeface="Open Sans"/>
                <a:cs typeface="Open Sans"/>
              </a:rPr>
              <a:t>No need to build </a:t>
            </a:r>
            <a:r>
              <a:rPr lang="en-US" dirty="0" err="1">
                <a:latin typeface="Open Sans"/>
                <a:ea typeface="Open Sans"/>
                <a:cs typeface="Open Sans"/>
              </a:rPr>
              <a:t>Trilinos</a:t>
            </a:r>
            <a:endParaRPr lang="en-US" dirty="0">
              <a:latin typeface="Open Sans"/>
              <a:ea typeface="Open Sans"/>
              <a:cs typeface="Open Sans"/>
            </a:endParaRPr>
          </a:p>
          <a:p>
            <a:pPr marL="726440" lvl="1">
              <a:buFont typeface="Arial"/>
              <a:buChar char="•"/>
            </a:pPr>
            <a:r>
              <a:rPr lang="en-US" dirty="0">
                <a:latin typeface="Open Sans"/>
                <a:ea typeface="Open Sans"/>
                <a:cs typeface="Open Sans"/>
              </a:rPr>
              <a:t>Challenge is to get the code teams on the same page or at least the same chapter</a:t>
            </a:r>
          </a:p>
          <a:p>
            <a:pPr marL="342900" indent="-342900">
              <a:buFont typeface="Arial"/>
              <a:buChar char="•"/>
            </a:pPr>
            <a:r>
              <a:rPr lang="en-US" dirty="0">
                <a:solidFill>
                  <a:schemeClr val="tx2"/>
                </a:solidFill>
                <a:latin typeface="Open Sans"/>
                <a:ea typeface="Open Sans"/>
                <a:cs typeface="Open Sans"/>
              </a:rPr>
              <a:t>Nightly </a:t>
            </a:r>
            <a:r>
              <a:rPr lang="en-US" err="1">
                <a:solidFill>
                  <a:schemeClr val="tx2"/>
                </a:solidFill>
                <a:latin typeface="Open Sans"/>
                <a:ea typeface="Open Sans"/>
                <a:cs typeface="Open Sans"/>
              </a:rPr>
              <a:t>Trilinos</a:t>
            </a:r>
            <a:r>
              <a:rPr lang="en-US" dirty="0">
                <a:solidFill>
                  <a:schemeClr val="tx2"/>
                </a:solidFill>
                <a:latin typeface="Open Sans"/>
                <a:ea typeface="Open Sans"/>
                <a:cs typeface="Open Sans"/>
              </a:rPr>
              <a:t> Integration Build</a:t>
            </a:r>
            <a:endParaRPr lang="en-US" dirty="0">
              <a:solidFill>
                <a:schemeClr val="tx2"/>
              </a:solidFill>
            </a:endParaRPr>
          </a:p>
          <a:p>
            <a:pPr marL="726440" lvl="1">
              <a:spcAft>
                <a:spcPts val="0"/>
              </a:spcAft>
              <a:buFont typeface="Arial"/>
              <a:buChar char="•"/>
            </a:pPr>
            <a:r>
              <a:rPr lang="en-US" dirty="0">
                <a:latin typeface="Open Sans"/>
                <a:ea typeface="Open Sans"/>
                <a:cs typeface="Open Sans"/>
              </a:rPr>
              <a:t>Several code teams build and integrate </a:t>
            </a:r>
            <a:r>
              <a:rPr lang="en-US" dirty="0" err="1">
                <a:latin typeface="Open Sans"/>
                <a:ea typeface="Open Sans"/>
                <a:cs typeface="Open Sans"/>
              </a:rPr>
              <a:t>Trilinos</a:t>
            </a:r>
            <a:r>
              <a:rPr lang="en-US" dirty="0">
                <a:latin typeface="Open Sans"/>
                <a:ea typeface="Open Sans"/>
                <a:cs typeface="Open Sans"/>
              </a:rPr>
              <a:t> into their code each night</a:t>
            </a:r>
          </a:p>
          <a:p>
            <a:pPr marL="726440" lvl="1">
              <a:spcAft>
                <a:spcPts val="0"/>
              </a:spcAft>
              <a:buFont typeface="Arial"/>
              <a:buChar char="•"/>
            </a:pPr>
            <a:r>
              <a:rPr lang="en-US" dirty="0">
                <a:latin typeface="Open Sans"/>
                <a:ea typeface="Open Sans"/>
                <a:cs typeface="Open Sans"/>
              </a:rPr>
              <a:t>Take over the responsibility of providing the latest </a:t>
            </a:r>
            <a:r>
              <a:rPr lang="en-US" dirty="0" err="1">
                <a:latin typeface="Open Sans"/>
                <a:ea typeface="Open Sans"/>
                <a:cs typeface="Open Sans"/>
              </a:rPr>
              <a:t>Trilinos</a:t>
            </a:r>
            <a:r>
              <a:rPr lang="en-US" dirty="0">
                <a:latin typeface="Open Sans"/>
                <a:ea typeface="Open Sans"/>
                <a:cs typeface="Open Sans"/>
              </a:rPr>
              <a:t> so multiple code teams are not rebuilding</a:t>
            </a:r>
          </a:p>
        </p:txBody>
      </p:sp>
      <p:sp>
        <p:nvSpPr>
          <p:cNvPr id="4" name="Slide Number Placeholder 3">
            <a:extLst>
              <a:ext uri="{FF2B5EF4-FFF2-40B4-BE49-F238E27FC236}">
                <a16:creationId xmlns:a16="http://schemas.microsoft.com/office/drawing/2014/main" id="{595B891D-2532-10C6-EE85-E83BFB0B56FC}"/>
              </a:ext>
            </a:extLst>
          </p:cNvPr>
          <p:cNvSpPr>
            <a:spLocks noGrp="1"/>
          </p:cNvSpPr>
          <p:nvPr>
            <p:ph type="sldNum" sz="quarter" idx="4"/>
          </p:nvPr>
        </p:nvSpPr>
        <p:spPr/>
        <p:txBody>
          <a:bodyPr/>
          <a:lstStyle/>
          <a:p>
            <a:fld id="{4FAB73BC-B049-4115-A692-8D63A059BFB8}" type="slidenum">
              <a:rPr lang="en-US" smtClean="0"/>
              <a:pPr/>
              <a:t>9</a:t>
            </a:fld>
            <a:endParaRPr lang="en-US"/>
          </a:p>
        </p:txBody>
      </p:sp>
    </p:spTree>
    <p:extLst>
      <p:ext uri="{BB962C8B-B14F-4D97-AF65-F5344CB8AC3E}">
        <p14:creationId xmlns:p14="http://schemas.microsoft.com/office/powerpoint/2010/main" val="139049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Brand">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SandiaBrand" id="{94809596-19C2-431E-9114-33941FEC1F40}" vid="{083E9008-FEEC-495A-8B48-EB6C59E42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02D8DDA70EF542B3367D2F94989386" ma:contentTypeVersion="3" ma:contentTypeDescription="Create a new document." ma:contentTypeScope="" ma:versionID="3292b5f59fc23090d5167319750637ed">
  <xsd:schema xmlns:xsd="http://www.w3.org/2001/XMLSchema" xmlns:xs="http://www.w3.org/2001/XMLSchema" xmlns:p="http://schemas.microsoft.com/office/2006/metadata/properties" xmlns:ns2="1aaa342f-1a66-4abe-ac21-766f364e3047" targetNamespace="http://schemas.microsoft.com/office/2006/metadata/properties" ma:root="true" ma:fieldsID="095ba779507db6cf544cf3d1187b8d6a" ns2:_="">
    <xsd:import namespace="1aaa342f-1a66-4abe-ac21-766f364e304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a342f-1a66-4abe-ac21-766f364e3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C382C9-3DA3-40EA-8EAD-97BD2FDF70C5}">
  <ds:schemaRefs>
    <ds:schemaRef ds:uri="http://schemas.microsoft.com/sharepoint/v3/contenttype/forms"/>
  </ds:schemaRefs>
</ds:datastoreItem>
</file>

<file path=customXml/itemProps2.xml><?xml version="1.0" encoding="utf-8"?>
<ds:datastoreItem xmlns:ds="http://schemas.openxmlformats.org/officeDocument/2006/customXml" ds:itemID="{1AA1E3DA-09D8-469D-9BE5-08C434E02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aa342f-1a66-4abe-ac21-766f364e3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D75EB4-A7B8-413F-B95B-06DEC5D4E57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SandiaBrand</Template>
  <TotalTime>130</TotalTime>
  <Words>723</Words>
  <Application>Microsoft Macintosh PowerPoint</Application>
  <PresentationFormat>Widescreen</PresentationFormat>
  <Paragraphs>175</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Open Sans</vt:lpstr>
      <vt:lpstr>Arial</vt:lpstr>
      <vt:lpstr>Open Sans bold</vt:lpstr>
      <vt:lpstr>Open Sans Light</vt:lpstr>
      <vt:lpstr>Calibri</vt:lpstr>
      <vt:lpstr>Open Sans SemiBold</vt:lpstr>
      <vt:lpstr>Wingdings</vt:lpstr>
      <vt:lpstr>Courier New</vt:lpstr>
      <vt:lpstr>SandiaBrand</vt:lpstr>
      <vt:lpstr>ASC Devops Trilinos planning Team</vt:lpstr>
      <vt:lpstr>Advanced Simulation and Computing (ASC) DevOps Initiative</vt:lpstr>
      <vt:lpstr>ASC and a Unified Environment at Sandia</vt:lpstr>
      <vt:lpstr>ASC Technical Leadership Team (TLT) and Stakeholders</vt:lpstr>
      <vt:lpstr>ASC Unified Environment</vt:lpstr>
      <vt:lpstr>Trilinos Planning Team</vt:lpstr>
      <vt:lpstr>Strategies for the common build</vt:lpstr>
      <vt:lpstr>List of Variants enabled</vt:lpstr>
      <vt:lpstr>Product delivery</vt:lpstr>
      <vt:lpstr>Scope of challenge/landscape</vt:lpstr>
      <vt:lpstr>AUE Compilers and tpls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Warnock, Scott A.</cp:lastModifiedBy>
  <cp:revision>169</cp:revision>
  <dcterms:created xsi:type="dcterms:W3CDTF">2018-07-21T13:25:45Z</dcterms:created>
  <dcterms:modified xsi:type="dcterms:W3CDTF">2023-11-01T13:31:32Z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0x010100E502D8DDA70EF542B3367D2F94989386</vt:lpwstr>
  </property>
</Properties>
</file>