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2" r:id="rId1"/>
    <p:sldMasterId id="2147483753" r:id="rId2"/>
  </p:sldMasterIdLst>
  <p:notesMasterIdLst>
    <p:notesMasterId r:id="rId32"/>
  </p:notesMasterIdLst>
  <p:sldIdLst>
    <p:sldId id="1796" r:id="rId3"/>
    <p:sldId id="1801" r:id="rId4"/>
    <p:sldId id="1814" r:id="rId5"/>
    <p:sldId id="1802" r:id="rId6"/>
    <p:sldId id="1808" r:id="rId7"/>
    <p:sldId id="1809" r:id="rId8"/>
    <p:sldId id="1815" r:id="rId9"/>
    <p:sldId id="1810" r:id="rId10"/>
    <p:sldId id="1816" r:id="rId11"/>
    <p:sldId id="1854" r:id="rId12"/>
    <p:sldId id="1837" r:id="rId13"/>
    <p:sldId id="1840" r:id="rId14"/>
    <p:sldId id="1841" r:id="rId15"/>
    <p:sldId id="1842" r:id="rId16"/>
    <p:sldId id="1834" r:id="rId17"/>
    <p:sldId id="1839" r:id="rId18"/>
    <p:sldId id="1843" r:id="rId19"/>
    <p:sldId id="1849" r:id="rId20"/>
    <p:sldId id="1850" r:id="rId21"/>
    <p:sldId id="1851" r:id="rId22"/>
    <p:sldId id="1852" r:id="rId23"/>
    <p:sldId id="1826" r:id="rId24"/>
    <p:sldId id="1846" r:id="rId25"/>
    <p:sldId id="1848" r:id="rId26"/>
    <p:sldId id="1847" r:id="rId27"/>
    <p:sldId id="1833" r:id="rId28"/>
    <p:sldId id="1853" r:id="rId29"/>
    <p:sldId id="1844" r:id="rId30"/>
    <p:sldId id="1845" r:id="rId31"/>
  </p:sldIdLst>
  <p:sldSz cx="12192000" cy="6858000"/>
  <p:notesSz cx="7077075" cy="9363075"/>
  <p:embeddedFontLst>
    <p:embeddedFont>
      <p:font typeface="Cambria Math" panose="02040503050406030204" pitchFamily="18" charset="0"/>
      <p:regular r:id="rId33"/>
    </p:embeddedFont>
    <p:embeddedFont>
      <p:font typeface="Open Sans SemiBold" panose="020B0706030804020204" pitchFamily="34" charset="0"/>
      <p:bold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</p:embeddedFont>
    <p:embeddedFont>
      <p:font typeface="Exo 2 SemiBold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071116-5396-8A40-964D-A2307C474208}">
          <p14:sldIdLst>
            <p14:sldId id="1796"/>
            <p14:sldId id="1801"/>
            <p14:sldId id="1814"/>
            <p14:sldId id="1802"/>
            <p14:sldId id="1808"/>
            <p14:sldId id="1809"/>
            <p14:sldId id="1815"/>
            <p14:sldId id="1810"/>
            <p14:sldId id="1816"/>
            <p14:sldId id="1854"/>
            <p14:sldId id="1837"/>
            <p14:sldId id="1840"/>
            <p14:sldId id="1841"/>
            <p14:sldId id="1842"/>
            <p14:sldId id="1834"/>
            <p14:sldId id="1839"/>
            <p14:sldId id="1843"/>
            <p14:sldId id="1849"/>
            <p14:sldId id="1850"/>
            <p14:sldId id="1851"/>
            <p14:sldId id="1852"/>
            <p14:sldId id="1826"/>
            <p14:sldId id="1846"/>
            <p14:sldId id="1848"/>
            <p14:sldId id="1847"/>
            <p14:sldId id="1833"/>
            <p14:sldId id="1853"/>
            <p14:sldId id="1844"/>
            <p14:sldId id="18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D9"/>
    <a:srgbClr val="000000"/>
    <a:srgbClr val="A12F83"/>
    <a:srgbClr val="5EA3B5"/>
    <a:srgbClr val="A1A878"/>
    <a:srgbClr val="12846D"/>
    <a:srgbClr val="00ADD9"/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6649" autoAdjust="0"/>
  </p:normalViewPr>
  <p:slideViewPr>
    <p:cSldViewPr snapToGrid="0" snapToObjects="1">
      <p:cViewPr varScale="1">
        <p:scale>
          <a:sx n="56" d="100"/>
          <a:sy n="56" d="100"/>
        </p:scale>
        <p:origin x="1072" y="72"/>
      </p:cViewPr>
      <p:guideLst/>
    </p:cSldViewPr>
  </p:slideViewPr>
  <p:outlineViewPr>
    <p:cViewPr>
      <p:scale>
        <a:sx n="33" d="100"/>
        <a:sy n="33" d="100"/>
      </p:scale>
      <p:origin x="0" y="-72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9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Slotted Cylinder (N=98,972)</a:t>
            </a:r>
            <a:r>
              <a:rPr lang="en-US" baseline="0" dirty="0"/>
              <a:t> </a:t>
            </a:r>
            <a:r>
              <a:rPr lang="en-US" baseline="0" dirty="0" smtClean="0"/>
              <a:t>– CPU Execution </a:t>
            </a:r>
            <a:r>
              <a:rPr lang="en-US" baseline="0" dirty="0"/>
              <a:t>time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'H_cyl_large stoplevel'!$B$5</c:f>
              <c:strCache>
                <c:ptCount val="1"/>
                <c:pt idx="0">
                  <c:v>Schur-PCA Factorization (sec.)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'H_cyl_large stoplevel'!$C$3:$H$3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</c:numCache>
            </c:numRef>
          </c:cat>
          <c:val>
            <c:numRef>
              <c:f>'H_cyl_large stoplevel'!$C$5:$H$5</c:f>
              <c:numCache>
                <c:formatCode>General</c:formatCode>
                <c:ptCount val="6"/>
                <c:pt idx="0">
                  <c:v>201.01422500000001</c:v>
                </c:pt>
                <c:pt idx="1">
                  <c:v>106.936879</c:v>
                </c:pt>
                <c:pt idx="2">
                  <c:v>59.139049999999997</c:v>
                </c:pt>
                <c:pt idx="3">
                  <c:v>36.819634999999998</c:v>
                </c:pt>
                <c:pt idx="4">
                  <c:v>22.726320999999999</c:v>
                </c:pt>
                <c:pt idx="5">
                  <c:v>2.52E-4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C1-46D4-A3B3-16FB8395613C}"/>
            </c:ext>
          </c:extLst>
        </c:ser>
        <c:ser>
          <c:idx val="1"/>
          <c:order val="1"/>
          <c:tx>
            <c:strRef>
              <c:f>'H_cyl_large stoplevel'!$B$6</c:f>
              <c:strCache>
                <c:ptCount val="1"/>
                <c:pt idx="0">
                  <c:v>GCR Solve (sec.)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'H_cyl_large stoplevel'!$C$3:$H$3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</c:numCache>
            </c:numRef>
          </c:cat>
          <c:val>
            <c:numRef>
              <c:f>'H_cyl_large stoplevel'!$C$6:$H$6</c:f>
              <c:numCache>
                <c:formatCode>General</c:formatCode>
                <c:ptCount val="6"/>
                <c:pt idx="0">
                  <c:v>1.059563</c:v>
                </c:pt>
                <c:pt idx="1">
                  <c:v>31.982778</c:v>
                </c:pt>
                <c:pt idx="2">
                  <c:v>64.816894000000005</c:v>
                </c:pt>
                <c:pt idx="3">
                  <c:v>101.263417</c:v>
                </c:pt>
                <c:pt idx="4">
                  <c:v>109.55803800000001</c:v>
                </c:pt>
                <c:pt idx="5">
                  <c:v>203.82178400000001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C1-46D4-A3B3-16FB8395613C}"/>
            </c:ext>
          </c:extLst>
        </c:ser>
        <c:ser>
          <c:idx val="2"/>
          <c:order val="2"/>
          <c:tx>
            <c:strRef>
              <c:f>'H_cyl_large stoplevel'!$B$7</c:f>
              <c:strCache>
                <c:ptCount val="1"/>
                <c:pt idx="0">
                  <c:v>Total time (sec.)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'H_cyl_large stoplevel'!$C$3:$H$3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</c:numCache>
            </c:numRef>
          </c:cat>
          <c:val>
            <c:numRef>
              <c:f>'H_cyl_large stoplevel'!$C$7:$H$7</c:f>
              <c:numCache>
                <c:formatCode>General</c:formatCode>
                <c:ptCount val="6"/>
                <c:pt idx="0">
                  <c:v>202.44518145000001</c:v>
                </c:pt>
                <c:pt idx="1">
                  <c:v>139.30878004000002</c:v>
                </c:pt>
                <c:pt idx="2">
                  <c:v>124.34678278999999</c:v>
                </c:pt>
                <c:pt idx="3">
                  <c:v>138.48226134999999</c:v>
                </c:pt>
                <c:pt idx="4">
                  <c:v>132.6802323</c:v>
                </c:pt>
                <c:pt idx="5">
                  <c:v>204.15189138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C1-46D4-A3B3-16FB83956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067528"/>
        <c:axId val="440060312"/>
      </c:lineChart>
      <c:catAx>
        <c:axId val="440067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Stop 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060312"/>
        <c:crosses val="autoZero"/>
        <c:auto val="1"/>
        <c:lblAlgn val="ctr"/>
        <c:lblOffset val="100"/>
        <c:noMultiLvlLbl val="0"/>
      </c:catAx>
      <c:valAx>
        <c:axId val="44006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(sec.)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06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Slotted Cylinder - Speedup GPU vs. CPU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'H_cyl_large stoplevel'!$J$11:$K$11</c:f>
              <c:strCache>
                <c:ptCount val="2"/>
                <c:pt idx="0">
                  <c:v>GPU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3F-4732-9B0D-AE554A779B17}"/>
                </c:ext>
              </c:extLst>
            </c:dLbl>
            <c:dLbl>
              <c:idx val="3"/>
              <c:layout>
                <c:manualLayout>
                  <c:x val="-4.722222222222222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3F-4732-9B0D-AE554A779B17}"/>
                </c:ext>
              </c:extLst>
            </c:dLbl>
            <c:dLbl>
              <c:idx val="4"/>
              <c:layout>
                <c:manualLayout>
                  <c:x val="-3.888888888888889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3F-4732-9B0D-AE554A779B17}"/>
                </c:ext>
              </c:extLst>
            </c:dLbl>
            <c:dLbl>
              <c:idx val="5"/>
              <c:layout>
                <c:manualLayout>
                  <c:x val="-4.444444444444434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3F-4732-9B0D-AE554A779B1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'H_cyl_large stoplevel'!$C$3:$H$3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</c:numCache>
            </c:numRef>
          </c:cat>
          <c:val>
            <c:numRef>
              <c:f>'H_cyl_large stoplevel'!$J$11:$O$11</c:f>
              <c:numCache>
                <c:formatCode>General</c:formatCode>
                <c:ptCount val="6"/>
                <c:pt idx="2">
                  <c:v>2.4675460510368965</c:v>
                </c:pt>
                <c:pt idx="3">
                  <c:v>2.4874196883329076</c:v>
                </c:pt>
                <c:pt idx="4">
                  <c:v>2.2969708731986174</c:v>
                </c:pt>
                <c:pt idx="5">
                  <c:v>2.340396901423504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3F-4732-9B0D-AE554A779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129456"/>
        <c:axId val="411119616"/>
      </c:lineChart>
      <c:catAx>
        <c:axId val="411129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Stop 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119616"/>
        <c:crosses val="autoZero"/>
        <c:auto val="1"/>
        <c:lblAlgn val="ctr"/>
        <c:lblOffset val="100"/>
        <c:noMultiLvlLbl val="0"/>
      </c:catAx>
      <c:valAx>
        <c:axId val="411119616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Speedup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129456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Execution Time 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Higgins_cyl_large_cpu!$A$18</c:f>
              <c:strCache>
                <c:ptCount val="1"/>
                <c:pt idx="0">
                  <c:v>Schur-PCA (lvl 1) + GCR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Higgins_cyl_large_cpu!$D$5:$H$5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Higgins_cyl_large_cpu!$D$18:$H$18</c:f>
              <c:numCache>
                <c:formatCode>General</c:formatCode>
                <c:ptCount val="5"/>
                <c:pt idx="0">
                  <c:v>646.11250155000005</c:v>
                </c:pt>
                <c:pt idx="1">
                  <c:v>374.63367879000003</c:v>
                </c:pt>
                <c:pt idx="2">
                  <c:v>250.16525655999999</c:v>
                </c:pt>
                <c:pt idx="3">
                  <c:v>202.44518145000001</c:v>
                </c:pt>
                <c:pt idx="4">
                  <c:v>180.44951648000003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8C-4286-92B2-F104B72EC293}"/>
            </c:ext>
          </c:extLst>
        </c:ser>
        <c:ser>
          <c:idx val="1"/>
          <c:order val="1"/>
          <c:tx>
            <c:strRef>
              <c:f>Higgins_cyl_large_cpu!$A$19</c:f>
              <c:strCache>
                <c:ptCount val="1"/>
                <c:pt idx="0">
                  <c:v>Schur-PCA (lvl 5) + GCR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Higgins_cyl_large_cpu!$D$5:$H$5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Higgins_cyl_large_cpu!$D$19:$H$19</c:f>
              <c:numCache>
                <c:formatCode>0.000000</c:formatCode>
                <c:ptCount val="5"/>
                <c:pt idx="0">
                  <c:v>496.75352718000005</c:v>
                </c:pt>
                <c:pt idx="1">
                  <c:v>280.43545548999998</c:v>
                </c:pt>
                <c:pt idx="2">
                  <c:v>180.56737022999999</c:v>
                </c:pt>
                <c:pt idx="3">
                  <c:v>132.6802323</c:v>
                </c:pt>
                <c:pt idx="4">
                  <c:v>128.44658810999999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8C-4286-92B2-F104B72EC293}"/>
            </c:ext>
          </c:extLst>
        </c:ser>
        <c:ser>
          <c:idx val="2"/>
          <c:order val="2"/>
          <c:tx>
            <c:strRef>
              <c:f>Higgins_cyl_large_cpu!$A$17</c:f>
              <c:strCache>
                <c:ptCount val="1"/>
                <c:pt idx="0">
                  <c:v>ADELUS (openmp)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Higgins_cyl_large_cpu!$D$5:$H$5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Higgins_cyl_large_cpu!$D$17:$H$17</c:f>
              <c:numCache>
                <c:formatCode>General</c:formatCode>
                <c:ptCount val="5"/>
                <c:pt idx="0">
                  <c:v>2171.9642333333331</c:v>
                </c:pt>
                <c:pt idx="1">
                  <c:v>1072.2344333333333</c:v>
                </c:pt>
                <c:pt idx="2">
                  <c:v>619.08656666666673</c:v>
                </c:pt>
                <c:pt idx="3">
                  <c:v>352.56966666666659</c:v>
                </c:pt>
                <c:pt idx="4">
                  <c:v>237.59026666666668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8C-4286-92B2-F104B72EC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44472"/>
        <c:axId val="324747096"/>
      </c:lineChart>
      <c:catAx>
        <c:axId val="324744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MPI ranks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47096"/>
        <c:crosses val="autoZero"/>
        <c:auto val="1"/>
        <c:lblAlgn val="ctr"/>
        <c:lblOffset val="100"/>
        <c:noMultiLvlLbl val="0"/>
      </c:catAx>
      <c:valAx>
        <c:axId val="32474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 (sec.)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4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Speedup vs. ADELUS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Higgins_cyl_large_cpu!$A$18</c:f>
              <c:strCache>
                <c:ptCount val="1"/>
                <c:pt idx="0">
                  <c:v>Schur-PCA (lvl 1) + GCR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Higgins_cyl_large_cpu!$D$5:$H$5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Higgins_cyl_large_cpu!$D$20:$H$20</c:f>
              <c:numCache>
                <c:formatCode>General</c:formatCode>
                <c:ptCount val="5"/>
                <c:pt idx="0">
                  <c:v>3.3615883118232057</c:v>
                </c:pt>
                <c:pt idx="1">
                  <c:v>2.8620876713392649</c:v>
                </c:pt>
                <c:pt idx="2">
                  <c:v>2.4747104181438724</c:v>
                </c:pt>
                <c:pt idx="3">
                  <c:v>1.7415562284140824</c:v>
                </c:pt>
                <c:pt idx="4">
                  <c:v>1.3166578182158764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9-4D65-8449-79CF6A5394C6}"/>
            </c:ext>
          </c:extLst>
        </c:ser>
        <c:ser>
          <c:idx val="1"/>
          <c:order val="1"/>
          <c:tx>
            <c:strRef>
              <c:f>Higgins_cyl_large_cpu!$A$19</c:f>
              <c:strCache>
                <c:ptCount val="1"/>
                <c:pt idx="0">
                  <c:v>Schur-PCA (lvl 5) + GCR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Higgins_cyl_large_cpu!$D$5:$H$5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Higgins_cyl_large_cpu!$D$21:$H$21</c:f>
              <c:numCache>
                <c:formatCode>General</c:formatCode>
                <c:ptCount val="5"/>
                <c:pt idx="0">
                  <c:v>4.3723176877339327</c:v>
                </c:pt>
                <c:pt idx="1">
                  <c:v>3.8234624486402291</c:v>
                </c:pt>
                <c:pt idx="2">
                  <c:v>3.4285627900439448</c:v>
                </c:pt>
                <c:pt idx="3">
                  <c:v>2.6572885844025356</c:v>
                </c:pt>
                <c:pt idx="4">
                  <c:v>1.8497203402802529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9-4D65-8449-79CF6A539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822456"/>
        <c:axId val="418816880"/>
      </c:barChart>
      <c:catAx>
        <c:axId val="418822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MPI ranks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816880"/>
        <c:crosses val="autoZero"/>
        <c:auto val="1"/>
        <c:lblAlgn val="ctr"/>
        <c:lblOffset val="100"/>
        <c:noMultiLvlLbl val="0"/>
      </c:catAx>
      <c:valAx>
        <c:axId val="41881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82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F1C89B6-0167-0549-A9D3-815C20C90D3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2430F75-B5EC-044F-A636-30352D0A13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okkos/kokkos-kernel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</a:t>
            </a:r>
            <a:r>
              <a:rPr lang="en-US" baseline="0" dirty="0"/>
              <a:t> </a:t>
            </a:r>
            <a:r>
              <a:rPr lang="en-US" baseline="0" dirty="0" smtClean="0"/>
              <a:t>I am going to talk about our </a:t>
            </a:r>
            <a:r>
              <a:rPr lang="en-US" baseline="0" dirty="0"/>
              <a:t>ongoing work “</a:t>
            </a:r>
            <a:r>
              <a:rPr lang="en-US" dirty="0"/>
              <a:t>A Distributed-Memory Implementation of </a:t>
            </a:r>
            <a:r>
              <a:rPr lang="en-US" dirty="0" err="1"/>
              <a:t>Schur</a:t>
            </a:r>
            <a:r>
              <a:rPr lang="en-US" dirty="0"/>
              <a:t>-complement PCA Preconditioner for </a:t>
            </a:r>
            <a:r>
              <a:rPr lang="en-US" dirty="0" smtClean="0"/>
              <a:t>Gemma Ill-conditioned </a:t>
            </a:r>
            <a:r>
              <a:rPr lang="en-US" dirty="0"/>
              <a:t>Problems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next section, I will discuss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The system matrix is hierarchically partitioned and mapped to a binary tree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where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 are block diagonal matrices corresponding to binary tree nodes at a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And C denote coupling matrices between nodes at the same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(Animation)</a:t>
            </a:r>
          </a:p>
          <a:p>
            <a:r>
              <a:rPr lang="en-US" dirty="0" smtClean="0"/>
              <a:t>The </a:t>
            </a:r>
            <a:r>
              <a:rPr lang="en-US" dirty="0"/>
              <a:t>inverse of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at level </a:t>
            </a:r>
            <a:r>
              <a:rPr lang="en-US" i="1" dirty="0"/>
              <a:t>l</a:t>
            </a:r>
            <a:r>
              <a:rPr lang="en-US" dirty="0"/>
              <a:t> is expressed involving inverses</a:t>
            </a:r>
            <a:r>
              <a:rPr lang="en-US" baseline="0" dirty="0"/>
              <a:t> of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 block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diagonal matrices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and coupling matrices from level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+1 </a:t>
            </a:r>
            <a:r>
              <a:rPr lang="en-US" dirty="0"/>
              <a:t>and the inverse of </a:t>
            </a:r>
            <a:r>
              <a:rPr lang="en-US" dirty="0" err="1"/>
              <a:t>Schur</a:t>
            </a:r>
            <a:r>
              <a:rPr lang="en-US" dirty="0"/>
              <a:t> </a:t>
            </a:r>
            <a:r>
              <a:rPr lang="en-US" dirty="0" smtClean="0"/>
              <a:t>complement</a:t>
            </a:r>
          </a:p>
          <a:p>
            <a:r>
              <a:rPr lang="en-US" dirty="0" smtClean="0"/>
              <a:t>The matrix</a:t>
            </a:r>
            <a:r>
              <a:rPr lang="en-US" baseline="0" dirty="0" smtClean="0"/>
              <a:t> products </a:t>
            </a:r>
            <a:r>
              <a:rPr lang="en-US" baseline="0" dirty="0" err="1" smtClean="0"/>
              <a:t>Ainv</a:t>
            </a:r>
            <a:r>
              <a:rPr lang="en-US" baseline="0" dirty="0" smtClean="0"/>
              <a:t>*C can be factorized into the form of L and R matrices using the PCA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inverse of </a:t>
            </a:r>
            <a:r>
              <a:rPr lang="en-US" dirty="0" err="1" smtClean="0"/>
              <a:t>Schur</a:t>
            </a:r>
            <a:r>
              <a:rPr lang="en-US" dirty="0" smtClean="0"/>
              <a:t>-complement</a:t>
            </a:r>
            <a:r>
              <a:rPr lang="en-US" baseline="0" dirty="0" smtClean="0"/>
              <a:t> is approximated by these L and R matrices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Eventually, for a particular node at level </a:t>
            </a:r>
            <a:r>
              <a:rPr lang="en-US" i="1" baseline="0" dirty="0" smtClean="0"/>
              <a:t>l, </a:t>
            </a:r>
            <a:r>
              <a:rPr lang="en-US" baseline="0" dirty="0" smtClean="0"/>
              <a:t>we only need the L and R matrices from the two child nodes and a small matrix S of the current node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repeat the same process when moving up to level </a:t>
            </a:r>
            <a:r>
              <a:rPr lang="en-US" i="1" dirty="0" smtClean="0"/>
              <a:t>l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0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I first talk about the binary tree. This is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key component for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Schur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-complement PCA preconditioner and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matvec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 operator in the iterative solver.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The binary tree is built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from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the </a:t>
            </a:r>
            <a:r>
              <a:rPr lang="en-US" dirty="0" smtClean="0"/>
              <a:t>octree (insert </a:t>
            </a:r>
            <a:r>
              <a:rPr lang="en-US" dirty="0"/>
              <a:t>two sub levels between two octree </a:t>
            </a:r>
            <a:r>
              <a:rPr lang="en-US" dirty="0" smtClean="0"/>
              <a:t>levels)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Figure shows an example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of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 binary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tree distribution onto 4 MPI processes.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- We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develop a top-down binary distribution scheme for the distributed binary tree onto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grid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of power of two MPI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processes (can be either 1-D grid or 2-D grid).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Open Sans" panose="020B0606030504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+When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going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down from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level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l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to level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+1, two MPI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communicators (at level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+1)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are created from a parent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communicator (at level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).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Open Sans" panose="020B0606030504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 Colors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are calculated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for binary tree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nodes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for communicators.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 Nodes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will be added to MPI processes if their colors match.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+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process continues until each communicator has one MPI rank.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Open Sans" panose="020B0606030504020204" pitchFamily="34" charset="0"/>
              <a:ea typeface="+mn-ea"/>
              <a:cs typeface="+mn-cs"/>
            </a:endParaRPr>
          </a:p>
          <a:p>
            <a:pPr marL="0" indent="0">
              <a:buClr>
                <a:srgbClr val="00ACD9"/>
              </a:buClr>
              <a:buFont typeface="Wingdings" panose="05000000000000000000" pitchFamily="2" charset="2"/>
              <a:buNone/>
            </a:pPr>
            <a:r>
              <a:rPr lang="en-US" dirty="0" smtClean="0"/>
              <a:t>- Binary color calculation:</a:t>
            </a:r>
          </a:p>
          <a:p>
            <a:pPr marL="578343" lvl="1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Colors (in binary code) are unique for nodes/communicators in the same binary-tree level</a:t>
            </a:r>
          </a:p>
          <a:p>
            <a:pPr marL="578343" lvl="1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Colors of child nodes/communicators are calculated from colors of their parents</a:t>
            </a:r>
            <a:r>
              <a:rPr lang="en-US" sz="1600" baseline="0" dirty="0" smtClean="0"/>
              <a:t> by</a:t>
            </a:r>
            <a:r>
              <a:rPr lang="en-US" sz="1600" dirty="0" smtClean="0"/>
              <a:t> shifting left</a:t>
            </a:r>
            <a:r>
              <a:rPr lang="en-US" sz="1600" baseline="0" dirty="0" smtClean="0"/>
              <a:t> and add 0 to the left child and 1 to the right child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Just to recall: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Note: user-defined</a:t>
            </a:r>
            <a:r>
              <a:rPr lang="en-US" sz="1200" baseline="0" dirty="0" smtClean="0"/>
              <a:t> </a:t>
            </a:r>
            <a:r>
              <a:rPr lang="en-US" sz="1200" baseline="0" dirty="0"/>
              <a:t>stop level </a:t>
            </a:r>
            <a:r>
              <a:rPr lang="en-US" sz="1200" dirty="0"/>
              <a:t>allows </a:t>
            </a:r>
            <a:r>
              <a:rPr lang="en-US" sz="1200" dirty="0" smtClean="0"/>
              <a:t>us to flexibly</a:t>
            </a:r>
            <a:r>
              <a:rPr lang="en-US" sz="1200" baseline="0" dirty="0" smtClean="0"/>
              <a:t> determine</a:t>
            </a:r>
            <a:r>
              <a:rPr lang="en-US" sz="1200" dirty="0" smtClean="0"/>
              <a:t> </a:t>
            </a:r>
            <a:r>
              <a:rPr lang="en-US" sz="1200" dirty="0"/>
              <a:t>how much information of the matrix A </a:t>
            </a:r>
            <a:r>
              <a:rPr lang="en-US" sz="1200" dirty="0" smtClean="0"/>
              <a:t>used for the preconditioner, depending on the</a:t>
            </a:r>
            <a:r>
              <a:rPr lang="en-US" sz="1200" baseline="0" dirty="0" smtClean="0"/>
              <a:t> problem we want to solve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In-house distributed matrix-matrix (vector) multiplication (GEMM/GEMV):</a:t>
            </a:r>
            <a:r>
              <a:rPr lang="en-US" sz="1200" baseline="0" dirty="0" smtClean="0"/>
              <a:t> …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Leverage Third-Party Libraries</a:t>
            </a:r>
            <a:r>
              <a:rPr lang="en-US" sz="1200" baseline="0" dirty="0" smtClean="0"/>
              <a:t> for</a:t>
            </a:r>
            <a:r>
              <a:rPr lang="en-US" sz="1200" dirty="0" smtClean="0"/>
              <a:t> singular value decomposition (SVD) and distributed linear equation solver GESV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21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Generalized Conjugate Residual (GCR) method</a:t>
            </a:r>
            <a:r>
              <a:rPr lang="en-US" sz="1200" baseline="0" dirty="0" smtClean="0"/>
              <a:t> </a:t>
            </a:r>
            <a:r>
              <a:rPr lang="en-US" sz="1200" dirty="0" smtClean="0"/>
              <a:t>was chosen for its simplicity for parallel</a:t>
            </a:r>
            <a:r>
              <a:rPr lang="en-US" sz="1200" baseline="0" dirty="0" smtClean="0"/>
              <a:t> implementation </a:t>
            </a:r>
            <a:r>
              <a:rPr lang="en-US" sz="1200" dirty="0" smtClean="0"/>
              <a:t>and its effectiveness for our</a:t>
            </a:r>
            <a:r>
              <a:rPr lang="en-US" sz="1200" baseline="0" dirty="0" smtClean="0"/>
              <a:t> problem of interest. Our preliminary tests showed that the </a:t>
            </a:r>
            <a:r>
              <a:rPr lang="en-US" sz="1200" baseline="0" dirty="0" err="1" smtClean="0"/>
              <a:t>Schur</a:t>
            </a:r>
            <a:r>
              <a:rPr lang="en-US" sz="1200" baseline="0" dirty="0" smtClean="0"/>
              <a:t>-PCA preconditioner also works </a:t>
            </a:r>
            <a:r>
              <a:rPr lang="en-US" sz="1200" dirty="0" smtClean="0"/>
              <a:t>with other iterative solvers</a:t>
            </a:r>
            <a:r>
              <a:rPr lang="en-US" sz="1200" baseline="0" dirty="0" smtClean="0"/>
              <a:t> such as </a:t>
            </a:r>
            <a:r>
              <a:rPr lang="en-US" sz="1200" dirty="0" smtClean="0"/>
              <a:t>the BICGSTAB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baseline="0" dirty="0" smtClean="0"/>
              <a:t>GMRES.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two most computational operations in an iterative solver</a:t>
            </a:r>
            <a:r>
              <a:rPr lang="en-US" sz="1200" baseline="0" dirty="0" smtClean="0"/>
              <a:t> are</a:t>
            </a:r>
            <a:r>
              <a:rPr lang="en-US" sz="1200" dirty="0" smtClean="0"/>
              <a:t> the preconditioner</a:t>
            </a:r>
            <a:r>
              <a:rPr lang="en-US" sz="1200" baseline="0" dirty="0" smtClean="0"/>
              <a:t> </a:t>
            </a:r>
            <a:r>
              <a:rPr lang="en-US" sz="1200" dirty="0" smtClean="0"/>
              <a:t>apply and </a:t>
            </a:r>
            <a:r>
              <a:rPr lang="en-US" sz="1200" dirty="0" err="1" smtClean="0"/>
              <a:t>matvec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</a:t>
            </a:r>
            <a:r>
              <a:rPr lang="en-US" sz="1200" baseline="0" dirty="0" smtClean="0"/>
              <a:t> </a:t>
            </a:r>
            <a:r>
              <a:rPr lang="en-US" sz="1200" dirty="0" smtClean="0"/>
              <a:t>Applying preconditioner: using the bottom-up traversal as in the factorization and the in-house distributed GEMV with on-the-fly inverse matrices calculated from the stored </a:t>
            </a:r>
            <a:r>
              <a:rPr lang="en-US" sz="1200" b="1" dirty="0" smtClean="0"/>
              <a:t>L</a:t>
            </a:r>
            <a:r>
              <a:rPr lang="en-US" sz="1200" dirty="0" smtClean="0"/>
              <a:t>, </a:t>
            </a:r>
            <a:r>
              <a:rPr lang="en-US" sz="1200" b="1" dirty="0" smtClean="0"/>
              <a:t>R</a:t>
            </a:r>
            <a:r>
              <a:rPr lang="en-US" sz="1200" dirty="0" smtClean="0"/>
              <a:t>, and </a:t>
            </a:r>
            <a:r>
              <a:rPr lang="en-US" sz="1200" b="1" dirty="0" smtClean="0"/>
              <a:t>S</a:t>
            </a:r>
            <a:r>
              <a:rPr lang="en-US" sz="1200" dirty="0" smtClean="0"/>
              <a:t> matrices at each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- Distributed binary-tree based </a:t>
            </a:r>
            <a:r>
              <a:rPr lang="en-US" sz="1200" dirty="0" err="1" smtClean="0">
                <a:solidFill>
                  <a:schemeClr val="tx1"/>
                </a:solidFill>
              </a:rPr>
              <a:t>matvec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using the diagonal block matrices of </a:t>
            </a: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 and the coupling matrices </a:t>
            </a:r>
            <a:r>
              <a:rPr lang="en-US" sz="1600" b="1" dirty="0" smtClean="0">
                <a:solidFill>
                  <a:schemeClr val="tx1"/>
                </a:solidFill>
              </a:rPr>
              <a:t>C </a:t>
            </a:r>
            <a:r>
              <a:rPr lang="en-US" sz="1600" dirty="0" smtClean="0">
                <a:solidFill>
                  <a:schemeClr val="tx1"/>
                </a:solidFill>
              </a:rPr>
              <a:t>with the </a:t>
            </a:r>
            <a:r>
              <a:rPr lang="en-US" sz="1600" b="1" dirty="0" smtClean="0">
                <a:solidFill>
                  <a:srgbClr val="00ACD9"/>
                </a:solidFill>
              </a:rPr>
              <a:t>entire</a:t>
            </a:r>
            <a:r>
              <a:rPr lang="en-US" sz="1600" dirty="0" smtClean="0">
                <a:solidFill>
                  <a:schemeClr val="tx1"/>
                </a:solidFill>
              </a:rPr>
              <a:t> binary tree. A</a:t>
            </a:r>
            <a:r>
              <a:rPr lang="en-US" sz="1200" dirty="0" smtClean="0">
                <a:solidFill>
                  <a:schemeClr val="tx1"/>
                </a:solidFill>
              </a:rPr>
              <a:t>t</a:t>
            </a:r>
            <a:r>
              <a:rPr lang="en-US" sz="1200" baseline="0" dirty="0" smtClean="0">
                <a:solidFill>
                  <a:schemeClr val="tx1"/>
                </a:solidFill>
              </a:rPr>
              <a:t> the finest level, multiply with diagonal blocks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1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And output of a level becomes input for its upper level. </a:t>
            </a:r>
            <a:r>
              <a:rPr lang="en-US" sz="1200" dirty="0" smtClean="0"/>
              <a:t>At</a:t>
            </a:r>
            <a:r>
              <a:rPr lang="en-US" sz="1200" baseline="0" dirty="0" smtClean="0"/>
              <a:t> higher levels, we multiply with only coupling matrices C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begin </a:t>
            </a:r>
            <a:r>
              <a:rPr lang="en-US" dirty="0"/>
              <a:t>with an overview of the EMR problem that our group currently focuses on</a:t>
            </a:r>
          </a:p>
          <a:p>
            <a:r>
              <a:rPr lang="en-US" dirty="0" smtClean="0"/>
              <a:t>Secondly, I </a:t>
            </a:r>
            <a:r>
              <a:rPr lang="en-US" dirty="0"/>
              <a:t>will talk </a:t>
            </a:r>
            <a:r>
              <a:rPr lang="en-US" dirty="0" smtClean="0"/>
              <a:t>about</a:t>
            </a:r>
            <a:r>
              <a:rPr lang="en-US" baseline="0" dirty="0" smtClean="0"/>
              <a:t> the motivation </a:t>
            </a:r>
            <a:r>
              <a:rPr lang="en-US" baseline="0" dirty="0"/>
              <a:t>and </a:t>
            </a:r>
            <a:r>
              <a:rPr lang="en-US" baseline="0" dirty="0" smtClean="0"/>
              <a:t>objective </a:t>
            </a:r>
            <a:r>
              <a:rPr lang="en-US" baseline="0" dirty="0"/>
              <a:t>of </a:t>
            </a:r>
            <a:r>
              <a:rPr lang="en-US" baseline="0" dirty="0" smtClean="0"/>
              <a:t>our research </a:t>
            </a:r>
            <a:r>
              <a:rPr lang="en-US" baseline="0" dirty="0"/>
              <a:t>work</a:t>
            </a:r>
          </a:p>
          <a:p>
            <a:r>
              <a:rPr lang="en-US" dirty="0"/>
              <a:t>Next, </a:t>
            </a:r>
            <a:r>
              <a:rPr lang="en-US" dirty="0" smtClean="0"/>
              <a:t>I </a:t>
            </a:r>
            <a:r>
              <a:rPr lang="en-US" dirty="0"/>
              <a:t>will discuss about …</a:t>
            </a:r>
          </a:p>
          <a:p>
            <a:r>
              <a:rPr lang="en-US" dirty="0"/>
              <a:t>Some </a:t>
            </a:r>
            <a:r>
              <a:rPr lang="en-US" dirty="0" smtClean="0"/>
              <a:t>experimental</a:t>
            </a:r>
            <a:r>
              <a:rPr lang="en-US" baseline="0" dirty="0" smtClean="0"/>
              <a:t> </a:t>
            </a:r>
            <a:r>
              <a:rPr lang="en-US" baseline="0" dirty="0"/>
              <a:t>results will be followed</a:t>
            </a:r>
            <a:endParaRPr lang="en-US" dirty="0"/>
          </a:p>
          <a:p>
            <a:r>
              <a:rPr lang="en-US" dirty="0"/>
              <a:t>Finally</a:t>
            </a:r>
            <a:r>
              <a:rPr lang="en-US" baseline="0" dirty="0"/>
              <a:t> are the conclusions and our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16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4384" lvl="0" indent="0" algn="l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47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ACD9"/>
                </a:solidFill>
              </a:rPr>
              <a:t>MPI_Allreduce</a:t>
            </a:r>
            <a:r>
              <a:rPr lang="en-US" sz="1200" dirty="0" smtClean="0">
                <a:solidFill>
                  <a:schemeClr val="tx1"/>
                </a:solidFill>
              </a:rPr>
              <a:t> is needed to gather final results</a:t>
            </a:r>
            <a:r>
              <a:rPr lang="en-US" sz="1200" baseline="0" dirty="0" smtClean="0">
                <a:solidFill>
                  <a:schemeClr val="tx1"/>
                </a:solidFill>
              </a:rPr>
              <a:t> at the end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en-US" baseline="0" dirty="0"/>
              <a:t> let’s look at </a:t>
            </a:r>
            <a:r>
              <a:rPr lang="en-US" baseline="0" dirty="0" smtClean="0"/>
              <a:t>some </a:t>
            </a:r>
            <a:r>
              <a:rPr lang="en-US" baseline="0" dirty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1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 the right</a:t>
            </a:r>
            <a:r>
              <a:rPr lang="en-US" sz="1200" baseline="0" dirty="0" smtClean="0"/>
              <a:t> figure, I am showing the convergence rates for preconditioners with different stop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+ </a:t>
            </a:r>
            <a:r>
              <a:rPr lang="en-US" sz="1200" baseline="0" dirty="0" err="1" smtClean="0"/>
              <a:t>Lvl</a:t>
            </a:r>
            <a:r>
              <a:rPr lang="en-US" sz="1200" baseline="0" dirty="0" smtClean="0"/>
              <a:t> 1 denotes using the entire tree for the preconditioner, while </a:t>
            </a:r>
            <a:r>
              <a:rPr lang="en-US" sz="1200" dirty="0" err="1" smtClean="0"/>
              <a:t>Lvl</a:t>
            </a:r>
            <a:r>
              <a:rPr lang="en-US" sz="1200" dirty="0" smtClean="0"/>
              <a:t> 8 denotes the block diagonal preconditioner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  <a:sym typeface="Wingdings" panose="05000000000000000000" pitchFamily="2" charset="2"/>
              </a:rPr>
              <a:t>- With </a:t>
            </a:r>
            <a:r>
              <a:rPr lang="en-US" sz="1600" b="0" i="0" kern="1200" dirty="0" err="1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  <a:sym typeface="Wingdings" panose="05000000000000000000" pitchFamily="2" charset="2"/>
              </a:rPr>
              <a:t>lvl</a:t>
            </a:r>
            <a:r>
              <a:rPr lang="en-US" sz="16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  <a:sym typeface="Wingdings" panose="05000000000000000000" pitchFamily="2" charset="2"/>
              </a:rPr>
              <a:t> 1, the GCR converges very fast, after 7 iterations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  <a:sym typeface="Wingdings" panose="05000000000000000000" pitchFamily="2" charset="2"/>
              </a:rPr>
              <a:t>- However,</a:t>
            </a:r>
            <a:r>
              <a:rPr lang="en-US" sz="1600" b="0" i="0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  <a:sym typeface="Wingdings" panose="05000000000000000000" pitchFamily="2" charset="2"/>
              </a:rPr>
              <a:t> it needs significantly more iterations to converge when </a:t>
            </a:r>
            <a:r>
              <a:rPr lang="en-US" sz="16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  <a:sym typeface="Wingdings" panose="05000000000000000000" pitchFamily="2" charset="2"/>
              </a:rPr>
              <a:t>partial matrix is used for the preconditioner (meaning increase the stop level). For example: </a:t>
            </a:r>
            <a:r>
              <a:rPr lang="en-US" sz="1400" dirty="0" smtClean="0">
                <a:sym typeface="Wingdings" panose="05000000000000000000" pitchFamily="2" charset="2"/>
              </a:rPr>
              <a:t>287 iterations with </a:t>
            </a:r>
            <a:r>
              <a:rPr lang="en-US" sz="1400" dirty="0" err="1" smtClean="0">
                <a:sym typeface="Wingdings" panose="05000000000000000000" pitchFamily="2" charset="2"/>
              </a:rPr>
              <a:t>lvl</a:t>
            </a:r>
            <a:r>
              <a:rPr lang="en-US" sz="1400" dirty="0" smtClean="0">
                <a:sym typeface="Wingdings" panose="05000000000000000000" pitchFamily="2" charset="2"/>
              </a:rPr>
              <a:t> 2</a:t>
            </a:r>
            <a:r>
              <a:rPr lang="en-US" sz="1400" baseline="0" dirty="0" smtClean="0"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and 1452 iterations</a:t>
            </a:r>
            <a:r>
              <a:rPr lang="en-US" sz="1400" baseline="0" dirty="0" smtClean="0">
                <a:sym typeface="Wingdings" panose="05000000000000000000" pitchFamily="2" charset="2"/>
              </a:rPr>
              <a:t> with </a:t>
            </a:r>
            <a:r>
              <a:rPr lang="en-US" sz="1400" dirty="0" err="1" smtClean="0">
                <a:sym typeface="Wingdings" panose="05000000000000000000" pitchFamily="2" charset="2"/>
              </a:rPr>
              <a:t>lvl</a:t>
            </a:r>
            <a:r>
              <a:rPr lang="en-US" sz="1400" dirty="0" smtClean="0">
                <a:sym typeface="Wingdings" panose="05000000000000000000" pitchFamily="2" charset="2"/>
              </a:rPr>
              <a:t>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ym typeface="Wingdings" panose="05000000000000000000" pitchFamily="2" charset="2"/>
              </a:rPr>
              <a:t>- It</a:t>
            </a:r>
            <a:r>
              <a:rPr lang="en-US" sz="1400" baseline="0" dirty="0" smtClean="0">
                <a:sym typeface="Wingdings" panose="05000000000000000000" pitchFamily="2" charset="2"/>
              </a:rPr>
              <a:t> can be misleading if just looking at the number of iterations. Next, we will look at run times</a:t>
            </a:r>
            <a:endParaRPr lang="en-US" sz="1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88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Larger memory footprint</a:t>
            </a:r>
            <a:r>
              <a:rPr lang="en-US" baseline="0" dirty="0"/>
              <a:t> on next-gen GPU on next-gen </a:t>
            </a:r>
            <a:r>
              <a:rPr lang="en-US" baseline="0" dirty="0" smtClean="0"/>
              <a:t>HPC, such as El Capitan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Note: ADELUS is a performance-portable dense LU solver for distributed-memory hardware-accelerated systems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Trilinos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 framework developed at Sandia and it is used by our Gemma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as a direct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solver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9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en-US" baseline="0" dirty="0"/>
              <a:t> let’s look at some numerical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3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Kernels is a library for </a:t>
            </a:r>
            <a:r>
              <a:rPr lang="en-US" i="1" dirty="0"/>
              <a:t>node-level</a:t>
            </a:r>
            <a:r>
              <a:rPr lang="en-US" dirty="0"/>
              <a:t>, performance-portable, computational kernels for sparse/dense linear algebra and graph operations, using the </a:t>
            </a:r>
            <a:r>
              <a:rPr lang="en-US" dirty="0" err="1"/>
              <a:t>Kokkos</a:t>
            </a:r>
            <a:r>
              <a:rPr lang="en-US" dirty="0"/>
              <a:t>.</a:t>
            </a:r>
          </a:p>
          <a:p>
            <a:r>
              <a:rPr lang="en-US" sz="1900" dirty="0"/>
              <a:t>KK is available publicly both as part of </a:t>
            </a:r>
            <a:r>
              <a:rPr lang="en-US" sz="1900" dirty="0" err="1"/>
              <a:t>Trilinos</a:t>
            </a:r>
            <a:r>
              <a:rPr lang="en-US" sz="1900" dirty="0"/>
              <a:t> and as part of the </a:t>
            </a:r>
            <a:r>
              <a:rPr lang="en-US" sz="1900" b="1" dirty="0" err="1">
                <a:solidFill>
                  <a:srgbClr val="00ACD9"/>
                </a:solidFill>
              </a:rPr>
              <a:t>Kokkos</a:t>
            </a:r>
            <a:r>
              <a:rPr lang="en-US" sz="1900" b="1" dirty="0">
                <a:solidFill>
                  <a:srgbClr val="00ACD9"/>
                </a:solidFill>
              </a:rPr>
              <a:t> ecosystem</a:t>
            </a:r>
            <a:r>
              <a:rPr lang="en-US" sz="1900" dirty="0"/>
              <a:t> (</a:t>
            </a:r>
            <a:r>
              <a:rPr lang="en-US" sz="1900" dirty="0">
                <a:hlinkClick r:id="rId3"/>
              </a:rPr>
              <a:t>https://github.com/kokkos/kokkos-kernels</a:t>
            </a:r>
            <a:r>
              <a:rPr lang="en-US" sz="1900" dirty="0"/>
              <a:t>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Open Sans" panose="020B0606030504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We depend on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Kokkos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 Kernels library for BLAS and LAPACK functionality on CPUs and GPUs.</a:t>
            </a:r>
          </a:p>
          <a:p>
            <a:r>
              <a:rPr lang="en-US" sz="1200" dirty="0" err="1"/>
              <a:t>Kokkos</a:t>
            </a:r>
            <a:r>
              <a:rPr lang="en-US" sz="1200" baseline="0" dirty="0"/>
              <a:t> Kernels provides</a:t>
            </a:r>
            <a:r>
              <a:rPr lang="en-US" sz="1200" dirty="0"/>
              <a:t> interfaces to available </a:t>
            </a:r>
            <a:r>
              <a:rPr lang="en-US" sz="1200" b="1" dirty="0">
                <a:solidFill>
                  <a:srgbClr val="00ACD9"/>
                </a:solidFill>
              </a:rPr>
              <a:t>vendor-provided kernels</a:t>
            </a:r>
            <a:r>
              <a:rPr lang="en-US" sz="1200" dirty="0"/>
              <a:t> in order to leverage their high-performance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40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 will give an overview of the EMR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Metallic enclosures are commonly used to protect electronic circuits against unwanted electromagnetic (EM) interactions. </a:t>
            </a:r>
          </a:p>
          <a:p>
            <a:r>
              <a:rPr lang="en-US" dirty="0"/>
              <a:t>Electromagnetic (EM) energy couples into systems in many different ways. </a:t>
            </a:r>
          </a:p>
          <a:p>
            <a:r>
              <a:rPr lang="en-US" dirty="0" smtClean="0"/>
              <a:t>However, our </a:t>
            </a:r>
            <a:r>
              <a:rPr lang="en-US" dirty="0"/>
              <a:t>focus is energy coupling through mechanical seams or </a:t>
            </a:r>
            <a:r>
              <a:rPr lang="en-US" dirty="0" smtClean="0"/>
              <a:t>joints in the form of narrow slots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the </a:t>
            </a:r>
            <a:r>
              <a:rPr lang="en-US" dirty="0" smtClean="0"/>
              <a:t>enclosure</a:t>
            </a:r>
          </a:p>
          <a:p>
            <a:r>
              <a:rPr lang="en-US" dirty="0" smtClean="0"/>
              <a:t>This </a:t>
            </a:r>
            <a:r>
              <a:rPr lang="en-US" dirty="0"/>
              <a:t>coupled EM energy can severely affect </a:t>
            </a:r>
            <a:r>
              <a:rPr lang="en-US" dirty="0" smtClean="0"/>
              <a:t>the circuit operation, </a:t>
            </a:r>
            <a:r>
              <a:rPr lang="en-US" dirty="0"/>
              <a:t>particularly at the cavity </a:t>
            </a:r>
            <a:r>
              <a:rPr lang="en-US" dirty="0" smtClean="0"/>
              <a:t>resonant</a:t>
            </a:r>
            <a:r>
              <a:rPr lang="en-US" baseline="0" dirty="0" smtClean="0"/>
              <a:t> </a:t>
            </a:r>
            <a:r>
              <a:rPr lang="en-US" dirty="0" smtClean="0"/>
              <a:t>frequencies since </a:t>
            </a:r>
            <a:r>
              <a:rPr lang="en-US" dirty="0"/>
              <a:t>the cavity has a high Q factor.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Consider the cylinder on the left with a slot halfway up.</a:t>
            </a:r>
          </a:p>
          <a:p>
            <a:r>
              <a:rPr lang="en-US" dirty="0">
                <a:solidFill>
                  <a:srgbClr val="000000"/>
                </a:solidFill>
              </a:rPr>
              <a:t>A monopole probe is located inside the cylinder on one of the ends.</a:t>
            </a:r>
          </a:p>
          <a:p>
            <a:r>
              <a:rPr lang="en-US" dirty="0"/>
              <a:t>The plot on the right shows the total response at a single, constant probe location over a large frequency</a:t>
            </a:r>
            <a:r>
              <a:rPr lang="en-US" baseline="0" dirty="0"/>
              <a:t> range</a:t>
            </a:r>
            <a:r>
              <a:rPr lang="en-US" dirty="0"/>
              <a:t>.</a:t>
            </a:r>
          </a:p>
          <a:p>
            <a:r>
              <a:rPr lang="en-US" dirty="0"/>
              <a:t>On the vertical axis, shielding effectiveness (SE) is equal to 20 log_10 of the interior field divided by the incident field,</a:t>
            </a:r>
            <a:r>
              <a:rPr lang="en-US" baseline="0" dirty="0"/>
              <a:t> </a:t>
            </a:r>
            <a:r>
              <a:rPr lang="en-US" dirty="0"/>
              <a:t>which is our primary quantity of interest.</a:t>
            </a:r>
          </a:p>
          <a:p>
            <a:r>
              <a:rPr lang="en-US" dirty="0"/>
              <a:t>Thus, a higher SE corresponds to a higher interior field.</a:t>
            </a:r>
          </a:p>
          <a:p>
            <a:r>
              <a:rPr lang="en-US" dirty="0"/>
              <a:t>The “spiky” peaks </a:t>
            </a:r>
            <a:r>
              <a:rPr lang="en-US" dirty="0" smtClean="0"/>
              <a:t>appear at frequencies where </a:t>
            </a:r>
            <a:r>
              <a:rPr lang="en-US" dirty="0"/>
              <a:t>the cavity has </a:t>
            </a:r>
            <a:r>
              <a:rPr lang="en-US" dirty="0" smtClean="0"/>
              <a:t>resonances.</a:t>
            </a:r>
            <a:endParaRPr lang="en-US" dirty="0"/>
          </a:p>
          <a:p>
            <a:r>
              <a:rPr lang="en-US" dirty="0"/>
              <a:t>Next, we’ll look at the slot resonance.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2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39363">
                  <a:defRPr/>
                </a:pPr>
                <a:r>
                  <a:rPr lang="en-US" dirty="0"/>
                  <a:t>Now </a:t>
                </a:r>
                <a:r>
                  <a:rPr lang="en-US" dirty="0" smtClean="0"/>
                  <a:t>let zoom in to</a:t>
                </a:r>
                <a:r>
                  <a:rPr lang="en-US" baseline="0" dirty="0" smtClean="0"/>
                  <a:t> a particular frequency range, from </a:t>
                </a:r>
                <a:r>
                  <a:rPr lang="en-US" baseline="0" dirty="0"/>
                  <a:t>2 to 4 </a:t>
                </a:r>
                <a:r>
                  <a:rPr lang="en-US" baseline="0" dirty="0" smtClean="0"/>
                  <a:t>GHz, </a:t>
                </a:r>
                <a:r>
                  <a:rPr lang="en-US" baseline="0" dirty="0"/>
                  <a:t>as shown in the plot on the right</a:t>
                </a:r>
              </a:p>
              <a:p>
                <a:pPr defTabSz="939363">
                  <a:defRPr/>
                </a:pPr>
                <a:r>
                  <a:rPr lang="en-US" dirty="0" smtClean="0"/>
                  <a:t>Again, the </a:t>
                </a:r>
                <a:r>
                  <a:rPr lang="en-US" dirty="0"/>
                  <a:t>sharp narrow peaks are </a:t>
                </a:r>
                <a:r>
                  <a:rPr lang="en-US" dirty="0" smtClean="0"/>
                  <a:t>at cavity </a:t>
                </a:r>
                <a:r>
                  <a:rPr lang="en-US" dirty="0"/>
                  <a:t>resonances.</a:t>
                </a:r>
              </a:p>
              <a:p>
                <a:pPr defTabSz="939363">
                  <a:defRPr/>
                </a:pPr>
                <a:r>
                  <a:rPr lang="en-US" dirty="0" smtClean="0"/>
                  <a:t>When the slot is at a resonance (the </a:t>
                </a:r>
                <a:r>
                  <a:rPr lang="en-US" dirty="0"/>
                  <a:t>orange wide </a:t>
                </a:r>
                <a:r>
                  <a:rPr lang="en-US" dirty="0" smtClean="0"/>
                  <a:t>peak) it is providing </a:t>
                </a:r>
                <a:r>
                  <a:rPr lang="en-US" dirty="0"/>
                  <a:t>a larger drive to the cavity, lifting up the entire response</a:t>
                </a:r>
                <a:r>
                  <a:rPr lang="en-US" dirty="0" smtClean="0"/>
                  <a:t>.</a:t>
                </a:r>
              </a:p>
              <a:p>
                <a:pPr defTabSz="939363">
                  <a:defRPr/>
                </a:pPr>
                <a:r>
                  <a:rPr lang="en-US" dirty="0" smtClean="0"/>
                  <a:t>So, the slot and the cavity have to be well-characterized </a:t>
                </a:r>
                <a:r>
                  <a:rPr lang="en-US" i="1" dirty="0" smtClean="0"/>
                  <a:t>at their resonances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Continuing to look at a fixed location in the cylinder and letting the frequencies vary, we have a piece of the previous slide’s plot on the right.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Here, we’re looking at how the slot and cavity modes interact in a very complicated way.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[read the slide and be excited about the conclusion]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Related if a question comes up: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2” slot length.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the 0.5” thick walls on the Higgins cylinder, the first depth resonance occurs at 23 GHz.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that the previous depth resonance cartoon assumed D &lt;&lt; L, as is the case here.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Just as having the slot positioned halfway up the cylinder does not excite some of the cavity resonances, the lower depth resonances may not be excited if D is approximately or greater than L because propagation won’t occur down the waveguide, or depth direction.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Note: </a:t>
                </a:r>
                <a:r>
                  <a:rPr lang="en-US" i="0" smtClean="0">
                    <a:latin typeface="Cambria Math" panose="02040503050406030204" pitchFamily="18" charset="0"/>
                  </a:rPr>
                  <a:t>𝑓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𝑐"/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"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" = </a:t>
                </a:r>
                <a:r>
                  <a:rPr lang="en-US" i="0">
                    <a:latin typeface="Cambria Math" panose="02040503050406030204" pitchFamily="18" charset="0"/>
                  </a:rPr>
                  <a:t>2950713169.29</a:t>
                </a:r>
                <a:r>
                  <a:rPr lang="en-US" i="0"/>
                  <a:t>"</a:t>
                </a:r>
                <a:r>
                  <a:rPr lang="en-US" dirty="0"/>
                  <a:t> Hz where c is the speed of light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is about our </a:t>
            </a:r>
            <a:r>
              <a:rPr lang="en-US" baseline="0" dirty="0"/>
              <a:t>motivation and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 smtClean="0"/>
              <a:t>At Sandia, we developed the </a:t>
            </a:r>
            <a:r>
              <a:rPr lang="en-US" dirty="0"/>
              <a:t>electromagnetic code Gemma </a:t>
            </a:r>
            <a:r>
              <a:rPr lang="en-US" dirty="0" smtClean="0"/>
              <a:t>based on </a:t>
            </a:r>
            <a:r>
              <a:rPr lang="en-US" dirty="0" err="1" smtClean="0"/>
              <a:t>MoM</a:t>
            </a:r>
            <a:r>
              <a:rPr lang="en-US" baseline="0" dirty="0" smtClean="0"/>
              <a:t>. </a:t>
            </a:r>
          </a:p>
          <a:p>
            <a:pPr defTabSz="939363">
              <a:defRPr/>
            </a:pPr>
            <a:r>
              <a:rPr lang="en-US" baseline="0" dirty="0" smtClean="0"/>
              <a:t>This is a hybrid frequency domain approach, where:</a:t>
            </a:r>
          </a:p>
          <a:p>
            <a:pPr defTabSz="939363">
              <a:defRPr/>
            </a:pPr>
            <a:r>
              <a:rPr lang="en-US" dirty="0" smtClean="0"/>
              <a:t>- A narrow slot sub-cell model to represent the slot and the corresponding coupling</a:t>
            </a:r>
          </a:p>
          <a:p>
            <a:pPr defTabSz="939363">
              <a:defRPr/>
            </a:pPr>
            <a:r>
              <a:rPr lang="en-US" dirty="0" smtClean="0"/>
              <a:t>- Surface integral equation method for outer region and inner region of the cavity: I am showing the EFIE</a:t>
            </a:r>
            <a:r>
              <a:rPr lang="en-US" baseline="0" dirty="0" smtClean="0"/>
              <a:t> formulation for demonstration purpose where we use RWG basis functions for the expansion and the testing</a:t>
            </a:r>
          </a:p>
          <a:p>
            <a:pPr defTabSz="93936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2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So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objective </a:t>
            </a:r>
            <a:r>
              <a:rPr lang="en-US" dirty="0" smtClean="0"/>
              <a:t>of this work is </a:t>
            </a:r>
            <a:r>
              <a:rPr lang="en-US" dirty="0"/>
              <a:t>to </a:t>
            </a:r>
            <a:r>
              <a:rPr lang="en-US" dirty="0" smtClean="0"/>
              <a:t>develop a preconditioner using </a:t>
            </a:r>
            <a:r>
              <a:rPr lang="en-US" dirty="0" err="1" smtClean="0"/>
              <a:t>Schur</a:t>
            </a:r>
            <a:r>
              <a:rPr lang="en-US" dirty="0" smtClean="0"/>
              <a:t>-complement and PCA on distributed-memory accelerator-based computing platforms for dense matrices. This is an extension of our collaboration with the EM group at Ohio State University</a:t>
            </a:r>
          </a:p>
          <a:p>
            <a:r>
              <a:rPr lang="en-US" dirty="0" smtClean="0"/>
              <a:t>+ We</a:t>
            </a:r>
            <a:r>
              <a:rPr lang="en-US" baseline="0" dirty="0" smtClean="0"/>
              <a:t> p</a:t>
            </a:r>
            <a:r>
              <a:rPr lang="en-US" dirty="0" smtClean="0"/>
              <a:t>ropose a hierarchical binary distribution scheme over a distributed-memory</a:t>
            </a:r>
            <a:r>
              <a:rPr lang="en-US" baseline="0" dirty="0" smtClean="0"/>
              <a:t> system </a:t>
            </a:r>
            <a:r>
              <a:rPr lang="en-US" dirty="0" smtClean="0"/>
              <a:t>for the binary tree used by. the preconditioner</a:t>
            </a:r>
            <a:endParaRPr lang="en-US" baseline="0" dirty="0" smtClean="0"/>
          </a:p>
          <a:p>
            <a:r>
              <a:rPr lang="en-US" baseline="0" dirty="0" smtClean="0"/>
              <a:t>+ We target </a:t>
            </a:r>
            <a:r>
              <a:rPr lang="en-US" dirty="0" smtClean="0"/>
              <a:t>performance portability across different computing architectures</a:t>
            </a:r>
          </a:p>
          <a:p>
            <a:r>
              <a:rPr lang="en-US" dirty="0" smtClean="0"/>
              <a:t>+ This implementation</a:t>
            </a:r>
            <a:r>
              <a:rPr lang="en-US" baseline="0" dirty="0" smtClean="0"/>
              <a:t> will lay the groundwork for </a:t>
            </a:r>
            <a:r>
              <a:rPr lang="en-US" dirty="0" smtClean="0"/>
              <a:t>the use with the Multilevel Fast Multipole Method (MLFMM) or the Adaptive Cross Approximation (ACA) in our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3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C3E3-A630-AA4F-992A-001F1FFBC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DA566-7623-2445-81B1-57244B033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5068122"/>
            <a:ext cx="1740628" cy="2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5D46-7DB6-A447-B104-EB1662B3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31D3A3-757D-8B47-A2D3-3517AB7E4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376D8E-D4AE-934B-B500-E11F8615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</p:spPr>
        <p:txBody>
          <a:bodyPr lIns="4572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E68596-C998-4449-AA72-201F663B10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8CC8865-9B06-F04A-B596-67CF2250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984D5BE-3984-D642-8048-62E970BD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37F498F-8C04-8E41-B8E2-2CF79799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9C096-9973-EF42-BC88-D6ADDE589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0676C-5F7C-9C42-9914-B73F06BAC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826" y="5073548"/>
            <a:ext cx="1863045" cy="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01" r:id="rId2"/>
    <p:sldLayoutId id="2147483813" r:id="rId3"/>
    <p:sldLayoutId id="2147483697" r:id="rId4"/>
    <p:sldLayoutId id="2147483698" r:id="rId5"/>
    <p:sldLayoutId id="21474837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56" r:id="rId2"/>
    <p:sldLayoutId id="2147483758" r:id="rId3"/>
    <p:sldLayoutId id="2147483759" r:id="rId4"/>
    <p:sldLayoutId id="2147483765" r:id="rId5"/>
    <p:sldLayoutId id="214748377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okkos/kokkos-kernel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F4D8B3A-FD4A-B145-BF47-2951FF384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0" y="1194099"/>
            <a:ext cx="6904567" cy="1727005"/>
          </a:xfrm>
        </p:spPr>
        <p:txBody>
          <a:bodyPr>
            <a:normAutofit fontScale="90000"/>
          </a:bodyPr>
          <a:lstStyle/>
          <a:p>
            <a:r>
              <a:rPr lang="en-US" dirty="0"/>
              <a:t>A Distributed-Memory </a:t>
            </a:r>
            <a:r>
              <a:rPr lang="en-US" dirty="0" err="1" smtClean="0"/>
              <a:t>Schur</a:t>
            </a:r>
            <a:r>
              <a:rPr lang="en-US" dirty="0" smtClean="0"/>
              <a:t>-complement </a:t>
            </a:r>
            <a:r>
              <a:rPr lang="en-US" dirty="0"/>
              <a:t>PCA </a:t>
            </a:r>
            <a:r>
              <a:rPr lang="en-US" dirty="0" smtClean="0"/>
              <a:t>Preconditioner for Gemma Ill-conditioned </a:t>
            </a:r>
            <a:r>
              <a:rPr lang="en-US" dirty="0"/>
              <a:t>Problems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D0F44-4EA8-8C44-9450-19DE5A399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SAND 1727220</a:t>
            </a:r>
            <a:endParaRPr lang="en-US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05146071-E038-D245-BA97-211FAFC05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Vinh Dang and Joseph </a:t>
            </a:r>
            <a:r>
              <a:rPr lang="en-US" dirty="0" err="1" smtClean="0"/>
              <a:t>Kotulski</a:t>
            </a:r>
            <a:r>
              <a:rPr lang="en-US" smtClean="0"/>
              <a:t> (1352)</a:t>
            </a:r>
            <a:endParaRPr lang="en-US" dirty="0"/>
          </a:p>
          <a:p>
            <a:r>
              <a:rPr lang="en-US" sz="1400" dirty="0"/>
              <a:t>vqdang@sandia.gov, jdkotul@sandia.gov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DE3501-3CD2-0F44-87FB-60856AFB3D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147" y="5382133"/>
            <a:ext cx="6561304" cy="1142491"/>
          </a:xfrm>
        </p:spPr>
        <p:txBody>
          <a:bodyPr/>
          <a:lstStyle/>
          <a:p>
            <a:r>
              <a:rPr lang="en-US" dirty="0" err="1" smtClean="0"/>
              <a:t>Trilinos</a:t>
            </a:r>
            <a:r>
              <a:rPr lang="en-US" dirty="0" smtClean="0"/>
              <a:t> </a:t>
            </a:r>
            <a:r>
              <a:rPr lang="en-US" dirty="0"/>
              <a:t>User Group </a:t>
            </a:r>
            <a:r>
              <a:rPr lang="en-US" dirty="0" smtClean="0"/>
              <a:t>Meeting 2023</a:t>
            </a:r>
          </a:p>
          <a:p>
            <a:r>
              <a:rPr lang="en-US" dirty="0" smtClean="0"/>
              <a:t>October </a:t>
            </a:r>
            <a:r>
              <a:rPr lang="en-US" dirty="0"/>
              <a:t>30th - November </a:t>
            </a:r>
            <a:r>
              <a:rPr lang="en-US" dirty="0" smtClean="0"/>
              <a:t>2nd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7565572" y="1363919"/>
            <a:ext cx="2623459" cy="142101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91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Portability</a:t>
            </a:r>
          </a:p>
        </p:txBody>
      </p:sp>
    </p:spTree>
    <p:extLst>
      <p:ext uri="{BB962C8B-B14F-4D97-AF65-F5344CB8AC3E}">
        <p14:creationId xmlns:p14="http://schemas.microsoft.com/office/powerpoint/2010/main" val="31337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Performance </a:t>
            </a:r>
            <a:r>
              <a:rPr lang="en-US" b="1" dirty="0" smtClean="0"/>
              <a:t>Portability with </a:t>
            </a:r>
            <a:r>
              <a:rPr lang="en-US" dirty="0" err="1" smtClean="0"/>
              <a:t>Kokkos</a:t>
            </a:r>
            <a:r>
              <a:rPr lang="en-US" dirty="0" smtClean="0"/>
              <a:t> and </a:t>
            </a:r>
            <a:r>
              <a:rPr lang="en-US" dirty="0" err="1" smtClean="0"/>
              <a:t>Kokkos</a:t>
            </a:r>
            <a:r>
              <a:rPr lang="en-US" dirty="0" smtClean="0"/>
              <a:t>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67" t="19524" r="22798" b="9048"/>
          <a:stretch/>
        </p:blipFill>
        <p:spPr>
          <a:xfrm>
            <a:off x="2966481" y="1208314"/>
            <a:ext cx="5907765" cy="31675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97" y="6365084"/>
            <a:ext cx="11327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[2] C. </a:t>
            </a:r>
            <a:r>
              <a:rPr lang="en-US" sz="1400" dirty="0" err="1"/>
              <a:t>Trott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"The </a:t>
            </a:r>
            <a:r>
              <a:rPr lang="en-US" sz="1400" dirty="0" err="1"/>
              <a:t>Kokkos</a:t>
            </a:r>
            <a:r>
              <a:rPr lang="en-US" sz="1400" dirty="0"/>
              <a:t> </a:t>
            </a:r>
            <a:r>
              <a:rPr lang="en-US" sz="1400" dirty="0" err="1"/>
              <a:t>EcoSystem</a:t>
            </a:r>
            <a:r>
              <a:rPr lang="en-US" sz="1400" dirty="0"/>
              <a:t>: Comprehensive Performance Portability for High Performance Computing," in </a:t>
            </a:r>
            <a:r>
              <a:rPr lang="en-US" sz="1400" i="1" dirty="0"/>
              <a:t>Computing in Science &amp; Engineering</a:t>
            </a:r>
            <a:r>
              <a:rPr lang="en-US" sz="1400" dirty="0"/>
              <a:t>, vol. 23, no. 5, pp. 10-18, 1 Sept.-Oct.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9874" y="1918302"/>
            <a:ext cx="13558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47096" y="1407380"/>
            <a:ext cx="1097280" cy="772531"/>
          </a:xfrm>
          <a:prstGeom prst="roundRect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647" y="4574966"/>
            <a:ext cx="10060767" cy="1315472"/>
          </a:xfrm>
        </p:spPr>
        <p:txBody>
          <a:bodyPr>
            <a:noAutofit/>
          </a:bodyPr>
          <a:lstStyle/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Gemma is written on top of </a:t>
            </a:r>
            <a:r>
              <a:rPr lang="en-US" sz="1800" dirty="0" err="1" smtClean="0"/>
              <a:t>Kokkos</a:t>
            </a:r>
            <a:r>
              <a:rPr lang="en-US" sz="1800" dirty="0" smtClean="0"/>
              <a:t> (</a:t>
            </a:r>
            <a:r>
              <a:rPr lang="en-US" sz="1800" dirty="0"/>
              <a:t>an open-source </a:t>
            </a:r>
            <a:r>
              <a:rPr lang="en-US" sz="1800" b="1" dirty="0">
                <a:solidFill>
                  <a:srgbClr val="00ACD9"/>
                </a:solidFill>
              </a:rPr>
              <a:t>productive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ACD9"/>
                </a:solidFill>
              </a:rPr>
              <a:t>portable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ACD9"/>
                </a:solidFill>
              </a:rPr>
              <a:t>performant</a:t>
            </a:r>
            <a:r>
              <a:rPr lang="en-US" sz="1800" dirty="0"/>
              <a:t>, shared-memory programming model</a:t>
            </a:r>
            <a:r>
              <a:rPr lang="en-US" sz="1800" dirty="0" smtClean="0"/>
              <a:t>) and </a:t>
            </a:r>
            <a:r>
              <a:rPr lang="en-US" sz="1800" dirty="0" err="1" smtClean="0"/>
              <a:t>Kokkos</a:t>
            </a:r>
            <a:r>
              <a:rPr lang="en-US" sz="1800" dirty="0" smtClean="0"/>
              <a:t> Kernels (a </a:t>
            </a:r>
            <a:r>
              <a:rPr lang="en-US" sz="1800" dirty="0"/>
              <a:t>library for node-level, performance-portable, computational kernels for sparse/dense linear algebra and graph </a:t>
            </a:r>
            <a:r>
              <a:rPr lang="en-US" sz="1800" dirty="0" smtClean="0"/>
              <a:t>operations)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88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the </a:t>
            </a:r>
            <a:r>
              <a:rPr lang="en-US" dirty="0" err="1"/>
              <a:t>Schur</a:t>
            </a:r>
            <a:r>
              <a:rPr lang="en-US" dirty="0"/>
              <a:t>-complement PCA Preconditioner</a:t>
            </a:r>
          </a:p>
        </p:txBody>
      </p:sp>
    </p:spTree>
    <p:extLst>
      <p:ext uri="{BB962C8B-B14F-4D97-AF65-F5344CB8AC3E}">
        <p14:creationId xmlns:p14="http://schemas.microsoft.com/office/powerpoint/2010/main" val="7408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Schur</a:t>
            </a:r>
            <a:r>
              <a:rPr lang="en-US" dirty="0"/>
              <a:t>-complement PCA Preconditioner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441564"/>
                  </p:ext>
                </p:extLst>
              </p:nvPr>
            </p:nvGraphicFramePr>
            <p:xfrm>
              <a:off x="6968242" y="97968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580169991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80291889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2610953"/>
                      </a:ext>
                    </a:extLst>
                  </a:tr>
                  <a:tr h="64008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𝟑𝟒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  <a:tr h="548640"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167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441564"/>
                  </p:ext>
                </p:extLst>
              </p:nvPr>
            </p:nvGraphicFramePr>
            <p:xfrm>
              <a:off x="6968242" y="97968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580169991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80291889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1" r="-335556" b="-33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49" r="-184906" b="-335556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1" t="-84906" r="-335556" b="-1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49" t="-84906" r="-184906" b="-184906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2610953"/>
                      </a:ext>
                    </a:extLst>
                  </a:tr>
                  <a:tr h="64008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7619" t="-186667" r="-86667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5556" t="-186667" r="-1111" b="-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  <a:tr h="548640"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7619" t="-334444" r="-8666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5556" t="-334444" r="-1111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16732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/>
          <p:cNvGrpSpPr/>
          <p:nvPr/>
        </p:nvGrpSpPr>
        <p:grpSpPr>
          <a:xfrm>
            <a:off x="6435814" y="906847"/>
            <a:ext cx="3592353" cy="2525281"/>
            <a:chOff x="6793154" y="906847"/>
            <a:chExt cx="3592353" cy="2525281"/>
          </a:xfrm>
        </p:grpSpPr>
        <p:sp>
          <p:nvSpPr>
            <p:cNvPr id="7" name="Rectangle 6"/>
            <p:cNvSpPr/>
            <p:nvPr/>
          </p:nvSpPr>
          <p:spPr>
            <a:xfrm>
              <a:off x="7259457" y="906847"/>
              <a:ext cx="1348516" cy="1342367"/>
            </a:xfrm>
            <a:prstGeom prst="rect">
              <a:avLst/>
            </a:prstGeom>
            <a:noFill/>
            <a:ln w="349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28869" y="2087960"/>
              <a:ext cx="1353312" cy="1344168"/>
            </a:xfrm>
            <a:prstGeom prst="rect">
              <a:avLst/>
            </a:prstGeom>
            <a:noFill/>
            <a:ln w="349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93154" y="1354803"/>
                  <a:ext cx="557589" cy="4261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b="1">
                                <a:solidFill>
                                  <a:srgbClr val="C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154" y="1354803"/>
                  <a:ext cx="557589" cy="426142"/>
                </a:xfrm>
                <a:prstGeom prst="rect">
                  <a:avLst/>
                </a:prstGeom>
                <a:blipFill>
                  <a:blip r:embed="rId4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9827918" y="2565822"/>
                  <a:ext cx="557589" cy="4261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b="1">
                                <a:solidFill>
                                  <a:srgbClr val="C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7918" y="2565822"/>
                  <a:ext cx="557589" cy="426142"/>
                </a:xfrm>
                <a:prstGeom prst="rect">
                  <a:avLst/>
                </a:prstGeom>
                <a:blipFill>
                  <a:blip r:embed="rId5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482340"/>
                  </p:ext>
                </p:extLst>
              </p:nvPr>
            </p:nvGraphicFramePr>
            <p:xfrm>
              <a:off x="9345577" y="335712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580169991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80291889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𝟓𝟔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𝟔𝟓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2610953"/>
                      </a:ext>
                    </a:extLst>
                  </a:tr>
                  <a:tr h="64008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𝟕𝟖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  <a:tr h="548640"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𝟖𝟕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1" i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167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482340"/>
                  </p:ext>
                </p:extLst>
              </p:nvPr>
            </p:nvGraphicFramePr>
            <p:xfrm>
              <a:off x="9345577" y="335712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580169991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80291889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11" r="-335556" b="-33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849" r="-184906" b="-335556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11" t="-84906" r="-335556" b="-1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849" t="-84906" r="-184906" b="-184906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2610953"/>
                      </a:ext>
                    </a:extLst>
                  </a:tr>
                  <a:tr h="64008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7619" t="-186667" r="-86667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35556" t="-186667" r="-1111" b="-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  <a:tr h="548640"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7619" t="-334444" r="-8666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35556" t="-334444" r="-1111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16732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/>
          <p:cNvGrpSpPr/>
          <p:nvPr/>
        </p:nvGrpSpPr>
        <p:grpSpPr>
          <a:xfrm>
            <a:off x="8814538" y="3278664"/>
            <a:ext cx="3478053" cy="2525281"/>
            <a:chOff x="6793154" y="906847"/>
            <a:chExt cx="3478053" cy="2525281"/>
          </a:xfrm>
        </p:grpSpPr>
        <p:sp>
          <p:nvSpPr>
            <p:cNvPr id="15" name="Rectangle 14"/>
            <p:cNvSpPr/>
            <p:nvPr/>
          </p:nvSpPr>
          <p:spPr>
            <a:xfrm>
              <a:off x="7259457" y="906847"/>
              <a:ext cx="1348516" cy="1342367"/>
            </a:xfrm>
            <a:prstGeom prst="rect">
              <a:avLst/>
            </a:prstGeom>
            <a:noFill/>
            <a:ln w="349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28869" y="2087960"/>
              <a:ext cx="1353312" cy="1344168"/>
            </a:xfrm>
            <a:prstGeom prst="rect">
              <a:avLst/>
            </a:prstGeom>
            <a:noFill/>
            <a:ln w="349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793154" y="1354803"/>
                  <a:ext cx="557589" cy="4276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b="1">
                                <a:solidFill>
                                  <a:srgbClr val="C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154" y="1354803"/>
                  <a:ext cx="557589" cy="427618"/>
                </a:xfrm>
                <a:prstGeom prst="rect">
                  <a:avLst/>
                </a:prstGeom>
                <a:blipFill>
                  <a:blip r:embed="rId7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713618" y="2565822"/>
                  <a:ext cx="557589" cy="4253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b="1">
                                <a:solidFill>
                                  <a:srgbClr val="C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618" y="2565822"/>
                  <a:ext cx="557589" cy="425309"/>
                </a:xfrm>
                <a:prstGeom prst="rect">
                  <a:avLst/>
                </a:prstGeom>
                <a:blipFill>
                  <a:blip r:embed="rId8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968242" y="3357121"/>
          <a:ext cx="2377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398917288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marL="0" indent="0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76094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345577" y="979681"/>
          <a:ext cx="2377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398917288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marL="0" indent="0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760948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6" y="958675"/>
            <a:ext cx="4455328" cy="206382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8074" y="2703143"/>
            <a:ext cx="4699591" cy="390673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72401" y="2736191"/>
            <a:ext cx="113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8074" y="2194501"/>
            <a:ext cx="4699591" cy="390673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72401" y="2206283"/>
            <a:ext cx="113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810" y="3234906"/>
                <a:ext cx="6787307" cy="142596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>
                                        <a:solidFill>
                                          <a:srgbClr val="C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sz="1600" b="1">
                                            <a:solidFill>
                                              <a:srgbClr val="C00000"/>
                                            </a:solidFill>
                                            <a:latin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sz="1600" b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A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𝒍</m:t>
                                                    </m:r>
                                                    <m:r>
                                                      <a:rPr lang="en-US" sz="1600" b="1" i="1" smtClean="0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bSup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sz="1600" b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A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𝒍</m:t>
                                                    </m:r>
                                                    <m:r>
                                                      <a:rPr lang="en-US" sz="1600" b="1" i="1" smtClean="0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>
                                        <a:solidFill>
                                          <a:srgbClr val="C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0" y="3234906"/>
                <a:ext cx="6787307" cy="14259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41300" y="6010299"/>
                <a:ext cx="6217920" cy="790473"/>
              </a:xfrm>
              <a:prstGeom prst="rect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16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1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𝒍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1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  <m:sup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𝒍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16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1">
                                  <a:solidFill>
                                    <a:srgbClr val="C0000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𝒍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00" y="6010299"/>
                <a:ext cx="6217920" cy="7904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1300" y="4937639"/>
                <a:ext cx="4012893" cy="7134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groupCh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groupCh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00" y="4937639"/>
                <a:ext cx="4012893" cy="713400"/>
              </a:xfrm>
              <a:prstGeom prst="rect">
                <a:avLst/>
              </a:prstGeom>
              <a:blipFill>
                <a:blip r:embed="rId12"/>
                <a:stretch>
                  <a:fillRect b="-2521"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43404" y="4604598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Factorization using PCA: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3404" y="57158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Inverse of </a:t>
            </a:r>
            <a:r>
              <a:rPr lang="en-US" dirty="0" err="1"/>
              <a:t>Schur</a:t>
            </a:r>
            <a:r>
              <a:rPr lang="en-US" dirty="0"/>
              <a:t>-complement: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35799" y="5852194"/>
                <a:ext cx="3943528" cy="98071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Store: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799" y="5852194"/>
                <a:ext cx="3943528" cy="980718"/>
              </a:xfrm>
              <a:prstGeom prst="rect">
                <a:avLst/>
              </a:prstGeom>
              <a:blipFill>
                <a:blip r:embed="rId13"/>
                <a:stretch>
                  <a:fillRect l="-1077" b="-1212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Schur</a:t>
            </a:r>
            <a:r>
              <a:rPr lang="en-US" dirty="0"/>
              <a:t>-complement PCA Preconditioner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6968242" y="97968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68242" y="97968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26" r="-51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0" t="-100513" r="-100000" b="-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26" t="-100513" r="-513" b="-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6912626" y="906847"/>
            <a:ext cx="2487913" cy="2487168"/>
          </a:xfrm>
          <a:prstGeom prst="rect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59428" y="1868024"/>
                <a:ext cx="557589" cy="42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428" y="1868024"/>
                <a:ext cx="557589" cy="426142"/>
              </a:xfrm>
              <a:prstGeom prst="rect">
                <a:avLst/>
              </a:prstGeom>
              <a:blipFill>
                <a:blip r:embed="rId4"/>
                <a:stretch>
                  <a:fillRect r="-1978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/>
            </p:nvGraphicFramePr>
            <p:xfrm>
              <a:off x="9345577" y="335712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𝟒𝟑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Times New Roman" panose="020206030504050203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345577" y="3357121"/>
              <a:ext cx="237744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1398917288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123594366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26" r="-51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376094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0" t="-100513" r="-100000" b="-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26" t="-100513" r="-513" b="-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919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9291350" y="3289174"/>
            <a:ext cx="2487168" cy="2487168"/>
          </a:xfrm>
          <a:prstGeom prst="rect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5126"/>
              </p:ext>
            </p:extLst>
          </p:nvPr>
        </p:nvGraphicFramePr>
        <p:xfrm>
          <a:off x="6968242" y="3357121"/>
          <a:ext cx="2377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398917288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marL="0" indent="0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76094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67031"/>
              </p:ext>
            </p:extLst>
          </p:nvPr>
        </p:nvGraphicFramePr>
        <p:xfrm>
          <a:off x="9345577" y="979681"/>
          <a:ext cx="2377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398917288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marL="0" indent="0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760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692057" y="4330254"/>
                <a:ext cx="532927" cy="427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057" y="4330254"/>
                <a:ext cx="532927" cy="427618"/>
              </a:xfrm>
              <a:prstGeom prst="rect">
                <a:avLst/>
              </a:prstGeom>
              <a:blipFill>
                <a:blip r:embed="rId6"/>
                <a:stretch>
                  <a:fillRect r="-2528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6" y="958675"/>
            <a:ext cx="4455328" cy="20638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08074" y="1585542"/>
            <a:ext cx="4699591" cy="457200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2401" y="1656691"/>
            <a:ext cx="113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8074" y="2194501"/>
            <a:ext cx="4699591" cy="390673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72401" y="2206283"/>
            <a:ext cx="113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3110" y="3234906"/>
                <a:ext cx="6136680" cy="142596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>
                                        <a:solidFill>
                                          <a:srgbClr val="C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sz="1600" b="1">
                                            <a:solidFill>
                                              <a:srgbClr val="C00000"/>
                                            </a:solidFill>
                                            <a:latin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sz="1600" b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A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𝒍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</m:sup>
                                        </m:sSubSup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sz="1600" b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A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b="1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𝒍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solidFill>
                                                  <a:srgbClr val="C00000"/>
                                                </a:solidFill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1">
                                        <a:solidFill>
                                          <a:srgbClr val="C0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1600" b="1">
                                                <a:latin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</a:rPr>
                                              <m:t>𝒍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0" y="3234906"/>
                <a:ext cx="6136680" cy="1425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1300" y="6010299"/>
                <a:ext cx="4846320" cy="790473"/>
              </a:xfrm>
              <a:prstGeom prst="rect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16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1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𝒍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1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  <m:sup>
                                          <m:r>
                                            <a:rPr lang="en-US" sz="1600" b="1" i="1">
                                              <a:latin typeface="Cambria Math" panose="02040503050406030204" pitchFamily="18" charset="0"/>
                                            </a:rPr>
                                            <m:t>𝒍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16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1">
                                  <a:solidFill>
                                    <a:srgbClr val="C0000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𝒍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00" y="6010299"/>
                <a:ext cx="4846320" cy="790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1300" y="4937639"/>
                <a:ext cx="3854196" cy="7134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groupCh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1">
                                      <a:solidFill>
                                        <a:srgbClr val="C0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groupCh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00" y="4937639"/>
                <a:ext cx="3854196" cy="713400"/>
              </a:xfrm>
              <a:prstGeom prst="rect">
                <a:avLst/>
              </a:prstGeom>
              <a:blipFill>
                <a:blip r:embed="rId10"/>
                <a:stretch>
                  <a:fillRect b="-2521"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643404" y="4604598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Factorization using PCA: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43404" y="57158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Inverse of </a:t>
            </a:r>
            <a:r>
              <a:rPr lang="en-US" dirty="0" err="1"/>
              <a:t>Schur</a:t>
            </a:r>
            <a:r>
              <a:rPr lang="en-US" dirty="0"/>
              <a:t>-complement: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35799" y="5852194"/>
                <a:ext cx="3943528" cy="98071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Store: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bSup>
                    <m:d>
                      <m:d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′×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′×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′×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′×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′×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799" y="5852194"/>
                <a:ext cx="3943528" cy="980718"/>
              </a:xfrm>
              <a:prstGeom prst="rect">
                <a:avLst/>
              </a:prstGeom>
              <a:blipFill>
                <a:blip r:embed="rId11"/>
                <a:stretch>
                  <a:fillRect l="-1077" b="-1212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49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Binary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54" y="1072173"/>
            <a:ext cx="6998446" cy="2820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2913" y="2592646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913" y="2880818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2913" y="3168990"/>
            <a:ext cx="2286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2913" y="3457162"/>
            <a:ext cx="228600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830" y="2553057"/>
            <a:ext cx="77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Rank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7830" y="2839325"/>
            <a:ext cx="77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7830" y="3125593"/>
            <a:ext cx="77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Rank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7830" y="3411861"/>
            <a:ext cx="77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Rank 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520221" y="1169697"/>
            <a:ext cx="0" cy="26974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57801" y="2028976"/>
            <a:ext cx="1430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</a:rPr>
              <a:t>Top-down</a:t>
            </a:r>
          </a:p>
          <a:p>
            <a:pPr algn="ctr"/>
            <a:r>
              <a:rPr lang="en-US" dirty="0">
                <a:latin typeface="Open Sans" panose="020B0606030504020204" pitchFamily="34" charset="0"/>
              </a:rPr>
              <a:t>binary</a:t>
            </a:r>
          </a:p>
          <a:p>
            <a:pPr algn="ctr"/>
            <a:r>
              <a:rPr lang="en-US" dirty="0">
                <a:latin typeface="Open Sans" panose="020B0606030504020204" pitchFamily="34" charset="0"/>
              </a:rPr>
              <a:t>distribution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28" y="4680252"/>
            <a:ext cx="3211034" cy="15342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1" y="4306163"/>
            <a:ext cx="47074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43" lvl="1" indent="-285750">
              <a:buClr>
                <a:srgbClr val="00ACD9"/>
              </a:buClr>
              <a:buFont typeface="Wingdings" panose="05000000000000000000" pitchFamily="2" charset="2"/>
              <a:buChar char="q"/>
            </a:pPr>
            <a:r>
              <a:rPr lang="en-US" dirty="0"/>
              <a:t>Distribution scheme at each level:</a:t>
            </a:r>
          </a:p>
          <a:p>
            <a:pPr marL="761214" lvl="2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Calculate colors for sub-communicators</a:t>
            </a:r>
          </a:p>
          <a:p>
            <a:pPr marL="761214" lvl="2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Calculate colors for each binary-tree nodes</a:t>
            </a:r>
          </a:p>
          <a:p>
            <a:pPr marL="761214" lvl="2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Add nodes to MPI processes if node colors match sub-communicator colors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11028" y="4306163"/>
            <a:ext cx="426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Clr>
                <a:srgbClr val="00ACD9"/>
              </a:buClr>
              <a:buFont typeface="Wingdings" panose="05000000000000000000" pitchFamily="2" charset="2"/>
              <a:buChar char="q"/>
            </a:pPr>
            <a:r>
              <a:rPr lang="en-US" dirty="0"/>
              <a:t>Binary color calculation:</a:t>
            </a:r>
          </a:p>
          <a:p>
            <a:pPr marL="578343" lvl="1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Colors (binary code) are unique for nodes/communicators in the same binary-tree level</a:t>
            </a:r>
          </a:p>
          <a:p>
            <a:pPr marL="578343" lvl="1" indent="-285750">
              <a:buClr>
                <a:srgbClr val="00ACD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Colors of child nodes/communicators are calculated from colors of their parents</a:t>
            </a:r>
          </a:p>
        </p:txBody>
      </p:sp>
    </p:spTree>
    <p:extLst>
      <p:ext uri="{BB962C8B-B14F-4D97-AF65-F5344CB8AC3E}">
        <p14:creationId xmlns:p14="http://schemas.microsoft.com/office/powerpoint/2010/main" val="27094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Schur</a:t>
            </a:r>
            <a:r>
              <a:rPr lang="en-US" dirty="0"/>
              <a:t>-complement PCA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28" y="1110167"/>
            <a:ext cx="5704220" cy="5365061"/>
          </a:xfrm>
        </p:spPr>
        <p:txBody>
          <a:bodyPr>
            <a:noAutofit/>
          </a:bodyPr>
          <a:lstStyle/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What need to be stored in binary tree nodes?</a:t>
            </a:r>
          </a:p>
          <a:p>
            <a:pPr marL="1061584" lvl="1" indent="-457200"/>
            <a:r>
              <a:rPr lang="en-US" sz="1600" dirty="0"/>
              <a:t>All coupling matrices </a:t>
            </a:r>
            <a:r>
              <a:rPr lang="en-US" sz="1600" b="1" dirty="0"/>
              <a:t>C </a:t>
            </a:r>
          </a:p>
          <a:p>
            <a:pPr marL="1061584" lvl="1" indent="-457200"/>
            <a:r>
              <a:rPr lang="en-US" sz="1600" dirty="0"/>
              <a:t>Diagonal block matrices of </a:t>
            </a:r>
            <a:r>
              <a:rPr lang="en-US" sz="1600" b="1" dirty="0"/>
              <a:t>A</a:t>
            </a:r>
            <a:r>
              <a:rPr lang="en-US" sz="1600" dirty="0"/>
              <a:t> at the lowest level</a:t>
            </a:r>
          </a:p>
          <a:p>
            <a:pPr marL="1061584" lvl="1" indent="-457200"/>
            <a:r>
              <a:rPr lang="en-US" sz="1600" dirty="0"/>
              <a:t>Block matrices of </a:t>
            </a:r>
            <a:r>
              <a:rPr lang="en-US" sz="1600" b="1" dirty="0"/>
              <a:t>A</a:t>
            </a:r>
            <a:r>
              <a:rPr lang="en-US" sz="1600" dirty="0"/>
              <a:t> at higher levels: store the </a:t>
            </a:r>
            <a:r>
              <a:rPr lang="en-US" sz="1600" b="1" dirty="0"/>
              <a:t>L</a:t>
            </a:r>
            <a:r>
              <a:rPr lang="en-US" sz="1600" dirty="0"/>
              <a:t>, </a:t>
            </a:r>
            <a:r>
              <a:rPr lang="en-US" sz="1600" b="1" dirty="0"/>
              <a:t>R</a:t>
            </a:r>
            <a:r>
              <a:rPr lang="en-US" sz="1600" dirty="0"/>
              <a:t>, and </a:t>
            </a:r>
            <a:r>
              <a:rPr lang="en-US" sz="1600" b="1" dirty="0"/>
              <a:t>S</a:t>
            </a:r>
            <a:r>
              <a:rPr lang="en-US" sz="1600" dirty="0"/>
              <a:t> matrices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Block-based matrix distribution if a tree node is handled by more than one MPI rank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Factorization: traversing the binary tree from the finest level up to a user-defined stop level while computing the </a:t>
            </a:r>
            <a:r>
              <a:rPr lang="en-US" sz="1800" b="1" dirty="0"/>
              <a:t>L</a:t>
            </a:r>
            <a:r>
              <a:rPr lang="en-US" sz="1800" dirty="0"/>
              <a:t>, </a:t>
            </a:r>
            <a:r>
              <a:rPr lang="en-US" sz="1800" b="1" dirty="0"/>
              <a:t>R</a:t>
            </a:r>
            <a:r>
              <a:rPr lang="en-US" sz="1800" dirty="0"/>
              <a:t>, and </a:t>
            </a:r>
            <a:r>
              <a:rPr lang="en-US" sz="1800" b="1" dirty="0"/>
              <a:t>S</a:t>
            </a:r>
            <a:r>
              <a:rPr lang="en-US" sz="1800" dirty="0"/>
              <a:t> matrices at each level using the </a:t>
            </a:r>
            <a:r>
              <a:rPr lang="en-US" sz="1800" dirty="0">
                <a:solidFill>
                  <a:srgbClr val="00ACD9"/>
                </a:solidFill>
              </a:rPr>
              <a:t>PCA </a:t>
            </a:r>
            <a:r>
              <a:rPr lang="en-US" sz="1800" dirty="0">
                <a:solidFill>
                  <a:srgbClr val="000000"/>
                </a:solidFill>
              </a:rPr>
              <a:t>algorithm</a:t>
            </a:r>
            <a:r>
              <a:rPr lang="en-US" sz="1800" dirty="0"/>
              <a:t> </a:t>
            </a:r>
            <a:r>
              <a:rPr lang="en-US" sz="1800" baseline="30000" dirty="0"/>
              <a:t>[3]</a:t>
            </a:r>
            <a:r>
              <a:rPr lang="en-US" sz="1800" dirty="0"/>
              <a:t> (based on singular value decomposition - </a:t>
            </a:r>
            <a:r>
              <a:rPr lang="en-US" sz="1800" dirty="0">
                <a:solidFill>
                  <a:srgbClr val="00ACD9"/>
                </a:solidFill>
              </a:rPr>
              <a:t>SVD</a:t>
            </a:r>
            <a:r>
              <a:rPr lang="en-US" sz="1800" dirty="0"/>
              <a:t>)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In-house distributed matrix-matrix (vector) multiplication (GEMM/GEMV) 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TPLs: singular value decomposition (SVD) and distributed linear equation solver GESV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6" y="1153132"/>
            <a:ext cx="4455328" cy="20638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726840" y="2247211"/>
            <a:ext cx="0" cy="1005840"/>
          </a:xfrm>
          <a:prstGeom prst="straightConnector1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95158" y="3402564"/>
            <a:ext cx="424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</a:rPr>
              <a:t>Bottom-up Traversal for Factorization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597352" y="2052238"/>
            <a:ext cx="1280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597352" y="1790628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user-defined</a:t>
            </a:r>
          </a:p>
          <a:p>
            <a:r>
              <a:rPr lang="en-US" sz="1400" dirty="0"/>
              <a:t>stop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93673" y="4073378"/>
            <a:ext cx="640080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0504" y="4073378"/>
            <a:ext cx="640080" cy="64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3673" y="4742614"/>
            <a:ext cx="640080" cy="64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0504" y="4742614"/>
            <a:ext cx="64008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39667" y="4079653"/>
            <a:ext cx="132348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39667" y="4746630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29498" y="4145245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29498" y="4812222"/>
            <a:ext cx="132348" cy="64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12023" y="4219460"/>
            <a:ext cx="132348" cy="64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12023" y="4886437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94548" y="4308007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94548" y="4974984"/>
            <a:ext cx="132348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52286" y="5341851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27846" y="5430398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26823" y="5494251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05535" y="5590370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7" name="Multiply 46"/>
          <p:cNvSpPr/>
          <p:nvPr/>
        </p:nvSpPr>
        <p:spPr>
          <a:xfrm>
            <a:off x="7827335" y="4609469"/>
            <a:ext cx="274320" cy="274320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qual 47"/>
          <p:cNvSpPr/>
          <p:nvPr/>
        </p:nvSpPr>
        <p:spPr>
          <a:xfrm>
            <a:off x="8897556" y="4621043"/>
            <a:ext cx="225706" cy="228354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169290" y="4079653"/>
            <a:ext cx="850850" cy="1880049"/>
            <a:chOff x="8892836" y="4079653"/>
            <a:chExt cx="850850" cy="1880049"/>
          </a:xfrm>
        </p:grpSpPr>
        <p:sp>
          <p:nvSpPr>
            <p:cNvPr id="52" name="Rectangle 51"/>
            <p:cNvSpPr/>
            <p:nvPr/>
          </p:nvSpPr>
          <p:spPr>
            <a:xfrm>
              <a:off x="8980217" y="4079653"/>
              <a:ext cx="132348" cy="6400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980217" y="4746630"/>
              <a:ext cx="132348" cy="64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170048" y="4145245"/>
              <a:ext cx="132348" cy="6400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170048" y="4812222"/>
              <a:ext cx="132348" cy="64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52573" y="4219460"/>
              <a:ext cx="132348" cy="64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352573" y="4886437"/>
              <a:ext cx="132348" cy="6400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535098" y="4308007"/>
              <a:ext cx="132348" cy="64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535098" y="4974984"/>
              <a:ext cx="132348" cy="64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892836" y="5341851"/>
              <a:ext cx="297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068396" y="5430398"/>
              <a:ext cx="297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267373" y="5494251"/>
              <a:ext cx="297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446085" y="5590370"/>
              <a:ext cx="297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59941" y="4002280"/>
            <a:ext cx="1170623" cy="1891614"/>
            <a:chOff x="9966979" y="4150642"/>
            <a:chExt cx="1170623" cy="1891614"/>
          </a:xfrm>
        </p:grpSpPr>
        <p:sp>
          <p:nvSpPr>
            <p:cNvPr id="68" name="Flowchart: Terminator 67"/>
            <p:cNvSpPr/>
            <p:nvPr/>
          </p:nvSpPr>
          <p:spPr>
            <a:xfrm rot="16200000">
              <a:off x="9595311" y="4924130"/>
              <a:ext cx="1891614" cy="34463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MPI_Allreduce</a:t>
              </a:r>
              <a:endParaRPr lang="en-US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9966979" y="5096449"/>
              <a:ext cx="36576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771842" y="5096449"/>
              <a:ext cx="36576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11333901" y="4082714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1333901" y="4749691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1523732" y="4148306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1523732" y="4815283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706257" y="4222521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706257" y="4889498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1888782" y="4311068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1888782" y="4978045"/>
            <a:ext cx="132348" cy="6400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1246520" y="5344912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422080" y="5433459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621057" y="5497312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799769" y="5593431"/>
            <a:ext cx="29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652258" y="5853522"/>
            <a:ext cx="5346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Distributed </a:t>
            </a:r>
            <a:r>
              <a:rPr lang="en-US" dirty="0" smtClean="0"/>
              <a:t>matrix-matrix/vector </a:t>
            </a:r>
            <a:r>
              <a:rPr lang="en-US" dirty="0"/>
              <a:t>multiplication </a:t>
            </a:r>
          </a:p>
          <a:p>
            <a:pPr algn="ctr"/>
            <a:r>
              <a:rPr lang="en-US" dirty="0" smtClean="0"/>
              <a:t>GEMM/V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9497" y="6592061"/>
            <a:ext cx="5789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[3] http://helper.ipam.ucla.edu/publications/setut/setut_7373.pdf</a:t>
            </a:r>
          </a:p>
        </p:txBody>
      </p:sp>
    </p:spTree>
    <p:extLst>
      <p:ext uri="{BB962C8B-B14F-4D97-AF65-F5344CB8AC3E}">
        <p14:creationId xmlns:p14="http://schemas.microsoft.com/office/powerpoint/2010/main" val="3650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GCR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27" y="1072067"/>
            <a:ext cx="5962125" cy="5747833"/>
          </a:xfrm>
        </p:spPr>
        <p:txBody>
          <a:bodyPr>
            <a:noAutofit/>
          </a:bodyPr>
          <a:lstStyle/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Generalized </a:t>
            </a:r>
            <a:r>
              <a:rPr lang="en-US" sz="1800" dirty="0"/>
              <a:t>Conjugate Residual (GCR) method </a:t>
            </a:r>
            <a:r>
              <a:rPr lang="en-US" sz="1800" baseline="30000" dirty="0"/>
              <a:t>[4]</a:t>
            </a:r>
            <a:r>
              <a:rPr lang="en-US" sz="1800" dirty="0"/>
              <a:t> was chosen for its simplicity and effectiveness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Two most computational operations: applying preconditioner and </a:t>
            </a:r>
            <a:r>
              <a:rPr lang="en-US" sz="1800" dirty="0" err="1"/>
              <a:t>matvec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Applying preconditioner: using the bottom-up traversal </a:t>
            </a:r>
            <a:r>
              <a:rPr lang="en-US" sz="1800" dirty="0" smtClean="0"/>
              <a:t>as in the </a:t>
            </a:r>
            <a:r>
              <a:rPr lang="en-US" sz="1800" dirty="0"/>
              <a:t>factorization and the in-house distributed GEMV with on-the-fly </a:t>
            </a:r>
            <a:r>
              <a:rPr lang="en-US" sz="1800" dirty="0" smtClean="0"/>
              <a:t>inverse </a:t>
            </a:r>
            <a:r>
              <a:rPr lang="en-US" sz="1800" dirty="0"/>
              <a:t>matrices calculated from the stored </a:t>
            </a:r>
            <a:r>
              <a:rPr lang="en-US" sz="1800" b="1" dirty="0"/>
              <a:t>L</a:t>
            </a:r>
            <a:r>
              <a:rPr lang="en-US" sz="1800" dirty="0"/>
              <a:t>, </a:t>
            </a:r>
            <a:r>
              <a:rPr lang="en-US" sz="1800" b="1" dirty="0"/>
              <a:t>R</a:t>
            </a:r>
            <a:r>
              <a:rPr lang="en-US" sz="1800" dirty="0"/>
              <a:t>, and </a:t>
            </a:r>
            <a:r>
              <a:rPr lang="en-US" sz="1800" b="1" dirty="0"/>
              <a:t>S</a:t>
            </a:r>
            <a:r>
              <a:rPr lang="en-US" sz="1800" dirty="0"/>
              <a:t> matrices at each level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Distributed binary-tree based </a:t>
            </a:r>
            <a:r>
              <a:rPr lang="en-US" sz="1800" dirty="0" err="1">
                <a:solidFill>
                  <a:schemeClr val="tx1"/>
                </a:solidFill>
              </a:rPr>
              <a:t>matvec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dirty="0"/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diagonal block matrices of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and the coupling matrices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</a:t>
            </a:r>
            <a:r>
              <a:rPr lang="en-US" sz="1600" b="1" dirty="0">
                <a:solidFill>
                  <a:srgbClr val="00ACD9"/>
                </a:solidFill>
              </a:rPr>
              <a:t>entire</a:t>
            </a:r>
            <a:r>
              <a:rPr lang="en-US" sz="1600" dirty="0">
                <a:solidFill>
                  <a:schemeClr val="tx1"/>
                </a:solidFill>
              </a:rPr>
              <a:t> binary tree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output of a level becomes input for its upper level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</a:t>
            </a:r>
            <a:r>
              <a:rPr lang="en-US" sz="1600" b="1" dirty="0" err="1">
                <a:solidFill>
                  <a:srgbClr val="00ACD9"/>
                </a:solidFill>
              </a:rPr>
              <a:t>MPI_Allreduce</a:t>
            </a:r>
            <a:r>
              <a:rPr lang="en-US" sz="1600" dirty="0">
                <a:solidFill>
                  <a:schemeClr val="tx1"/>
                </a:solidFill>
              </a:rPr>
              <a:t> to gather final results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6" y="1064232"/>
            <a:ext cx="4455328" cy="20638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726840" y="1129611"/>
            <a:ext cx="0" cy="2011680"/>
          </a:xfrm>
          <a:prstGeom prst="straightConnector1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80703" y="3313664"/>
            <a:ext cx="3631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</a:rPr>
              <a:t>Bottom-up Traversal for </a:t>
            </a:r>
            <a:r>
              <a:rPr lang="en-US" dirty="0" err="1">
                <a:latin typeface="Open Sans" panose="020B0606030504020204" pitchFamily="34" charset="0"/>
              </a:rPr>
              <a:t>Matvec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" y="6611401"/>
            <a:ext cx="6228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[4] Yousef </a:t>
            </a:r>
            <a:r>
              <a:rPr lang="en-US" sz="1400" dirty="0" err="1"/>
              <a:t>Saad</a:t>
            </a:r>
            <a:r>
              <a:rPr lang="en-US" sz="1400" dirty="0"/>
              <a:t>, Iterative Methods for Sparse Linear Systems; SIAM, 2003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02961"/>
              </p:ext>
            </p:extLst>
          </p:nvPr>
        </p:nvGraphicFramePr>
        <p:xfrm>
          <a:off x="7533383" y="3816719"/>
          <a:ext cx="292608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122295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844873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93040843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690489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2278514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479608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0724927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79109"/>
              </p:ext>
            </p:extLst>
          </p:nvPr>
        </p:nvGraphicFramePr>
        <p:xfrm>
          <a:off x="11025626" y="3816719"/>
          <a:ext cx="36576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sp>
        <p:nvSpPr>
          <p:cNvPr id="65" name="Multiply 64"/>
          <p:cNvSpPr/>
          <p:nvPr/>
        </p:nvSpPr>
        <p:spPr>
          <a:xfrm>
            <a:off x="10595935" y="5117469"/>
            <a:ext cx="274320" cy="274320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67995" y="2817486"/>
            <a:ext cx="4699591" cy="390673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GCR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6" y="1064232"/>
            <a:ext cx="4455328" cy="20638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726840" y="1129611"/>
            <a:ext cx="0" cy="2011680"/>
          </a:xfrm>
          <a:prstGeom prst="straightConnector1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80703" y="3313664"/>
            <a:ext cx="3631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</a:rPr>
              <a:t>Bottom-up Traversal for </a:t>
            </a:r>
            <a:r>
              <a:rPr lang="en-US" dirty="0" err="1">
                <a:latin typeface="Open Sans" panose="020B0606030504020204" pitchFamily="34" charset="0"/>
              </a:rPr>
              <a:t>Matvec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" y="6611401"/>
            <a:ext cx="6228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[4] Yousef </a:t>
            </a:r>
            <a:r>
              <a:rPr lang="en-US" sz="1400" dirty="0" err="1"/>
              <a:t>Saad</a:t>
            </a:r>
            <a:r>
              <a:rPr lang="en-US" sz="1400" dirty="0"/>
              <a:t>, Iterative Methods for Sparse Linear Systems; SIAM, 2003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78895"/>
              </p:ext>
            </p:extLst>
          </p:nvPr>
        </p:nvGraphicFramePr>
        <p:xfrm>
          <a:off x="7533383" y="3816719"/>
          <a:ext cx="292608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122295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844873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93040843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690489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2278514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479608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0724927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45880"/>
              </p:ext>
            </p:extLst>
          </p:nvPr>
        </p:nvGraphicFramePr>
        <p:xfrm>
          <a:off x="11025626" y="3816719"/>
          <a:ext cx="36576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sp>
        <p:nvSpPr>
          <p:cNvPr id="13" name="Multiply 12"/>
          <p:cNvSpPr/>
          <p:nvPr/>
        </p:nvSpPr>
        <p:spPr>
          <a:xfrm>
            <a:off x="10595935" y="5117469"/>
            <a:ext cx="274320" cy="274320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67995" y="2299491"/>
            <a:ext cx="4699591" cy="390673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71728" y="1072067"/>
            <a:ext cx="5993366" cy="5747833"/>
          </a:xfrm>
        </p:spPr>
        <p:txBody>
          <a:bodyPr>
            <a:noAutofit/>
          </a:bodyPr>
          <a:lstStyle/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Generalized Conjugate Residual (GCR) method </a:t>
            </a:r>
            <a:r>
              <a:rPr lang="en-US" sz="1800" baseline="30000" dirty="0"/>
              <a:t>[4]</a:t>
            </a:r>
            <a:r>
              <a:rPr lang="en-US" sz="1800" dirty="0"/>
              <a:t> was chosen for its simplicity and </a:t>
            </a:r>
            <a:r>
              <a:rPr lang="en-US" sz="1800" dirty="0" smtClean="0"/>
              <a:t>effectiveness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Two most computational operations: applying preconditioner and </a:t>
            </a:r>
            <a:r>
              <a:rPr lang="en-US" sz="1800" dirty="0" err="1"/>
              <a:t>matvec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Applying preconditioner: using the bottom-up traversal </a:t>
            </a:r>
            <a:r>
              <a:rPr lang="en-US" sz="1800" dirty="0" smtClean="0"/>
              <a:t>as in the </a:t>
            </a:r>
            <a:r>
              <a:rPr lang="en-US" sz="1800" dirty="0"/>
              <a:t>factorization and the in-house distributed GEMV with on-the-fly </a:t>
            </a:r>
            <a:r>
              <a:rPr lang="en-US" sz="1800" dirty="0" smtClean="0"/>
              <a:t>inverse </a:t>
            </a:r>
            <a:r>
              <a:rPr lang="en-US" sz="1800" dirty="0"/>
              <a:t>matrices calculated from the stored </a:t>
            </a:r>
            <a:r>
              <a:rPr lang="en-US" sz="1800" b="1" dirty="0"/>
              <a:t>L</a:t>
            </a:r>
            <a:r>
              <a:rPr lang="en-US" sz="1800" dirty="0"/>
              <a:t>, </a:t>
            </a:r>
            <a:r>
              <a:rPr lang="en-US" sz="1800" b="1" dirty="0"/>
              <a:t>R</a:t>
            </a:r>
            <a:r>
              <a:rPr lang="en-US" sz="1800" dirty="0"/>
              <a:t>, and </a:t>
            </a:r>
            <a:r>
              <a:rPr lang="en-US" sz="1800" b="1" dirty="0"/>
              <a:t>S</a:t>
            </a:r>
            <a:r>
              <a:rPr lang="en-US" sz="1800" dirty="0"/>
              <a:t> matrices at each level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Distributed binary-tree </a:t>
            </a:r>
            <a:r>
              <a:rPr lang="en-US" sz="1800" dirty="0">
                <a:solidFill>
                  <a:schemeClr val="tx1"/>
                </a:solidFill>
              </a:rPr>
              <a:t>based </a:t>
            </a:r>
            <a:r>
              <a:rPr lang="en-US" sz="1800" dirty="0" err="1" smtClean="0">
                <a:solidFill>
                  <a:schemeClr val="tx1"/>
                </a:solidFill>
              </a:rPr>
              <a:t>matvec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dirty="0"/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diagonal block matrices of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and the coupling matrices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</a:t>
            </a:r>
            <a:r>
              <a:rPr lang="en-US" sz="1600" b="1" dirty="0">
                <a:solidFill>
                  <a:srgbClr val="00ACD9"/>
                </a:solidFill>
              </a:rPr>
              <a:t>entire</a:t>
            </a:r>
            <a:r>
              <a:rPr lang="en-US" sz="1600" dirty="0">
                <a:solidFill>
                  <a:schemeClr val="tx1"/>
                </a:solidFill>
              </a:rPr>
              <a:t> binary tree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output of a level becomes input for its upper level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</a:t>
            </a:r>
            <a:r>
              <a:rPr lang="en-US" sz="1600" b="1" dirty="0" err="1">
                <a:solidFill>
                  <a:srgbClr val="00ACD9"/>
                </a:solidFill>
              </a:rPr>
              <a:t>MPI_Allreduce</a:t>
            </a:r>
            <a:r>
              <a:rPr lang="en-US" sz="1600" dirty="0">
                <a:solidFill>
                  <a:schemeClr val="tx1"/>
                </a:solidFill>
              </a:rPr>
              <a:t> to gather final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92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44F8C4-202F-5748-954E-E748CC61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C382F7-B28D-A24F-8A31-60568291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/>
              <a:t>Overview of Electromagnetic Radiation (EMR) Problem</a:t>
            </a:r>
          </a:p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/>
              <a:t>Motivation and Objective</a:t>
            </a:r>
          </a:p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/>
              <a:t>Performance </a:t>
            </a:r>
            <a:r>
              <a:rPr lang="en-US" sz="2800" dirty="0" smtClean="0"/>
              <a:t>Portability</a:t>
            </a:r>
            <a:endParaRPr lang="en-US" sz="2800" dirty="0"/>
          </a:p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/>
              <a:t>Overview of the </a:t>
            </a:r>
            <a:r>
              <a:rPr lang="en-US" sz="2800" dirty="0" err="1"/>
              <a:t>Schur</a:t>
            </a:r>
            <a:r>
              <a:rPr lang="en-US" sz="2800" dirty="0"/>
              <a:t>-complement </a:t>
            </a:r>
            <a:r>
              <a:rPr lang="en-US" sz="2800" u="sng" dirty="0"/>
              <a:t>P</a:t>
            </a:r>
            <a:r>
              <a:rPr lang="en-US" sz="2800" dirty="0"/>
              <a:t>rincipal </a:t>
            </a:r>
            <a:r>
              <a:rPr lang="en-US" sz="2800" u="sng" dirty="0"/>
              <a:t>C</a:t>
            </a:r>
            <a:r>
              <a:rPr lang="en-US" sz="2800" dirty="0"/>
              <a:t>omponent </a:t>
            </a:r>
            <a:r>
              <a:rPr lang="en-US" sz="2800" u="sng" dirty="0"/>
              <a:t>A</a:t>
            </a:r>
            <a:r>
              <a:rPr lang="en-US" sz="2800" dirty="0"/>
              <a:t>nalysis (PCA) Preconditioner</a:t>
            </a:r>
          </a:p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/>
              <a:t>Parallel Implementation</a:t>
            </a:r>
          </a:p>
          <a:p>
            <a:pPr marL="1058409" lvl="1" indent="-457200"/>
            <a:r>
              <a:rPr lang="en-US" sz="2600" dirty="0"/>
              <a:t>Distributed Binary Tree</a:t>
            </a:r>
          </a:p>
          <a:p>
            <a:pPr marL="1058409" lvl="1" indent="-457200"/>
            <a:r>
              <a:rPr lang="en-US" sz="2600" dirty="0" err="1"/>
              <a:t>Schur</a:t>
            </a:r>
            <a:r>
              <a:rPr lang="en-US" sz="2600" dirty="0"/>
              <a:t>-complement PCA </a:t>
            </a:r>
            <a:r>
              <a:rPr lang="en-US" sz="2600" dirty="0" smtClean="0"/>
              <a:t>Factorization</a:t>
            </a:r>
          </a:p>
          <a:p>
            <a:pPr marL="1058409" lvl="1" indent="-457200"/>
            <a:r>
              <a:rPr lang="en-US" sz="2600" u="sng" dirty="0" smtClean="0"/>
              <a:t>G</a:t>
            </a:r>
            <a:r>
              <a:rPr lang="en-US" sz="2600" dirty="0" smtClean="0"/>
              <a:t>eneralized </a:t>
            </a:r>
            <a:r>
              <a:rPr lang="en-US" sz="2600" u="sng" dirty="0"/>
              <a:t>C</a:t>
            </a:r>
            <a:r>
              <a:rPr lang="en-US" sz="2600" dirty="0"/>
              <a:t>onjugate </a:t>
            </a:r>
            <a:r>
              <a:rPr lang="en-US" sz="2600" u="sng" dirty="0"/>
              <a:t>R</a:t>
            </a:r>
            <a:r>
              <a:rPr lang="en-US" sz="2600" dirty="0"/>
              <a:t>esidual (GCR) Solver</a:t>
            </a:r>
          </a:p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Numerical </a:t>
            </a:r>
            <a:r>
              <a:rPr lang="en-US" sz="2800" dirty="0"/>
              <a:t>Results</a:t>
            </a:r>
            <a:endParaRPr lang="en-US" sz="2600" dirty="0"/>
          </a:p>
          <a:p>
            <a:pPr marL="571500" indent="-457200">
              <a:buFont typeface="Wingdings" panose="05000000000000000000" pitchFamily="2" charset="2"/>
              <a:buChar char="q"/>
            </a:pPr>
            <a:r>
              <a:rPr lang="en-US" sz="2800" dirty="0"/>
              <a:t>Conclusions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GCR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6" y="1064232"/>
            <a:ext cx="4455328" cy="20638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726840" y="1129611"/>
            <a:ext cx="0" cy="2011680"/>
          </a:xfrm>
          <a:prstGeom prst="straightConnector1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80703" y="3313664"/>
            <a:ext cx="3631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</a:rPr>
              <a:t>Bottom-up Traversal for </a:t>
            </a:r>
            <a:r>
              <a:rPr lang="en-US" dirty="0" err="1">
                <a:latin typeface="Open Sans" panose="020B0606030504020204" pitchFamily="34" charset="0"/>
              </a:rPr>
              <a:t>Matvec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" y="6611401"/>
            <a:ext cx="6228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[4] Yousef </a:t>
            </a:r>
            <a:r>
              <a:rPr lang="en-US" sz="1400" dirty="0" err="1"/>
              <a:t>Saad</a:t>
            </a:r>
            <a:r>
              <a:rPr lang="en-US" sz="1400" dirty="0"/>
              <a:t>, Iterative Methods for Sparse Linear Systems; SIAM, 2003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64041"/>
              </p:ext>
            </p:extLst>
          </p:nvPr>
        </p:nvGraphicFramePr>
        <p:xfrm>
          <a:off x="7533383" y="3816719"/>
          <a:ext cx="292608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122295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844873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93040843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690489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2278514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479608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0724927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76097"/>
              </p:ext>
            </p:extLst>
          </p:nvPr>
        </p:nvGraphicFramePr>
        <p:xfrm>
          <a:off x="11025626" y="3816719"/>
          <a:ext cx="36576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sp>
        <p:nvSpPr>
          <p:cNvPr id="13" name="Multiply 12"/>
          <p:cNvSpPr/>
          <p:nvPr/>
        </p:nvSpPr>
        <p:spPr>
          <a:xfrm>
            <a:off x="10595935" y="5117469"/>
            <a:ext cx="274320" cy="274320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67995" y="1707725"/>
            <a:ext cx="4699591" cy="474440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727" y="1072067"/>
            <a:ext cx="5993367" cy="5747833"/>
          </a:xfrm>
        </p:spPr>
        <p:txBody>
          <a:bodyPr>
            <a:noAutofit/>
          </a:bodyPr>
          <a:lstStyle/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Generalized Conjugate Residual (GCR) method </a:t>
            </a:r>
            <a:r>
              <a:rPr lang="en-US" sz="1800" baseline="30000" dirty="0"/>
              <a:t>[4]</a:t>
            </a:r>
            <a:r>
              <a:rPr lang="en-US" sz="1800" dirty="0"/>
              <a:t> was chosen for its simplicity and </a:t>
            </a:r>
            <a:r>
              <a:rPr lang="en-US" sz="1800" dirty="0" smtClean="0"/>
              <a:t>effectiveness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Two most computational operations: applying preconditioner and </a:t>
            </a:r>
            <a:r>
              <a:rPr lang="en-US" sz="1800" dirty="0" err="1"/>
              <a:t>matvec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Applying preconditioner: using the bottom-up traversal </a:t>
            </a:r>
            <a:r>
              <a:rPr lang="en-US" sz="1800" dirty="0" smtClean="0"/>
              <a:t>as in the </a:t>
            </a:r>
            <a:r>
              <a:rPr lang="en-US" sz="1800" dirty="0"/>
              <a:t>factorization and the in-house distributed GEMV with on-the-fly </a:t>
            </a:r>
            <a:r>
              <a:rPr lang="en-US" sz="1800" dirty="0" smtClean="0"/>
              <a:t>inverse matrices </a:t>
            </a:r>
            <a:r>
              <a:rPr lang="en-US" sz="1800" dirty="0"/>
              <a:t>calculated from the stored </a:t>
            </a:r>
            <a:r>
              <a:rPr lang="en-US" sz="1800" b="1" dirty="0"/>
              <a:t>L</a:t>
            </a:r>
            <a:r>
              <a:rPr lang="en-US" sz="1800" dirty="0"/>
              <a:t>, </a:t>
            </a:r>
            <a:r>
              <a:rPr lang="en-US" sz="1800" b="1" dirty="0"/>
              <a:t>R</a:t>
            </a:r>
            <a:r>
              <a:rPr lang="en-US" sz="1800" dirty="0"/>
              <a:t>, and </a:t>
            </a:r>
            <a:r>
              <a:rPr lang="en-US" sz="1800" b="1" dirty="0"/>
              <a:t>S</a:t>
            </a:r>
            <a:r>
              <a:rPr lang="en-US" sz="1800" dirty="0"/>
              <a:t> matrices at each level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Distributed binary-tree </a:t>
            </a:r>
            <a:r>
              <a:rPr lang="en-US" sz="1800" dirty="0">
                <a:solidFill>
                  <a:schemeClr val="tx1"/>
                </a:solidFill>
              </a:rPr>
              <a:t>based </a:t>
            </a:r>
            <a:r>
              <a:rPr lang="en-US" sz="1800" dirty="0" err="1" smtClean="0">
                <a:solidFill>
                  <a:schemeClr val="tx1"/>
                </a:solidFill>
              </a:rPr>
              <a:t>matvec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dirty="0"/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diagonal block matrices of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and the coupling matrices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</a:t>
            </a:r>
            <a:r>
              <a:rPr lang="en-US" sz="1600" b="1" dirty="0">
                <a:solidFill>
                  <a:srgbClr val="00ACD9"/>
                </a:solidFill>
              </a:rPr>
              <a:t>entire</a:t>
            </a:r>
            <a:r>
              <a:rPr lang="en-US" sz="1600" dirty="0">
                <a:solidFill>
                  <a:schemeClr val="tx1"/>
                </a:solidFill>
              </a:rPr>
              <a:t> binary tree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output of a level becomes input for its upper level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</a:t>
            </a:r>
            <a:r>
              <a:rPr lang="en-US" sz="1600" b="1" dirty="0" err="1">
                <a:solidFill>
                  <a:srgbClr val="00ACD9"/>
                </a:solidFill>
              </a:rPr>
              <a:t>MPI_Allreduce</a:t>
            </a:r>
            <a:r>
              <a:rPr lang="en-US" sz="1600" dirty="0">
                <a:solidFill>
                  <a:schemeClr val="tx1"/>
                </a:solidFill>
              </a:rPr>
              <a:t> to gather final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72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GCR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6" y="1064232"/>
            <a:ext cx="4455328" cy="20638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726840" y="1129611"/>
            <a:ext cx="0" cy="2011680"/>
          </a:xfrm>
          <a:prstGeom prst="straightConnector1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80703" y="3313664"/>
            <a:ext cx="3631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</a:rPr>
              <a:t>Bottom-up Traversal for </a:t>
            </a:r>
            <a:r>
              <a:rPr lang="en-US" dirty="0" err="1">
                <a:latin typeface="Open Sans" panose="020B0606030504020204" pitchFamily="34" charset="0"/>
              </a:rPr>
              <a:t>Matvec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" y="6611401"/>
            <a:ext cx="6228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[4] Yousef </a:t>
            </a:r>
            <a:r>
              <a:rPr lang="en-US" sz="1400" dirty="0" err="1"/>
              <a:t>Saad</a:t>
            </a:r>
            <a:r>
              <a:rPr lang="en-US" sz="1400" dirty="0"/>
              <a:t>, Iterative Methods for Sparse Linear Systems; SIAM, 2003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9254"/>
              </p:ext>
            </p:extLst>
          </p:nvPr>
        </p:nvGraphicFramePr>
        <p:xfrm>
          <a:off x="7533383" y="3816719"/>
          <a:ext cx="292608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122295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844873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93040843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690489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2278514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479608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0724927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 rowSpan="4"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 gridSpan="4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73710"/>
              </p:ext>
            </p:extLst>
          </p:nvPr>
        </p:nvGraphicFramePr>
        <p:xfrm>
          <a:off x="11025626" y="3816719"/>
          <a:ext cx="365760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59641144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619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500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228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753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45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936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182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17352"/>
                  </a:ext>
                </a:extLst>
              </a:tr>
            </a:tbl>
          </a:graphicData>
        </a:graphic>
      </p:graphicFrame>
      <p:sp>
        <p:nvSpPr>
          <p:cNvPr id="13" name="Multiply 12"/>
          <p:cNvSpPr/>
          <p:nvPr/>
        </p:nvSpPr>
        <p:spPr>
          <a:xfrm>
            <a:off x="10595935" y="5117469"/>
            <a:ext cx="274320" cy="274320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67995" y="993497"/>
            <a:ext cx="4699591" cy="579067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71727" y="1072067"/>
            <a:ext cx="5962125" cy="5747833"/>
          </a:xfrm>
        </p:spPr>
        <p:txBody>
          <a:bodyPr>
            <a:noAutofit/>
          </a:bodyPr>
          <a:lstStyle/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Generalized Conjugate Residual (GCR) method </a:t>
            </a:r>
            <a:r>
              <a:rPr lang="en-US" sz="1800" baseline="30000" dirty="0"/>
              <a:t>[4]</a:t>
            </a:r>
            <a:r>
              <a:rPr lang="en-US" sz="1800" dirty="0"/>
              <a:t> was chosen for its simplicity and </a:t>
            </a:r>
            <a:r>
              <a:rPr lang="en-US" sz="1800" dirty="0" smtClean="0"/>
              <a:t>effectiveness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Two most computational operations: applying preconditioner and </a:t>
            </a:r>
            <a:r>
              <a:rPr lang="en-US" sz="1800" dirty="0" err="1"/>
              <a:t>matvec</a:t>
            </a:r>
            <a:endParaRPr lang="en-US" sz="1800" dirty="0"/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/>
              <a:t>Applying preconditioner: using the bottom-up traversal </a:t>
            </a:r>
            <a:r>
              <a:rPr lang="en-US" sz="1800" dirty="0" smtClean="0"/>
              <a:t>as in the </a:t>
            </a:r>
            <a:r>
              <a:rPr lang="en-US" sz="1800" dirty="0"/>
              <a:t>factorization and the in-house distributed GEMV with </a:t>
            </a:r>
            <a:r>
              <a:rPr lang="en-US" sz="1800" dirty="0" smtClean="0"/>
              <a:t>on-the-fly </a:t>
            </a:r>
            <a:r>
              <a:rPr lang="en-US" sz="1800" dirty="0"/>
              <a:t>inverse matrices calculated from the stored </a:t>
            </a:r>
            <a:r>
              <a:rPr lang="en-US" sz="1800" b="1" dirty="0"/>
              <a:t>L</a:t>
            </a:r>
            <a:r>
              <a:rPr lang="en-US" sz="1800" dirty="0"/>
              <a:t>, </a:t>
            </a:r>
            <a:r>
              <a:rPr lang="en-US" sz="1800" b="1" dirty="0"/>
              <a:t>R</a:t>
            </a:r>
            <a:r>
              <a:rPr lang="en-US" sz="1800" dirty="0"/>
              <a:t>, and </a:t>
            </a:r>
            <a:r>
              <a:rPr lang="en-US" sz="1800" b="1" dirty="0"/>
              <a:t>S</a:t>
            </a:r>
            <a:r>
              <a:rPr lang="en-US" sz="1800" dirty="0"/>
              <a:t> matrices at each level</a:t>
            </a:r>
          </a:p>
          <a:p>
            <a:pPr marL="574675" indent="-4572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Distributed binary-tree </a:t>
            </a:r>
            <a:r>
              <a:rPr lang="en-US" sz="1800" dirty="0">
                <a:solidFill>
                  <a:schemeClr val="tx1"/>
                </a:solidFill>
              </a:rPr>
              <a:t>based </a:t>
            </a:r>
            <a:r>
              <a:rPr lang="en-US" sz="1800" dirty="0" err="1" smtClean="0">
                <a:solidFill>
                  <a:schemeClr val="tx1"/>
                </a:solidFill>
              </a:rPr>
              <a:t>matvec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dirty="0"/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diagonal block matrices of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and the coupling matrices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the </a:t>
            </a:r>
            <a:r>
              <a:rPr lang="en-US" sz="1600" b="1" dirty="0">
                <a:solidFill>
                  <a:srgbClr val="00ACD9"/>
                </a:solidFill>
              </a:rPr>
              <a:t>entire</a:t>
            </a:r>
            <a:r>
              <a:rPr lang="en-US" sz="1600" dirty="0">
                <a:solidFill>
                  <a:schemeClr val="tx1"/>
                </a:solidFill>
              </a:rPr>
              <a:t> binary tree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output of a level becomes input for its upper level</a:t>
            </a:r>
          </a:p>
          <a:p>
            <a:pPr marL="1061584" lvl="1" indent="-457200"/>
            <a:r>
              <a:rPr lang="en-US" sz="1600" dirty="0">
                <a:solidFill>
                  <a:schemeClr val="tx1"/>
                </a:solidFill>
              </a:rPr>
              <a:t>using </a:t>
            </a:r>
            <a:r>
              <a:rPr lang="en-US" sz="1600" b="1" dirty="0" err="1">
                <a:solidFill>
                  <a:srgbClr val="00ACD9"/>
                </a:solidFill>
              </a:rPr>
              <a:t>MPI_Allreduce</a:t>
            </a:r>
            <a:r>
              <a:rPr lang="en-US" sz="1600" dirty="0">
                <a:solidFill>
                  <a:schemeClr val="tx1"/>
                </a:solidFill>
              </a:rPr>
              <a:t> to gather final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25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Numerical </a:t>
            </a: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83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</a:t>
            </a:r>
            <a:r>
              <a:rPr lang="en-US" dirty="0"/>
              <a:t>Setup and Convergence Behavior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37" y="929997"/>
            <a:ext cx="4585071" cy="3438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445" t="27037" r="62708" b="49506"/>
          <a:stretch/>
        </p:blipFill>
        <p:spPr>
          <a:xfrm>
            <a:off x="1050848" y="1023163"/>
            <a:ext cx="3610052" cy="266891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6892" y="3744453"/>
            <a:ext cx="5401627" cy="311354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High-Q factor slotted cylindrical cavity at f = 1.1295GHz (near resonance) with 98,972 unknowns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The matrix and RHS vector are generated by the method of moments code EIGER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+mn-lt"/>
              </a:rPr>
              <a:t>Schur</a:t>
            </a:r>
            <a:r>
              <a:rPr lang="en-US" sz="1600" dirty="0">
                <a:latin typeface="+mn-lt"/>
              </a:rPr>
              <a:t>-PCA tolerance: 10e-5 and GCR solver tolerance: 10e-11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Test platform: LLNL’s Lassen with POWER9 CPUs, V100 GPUs, </a:t>
            </a:r>
            <a:r>
              <a:rPr lang="en-US" sz="1600" dirty="0" err="1"/>
              <a:t>gcc</a:t>
            </a:r>
            <a:r>
              <a:rPr lang="en-US" sz="1600" dirty="0"/>
              <a:t>/8.3.1, </a:t>
            </a:r>
            <a:r>
              <a:rPr lang="en-US" sz="1600" dirty="0" err="1"/>
              <a:t>cuda</a:t>
            </a:r>
            <a:r>
              <a:rPr lang="en-US" sz="1600" dirty="0"/>
              <a:t>/11.8.0, </a:t>
            </a:r>
            <a:r>
              <a:rPr lang="en-US" sz="1600" dirty="0" err="1"/>
              <a:t>essl</a:t>
            </a:r>
            <a:r>
              <a:rPr lang="en-US" sz="1600" dirty="0"/>
              <a:t>/6.3.0.1, </a:t>
            </a:r>
            <a:r>
              <a:rPr lang="en-US" sz="1600" dirty="0" err="1"/>
              <a:t>lapack</a:t>
            </a:r>
            <a:r>
              <a:rPr lang="en-US" sz="1600" dirty="0"/>
              <a:t>/3.10.0-xl-2022.03.10, spectrum-</a:t>
            </a:r>
            <a:r>
              <a:rPr lang="en-US" sz="1600" dirty="0" err="1"/>
              <a:t>mpi</a:t>
            </a:r>
            <a:r>
              <a:rPr lang="en-US" sz="1600" dirty="0"/>
              <a:t>/rolling-release</a:t>
            </a:r>
            <a:endParaRPr lang="en-US" sz="1600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61024" y="4686301"/>
            <a:ext cx="5807152" cy="19177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+mn-lt"/>
                <a:sym typeface="Symbol" panose="05050102010706020507" pitchFamily="18" charset="2"/>
              </a:rPr>
              <a:t>Lvl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 1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using the whole binary tree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+mn-lt"/>
                <a:sym typeface="Wingdings" panose="05000000000000000000" pitchFamily="2" charset="2"/>
              </a:rPr>
              <a:t>Lvl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8 (finest level)  block diagonal preconditioner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The convergence rate is fastest with </a:t>
            </a:r>
            <a:r>
              <a:rPr lang="en-US" sz="1600" dirty="0" err="1">
                <a:latin typeface="+mn-lt"/>
                <a:sym typeface="Wingdings" panose="05000000000000000000" pitchFamily="2" charset="2"/>
              </a:rPr>
              <a:t>lvl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1 and reduces (i.e. more iterations) when we increase the stop level</a:t>
            </a:r>
          </a:p>
          <a:p>
            <a:pPr marL="772659" lvl="1"/>
            <a:r>
              <a:rPr lang="en-US" sz="1400" dirty="0">
                <a:latin typeface="+mn-lt"/>
                <a:sym typeface="Wingdings" panose="05000000000000000000" pitchFamily="2" charset="2"/>
              </a:rPr>
              <a:t>The iteration change is significant from 7 (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lvl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1) to 287 (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lvl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2) and 1452 (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lvl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8)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CPU and GPU Executions at Different Stop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85733"/>
              </p:ext>
            </p:extLst>
          </p:nvPr>
        </p:nvGraphicFramePr>
        <p:xfrm>
          <a:off x="953095" y="1063746"/>
          <a:ext cx="4574822" cy="274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571916"/>
              </p:ext>
            </p:extLst>
          </p:nvPr>
        </p:nvGraphicFramePr>
        <p:xfrm>
          <a:off x="6096000" y="10637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817524" y="3936648"/>
            <a:ext cx="5151476" cy="280705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Symbol" panose="05050102010706020507" pitchFamily="18" charset="2"/>
              </a:rPr>
              <a:t>16 computing nodes with 16 MPI ranks (1 rank per node): 44-core CPUs per rank vs. 1 GPU per rank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Symbol" panose="05050102010706020507" pitchFamily="18" charset="2"/>
              </a:rPr>
              <a:t>The factorization time (blue) decreases as the stop level increases while the solve time (orange) increases with more iterations and becomes dominant in the total time (green)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Symbol" panose="05050102010706020507" pitchFamily="18" charset="2"/>
              </a:rPr>
              <a:t>As the stop level increases, the memory requirement of the </a:t>
            </a:r>
            <a:r>
              <a:rPr lang="en-US" sz="1600" dirty="0" err="1">
                <a:sym typeface="Symbol" panose="05050102010706020507" pitchFamily="18" charset="2"/>
              </a:rPr>
              <a:t>Schur</a:t>
            </a:r>
            <a:r>
              <a:rPr lang="en-US" sz="1600" dirty="0">
                <a:sym typeface="Symbol" panose="05050102010706020507" pitchFamily="18" charset="2"/>
              </a:rPr>
              <a:t>-PCA factorization are less while the memory requirement of </a:t>
            </a:r>
            <a:r>
              <a:rPr lang="en-US" sz="1600" dirty="0" err="1">
                <a:sym typeface="Symbol" panose="05050102010706020507" pitchFamily="18" charset="2"/>
              </a:rPr>
              <a:t>Krylov</a:t>
            </a:r>
            <a:r>
              <a:rPr lang="en-US" sz="1600" dirty="0">
                <a:sym typeface="Symbol" panose="05050102010706020507" pitchFamily="18" charset="2"/>
              </a:rPr>
              <a:t> subspace is higher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37083" y="3936648"/>
            <a:ext cx="5151476" cy="280705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i="1" dirty="0"/>
              <a:t>Should use a stop level corresponding to the middle of the binary tree to balance between run time and memory footprint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GPU runs at stop levels of  3, 4, 5, 8 due to GPU memory limitation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GPU execution is ~2.3x faster CPU execution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21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Schur</a:t>
            </a:r>
            <a:r>
              <a:rPr lang="en-US" dirty="0"/>
              <a:t>-PCA Preconditioner + GCR vs. ADELUS: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25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98211"/>
              </p:ext>
            </p:extLst>
          </p:nvPr>
        </p:nvGraphicFramePr>
        <p:xfrm>
          <a:off x="720647" y="1062702"/>
          <a:ext cx="5712051" cy="374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829029"/>
              </p:ext>
            </p:extLst>
          </p:nvPr>
        </p:nvGraphicFramePr>
        <p:xfrm>
          <a:off x="6577915" y="1062702"/>
          <a:ext cx="4852086" cy="34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17524" y="4900263"/>
            <a:ext cx="11349076" cy="174454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Symbol" panose="05050102010706020507" pitchFamily="18" charset="2"/>
              </a:rPr>
              <a:t>The total CPU run times with stop levels 1 and 5 are compared with those of the direct </a:t>
            </a:r>
            <a:r>
              <a:rPr lang="en-US" sz="1600">
                <a:sym typeface="Symbol" panose="05050102010706020507" pitchFamily="18" charset="2"/>
              </a:rPr>
              <a:t>solver ADELUS on </a:t>
            </a:r>
            <a:r>
              <a:rPr lang="en-US" sz="1600" dirty="0">
                <a:sym typeface="Symbol" panose="05050102010706020507" pitchFamily="18" charset="2"/>
              </a:rPr>
              <a:t>2 ranks, 4 ranks, 8 ranks, 16 ranks, 32 ranks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Schur</a:t>
            </a:r>
            <a:r>
              <a:rPr lang="en-US" sz="1600" dirty="0"/>
              <a:t>-PCA Preconditioner + GCR </a:t>
            </a:r>
            <a:r>
              <a:rPr lang="en-US" sz="1600" dirty="0">
                <a:sym typeface="Symbol" panose="05050102010706020507" pitchFamily="18" charset="2"/>
              </a:rPr>
              <a:t>outperforms ADELUS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ym typeface="Symbol" panose="05050102010706020507" pitchFamily="18" charset="2"/>
              </a:rPr>
              <a:t>Scalability needs optimization as the number of MPI ranks increases (current limitation: use of full-size vectors)</a:t>
            </a:r>
          </a:p>
        </p:txBody>
      </p:sp>
    </p:spTree>
    <p:extLst>
      <p:ext uri="{BB962C8B-B14F-4D97-AF65-F5344CB8AC3E}">
        <p14:creationId xmlns:p14="http://schemas.microsoft.com/office/powerpoint/2010/main" val="15394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47" y="1017753"/>
            <a:ext cx="10480751" cy="46362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Developed a parallel implementation of the </a:t>
            </a:r>
            <a:r>
              <a:rPr lang="en-US" dirty="0" err="1"/>
              <a:t>Schur</a:t>
            </a:r>
            <a:r>
              <a:rPr lang="en-US" dirty="0"/>
              <a:t>-complement PCA preconditioner on distributed-memory systems with </a:t>
            </a:r>
            <a:r>
              <a:rPr lang="en-US" dirty="0" err="1"/>
              <a:t>Kokkos</a:t>
            </a:r>
            <a:r>
              <a:rPr lang="en-US" dirty="0"/>
              <a:t> for performance portability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Effective in solving ill-conditioned problems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Schur</a:t>
            </a:r>
            <a:r>
              <a:rPr lang="en-US" dirty="0"/>
              <a:t>-complement PCA preconditioner + GCR on CPUs is faster than ADELUS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Future work:</a:t>
            </a:r>
          </a:p>
          <a:p>
            <a:pPr marL="829809" lvl="1" indent="-342900"/>
            <a:r>
              <a:rPr lang="en-US" dirty="0" smtClean="0"/>
              <a:t>Has just been integrated into Gemma: </a:t>
            </a:r>
            <a:r>
              <a:rPr lang="en-US" dirty="0" smtClean="0">
                <a:sym typeface="Wingdings" panose="05000000000000000000" pitchFamily="2" charset="2"/>
              </a:rPr>
              <a:t>full </a:t>
            </a:r>
            <a:r>
              <a:rPr lang="en-US" dirty="0">
                <a:sym typeface="Wingdings" panose="05000000000000000000" pitchFamily="2" charset="2"/>
              </a:rPr>
              <a:t>performance with o</a:t>
            </a:r>
            <a:r>
              <a:rPr lang="en-US" dirty="0"/>
              <a:t>n-the-fly </a:t>
            </a:r>
            <a:r>
              <a:rPr lang="en-US" dirty="0" smtClean="0"/>
              <a:t>matrix </a:t>
            </a:r>
            <a:r>
              <a:rPr lang="en-US" dirty="0"/>
              <a:t>construction </a:t>
            </a:r>
            <a:r>
              <a:rPr lang="en-US" dirty="0">
                <a:sym typeface="Wingdings" panose="05000000000000000000" pitchFamily="2" charset="2"/>
              </a:rPr>
              <a:t>will be done next</a:t>
            </a:r>
            <a:endParaRPr lang="en-US" dirty="0"/>
          </a:p>
          <a:p>
            <a:pPr marL="829809" lvl="1" indent="-342900"/>
            <a:r>
              <a:rPr lang="en-US" dirty="0" smtClean="0"/>
              <a:t>Performance optimization to achieve better scalability on larger computing systems for larger sized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7796" y="5469374"/>
            <a:ext cx="303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ACD9"/>
                </a:solidFill>
              </a:rPr>
              <a:t>Thank You!</a:t>
            </a:r>
            <a:endParaRPr lang="en-US" sz="4000" b="1" dirty="0">
              <a:solidFill>
                <a:srgbClr val="00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Kernels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48" y="1110167"/>
            <a:ext cx="4446776" cy="5343796"/>
          </a:xfrm>
        </p:spPr>
        <p:txBody>
          <a:bodyPr>
            <a:noAutofit/>
          </a:bodyPr>
          <a:lstStyle/>
          <a:p>
            <a:r>
              <a:rPr lang="en-US" sz="1800" dirty="0" err="1"/>
              <a:t>Kokkos</a:t>
            </a:r>
            <a:r>
              <a:rPr lang="en-US" sz="1800" dirty="0"/>
              <a:t> Kernels is a library for </a:t>
            </a:r>
            <a:r>
              <a:rPr lang="en-US" sz="1800" i="1" dirty="0"/>
              <a:t>node-level</a:t>
            </a:r>
            <a:r>
              <a:rPr lang="en-US" sz="1800" dirty="0"/>
              <a:t>, performance-portable, computational kernels for sparse/dense linear algebra and graph operations, using the </a:t>
            </a:r>
            <a:r>
              <a:rPr lang="en-US" sz="1800" dirty="0" err="1"/>
              <a:t>Kokkos</a:t>
            </a:r>
            <a:endParaRPr lang="en-US" sz="1600" dirty="0"/>
          </a:p>
          <a:p>
            <a:pPr marL="631825" lvl="1" indent="-415925">
              <a:buFont typeface="Wingdings" panose="05000000000000000000" pitchFamily="2" charset="2"/>
              <a:buChar char="q"/>
            </a:pPr>
            <a:r>
              <a:rPr lang="en-US" dirty="0"/>
              <a:t>KK is available publicly both as part of </a:t>
            </a:r>
            <a:r>
              <a:rPr lang="en-US" dirty="0" err="1"/>
              <a:t>Trilinos</a:t>
            </a:r>
            <a:r>
              <a:rPr lang="en-US" dirty="0"/>
              <a:t> and as part of the </a:t>
            </a:r>
            <a:r>
              <a:rPr lang="en-US" b="1" dirty="0" err="1">
                <a:solidFill>
                  <a:srgbClr val="00ACD9"/>
                </a:solidFill>
              </a:rPr>
              <a:t>Kokkos</a:t>
            </a:r>
            <a:r>
              <a:rPr lang="en-US" b="1" dirty="0">
                <a:solidFill>
                  <a:srgbClr val="00ACD9"/>
                </a:solidFill>
              </a:rPr>
              <a:t> ecosystem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https://github.com/kokkos/kokkos-kernels</a:t>
            </a:r>
            <a:r>
              <a:rPr lang="en-US" dirty="0"/>
              <a:t>)</a:t>
            </a:r>
          </a:p>
          <a:p>
            <a:pPr marL="631825" lvl="1" indent="-415925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ACD9"/>
                </a:solidFill>
              </a:rPr>
              <a:t>Building block</a:t>
            </a:r>
            <a:r>
              <a:rPr lang="en-US" dirty="0"/>
              <a:t> of a solver, linear algebra library that uses MPI and threads for parallelism, or it can be used stand-alone in an application</a:t>
            </a:r>
          </a:p>
          <a:p>
            <a:pPr marL="631825" lvl="1" indent="-415925">
              <a:buFont typeface="Wingdings" panose="05000000000000000000" pitchFamily="2" charset="2"/>
              <a:buChar char="q"/>
            </a:pPr>
            <a:r>
              <a:rPr lang="en-US" dirty="0"/>
              <a:t>Interfaces to </a:t>
            </a:r>
            <a:r>
              <a:rPr lang="en-US" b="1" dirty="0">
                <a:solidFill>
                  <a:srgbClr val="00ACD9"/>
                </a:solidFill>
              </a:rPr>
              <a:t>vendor-provided kernels</a:t>
            </a:r>
            <a:r>
              <a:rPr lang="en-US" dirty="0"/>
              <a:t> available in order to leverage their high-performance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2" y="1900445"/>
            <a:ext cx="6756340" cy="37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988752" cy="570225"/>
          </a:xfrm>
        </p:spPr>
        <p:txBody>
          <a:bodyPr>
            <a:normAutofit/>
          </a:bodyPr>
          <a:lstStyle/>
          <a:p>
            <a:r>
              <a:rPr lang="en-US" dirty="0"/>
              <a:t>Binary Tree-Based Inverse Matrix-Vector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69" t="29922" r="49561" b="8792"/>
          <a:stretch/>
        </p:blipFill>
        <p:spPr>
          <a:xfrm>
            <a:off x="936412" y="1103733"/>
            <a:ext cx="6354585" cy="57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Electromagnetic Radiation (EMR) Problem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A6E6B-91D2-0240-BD0D-156708E9A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 Problem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47" y="1312270"/>
            <a:ext cx="10480751" cy="4636287"/>
          </a:xfrm>
        </p:spPr>
        <p:txBody>
          <a:bodyPr>
            <a:normAutofit/>
          </a:bodyPr>
          <a:lstStyle/>
          <a:p>
            <a:r>
              <a:rPr lang="en-US" sz="1800" dirty="0"/>
              <a:t>Electromagnetic (EM) energy couples into systems in many different ways. Our focus is energy coupling through mechanical seams or joints in the system housing, which acts as a good but imperfect EM shield. The joints form slots that allow EM energy into the system. Therefore, the problem has two parts that must be well-characterized: the slot and the cavity.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89610B-0729-8647-86C5-59A267BCB21D}"/>
              </a:ext>
            </a:extLst>
          </p:cNvPr>
          <p:cNvGrpSpPr>
            <a:grpSpLocks noChangeAspect="1"/>
          </p:cNvGrpSpPr>
          <p:nvPr/>
        </p:nvGrpSpPr>
        <p:grpSpPr>
          <a:xfrm>
            <a:off x="231950" y="2881270"/>
            <a:ext cx="11728099" cy="3275491"/>
            <a:chOff x="181293" y="4092249"/>
            <a:chExt cx="8782049" cy="24527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E9CDCC-A9F4-AE40-98DE-E86E35430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7828" y="4298075"/>
              <a:ext cx="8725514" cy="2041049"/>
            </a:xfrm>
            <a:prstGeom prst="rect">
              <a:avLst/>
            </a:prstGeom>
          </p:spPr>
        </p:pic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407D2E89-F459-0E4D-97CE-3EB2D3703D98}"/>
                </a:ext>
              </a:extLst>
            </p:cNvPr>
            <p:cNvSpPr/>
            <p:nvPr/>
          </p:nvSpPr>
          <p:spPr>
            <a:xfrm>
              <a:off x="2184247" y="4425425"/>
              <a:ext cx="194086" cy="457200"/>
            </a:xfrm>
            <a:prstGeom prst="downArrow">
              <a:avLst>
                <a:gd name="adj1" fmla="val 375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12C62506-0084-F14F-86AF-C82B1CE67417}"/>
                </a:ext>
              </a:extLst>
            </p:cNvPr>
            <p:cNvSpPr/>
            <p:nvPr/>
          </p:nvSpPr>
          <p:spPr>
            <a:xfrm>
              <a:off x="8094209" y="5089999"/>
              <a:ext cx="194086" cy="457200"/>
            </a:xfrm>
            <a:prstGeom prst="downArrow">
              <a:avLst>
                <a:gd name="adj1" fmla="val 375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2744C3-F61C-8C42-A2CC-B7743AB312DA}"/>
                </a:ext>
              </a:extLst>
            </p:cNvPr>
            <p:cNvSpPr txBox="1"/>
            <p:nvPr/>
          </p:nvSpPr>
          <p:spPr>
            <a:xfrm>
              <a:off x="1603551" y="4092249"/>
              <a:ext cx="1355477" cy="354854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EMR/HPEM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10051-3E18-5145-BB95-0176A1FD6163}"/>
                </a:ext>
              </a:extLst>
            </p:cNvPr>
            <p:cNvSpPr txBox="1"/>
            <p:nvPr/>
          </p:nvSpPr>
          <p:spPr>
            <a:xfrm>
              <a:off x="181293" y="6220874"/>
              <a:ext cx="2127097" cy="324076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Metal Enclosure (Shield)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30F79F-3062-164D-8F79-BD5A86E6A197}"/>
                </a:ext>
              </a:extLst>
            </p:cNvPr>
            <p:cNvSpPr txBox="1"/>
            <p:nvPr/>
          </p:nvSpPr>
          <p:spPr>
            <a:xfrm>
              <a:off x="7529444" y="4743611"/>
              <a:ext cx="1323615" cy="354854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EMR/HPEM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9C0B84-1C88-F94A-BD98-09BD0493335E}"/>
                </a:ext>
              </a:extLst>
            </p:cNvPr>
            <p:cNvSpPr txBox="1"/>
            <p:nvPr/>
          </p:nvSpPr>
          <p:spPr>
            <a:xfrm>
              <a:off x="5583084" y="4295711"/>
              <a:ext cx="1213681" cy="601075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Magnetic diffusion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D35868-4BB6-0F44-9610-873BDCB5DBF9}"/>
                </a:ext>
              </a:extLst>
            </p:cNvPr>
            <p:cNvGrpSpPr/>
            <p:nvPr/>
          </p:nvGrpSpPr>
          <p:grpSpPr>
            <a:xfrm>
              <a:off x="3534517" y="5318599"/>
              <a:ext cx="566720" cy="124052"/>
              <a:chOff x="4356753" y="3117933"/>
              <a:chExt cx="711999" cy="20006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10288CC-1C7A-1A4E-87D2-A46A8E088B44}"/>
                  </a:ext>
                </a:extLst>
              </p:cNvPr>
              <p:cNvSpPr/>
              <p:nvPr/>
            </p:nvSpPr>
            <p:spPr>
              <a:xfrm>
                <a:off x="4484736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1E00FA"/>
                  </a:gs>
                  <a:gs pos="63000">
                    <a:srgbClr val="1E00FA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9D9E1B2-4AA9-754C-8A17-76228494BDCC}"/>
                  </a:ext>
                </a:extLst>
              </p:cNvPr>
              <p:cNvSpPr/>
              <p:nvPr/>
            </p:nvSpPr>
            <p:spPr>
              <a:xfrm>
                <a:off x="4612719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26AB2CA-6C9A-ED49-A5F8-751B6820F643}"/>
                  </a:ext>
                </a:extLst>
              </p:cNvPr>
              <p:cNvSpPr/>
              <p:nvPr/>
            </p:nvSpPr>
            <p:spPr>
              <a:xfrm>
                <a:off x="4740702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1E00FA"/>
                  </a:gs>
                  <a:gs pos="63000">
                    <a:srgbClr val="1E00FA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1EF2547-D3EE-3A4C-A56E-F3FA6C9EDB76}"/>
                  </a:ext>
                </a:extLst>
              </p:cNvPr>
              <p:cNvSpPr/>
              <p:nvPr/>
            </p:nvSpPr>
            <p:spPr>
              <a:xfrm>
                <a:off x="4356753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2D9CA0F-3B76-364E-B837-B0FA7BB3BB2B}"/>
                  </a:ext>
                </a:extLst>
              </p:cNvPr>
              <p:cNvSpPr/>
              <p:nvPr/>
            </p:nvSpPr>
            <p:spPr>
              <a:xfrm>
                <a:off x="4868686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66B286-FF4A-DF49-A569-EA4B7E443565}"/>
                </a:ext>
              </a:extLst>
            </p:cNvPr>
            <p:cNvGrpSpPr/>
            <p:nvPr/>
          </p:nvGrpSpPr>
          <p:grpSpPr>
            <a:xfrm>
              <a:off x="3985708" y="5562737"/>
              <a:ext cx="566720" cy="203193"/>
              <a:chOff x="4356753" y="3041733"/>
              <a:chExt cx="711999" cy="3277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B2EE156-F72E-F74F-81EF-647258F289CD}"/>
                  </a:ext>
                </a:extLst>
              </p:cNvPr>
              <p:cNvSpPr/>
              <p:nvPr/>
            </p:nvSpPr>
            <p:spPr>
              <a:xfrm>
                <a:off x="4484736" y="3146508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1E00FA"/>
                  </a:gs>
                  <a:gs pos="63000">
                    <a:srgbClr val="1E00FA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99D374A-9424-7B4C-8DF5-ED0FAC09AD2C}"/>
                  </a:ext>
                </a:extLst>
              </p:cNvPr>
              <p:cNvSpPr/>
              <p:nvPr/>
            </p:nvSpPr>
            <p:spPr>
              <a:xfrm>
                <a:off x="4612719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85984D2-917A-ED41-9199-3F3812C12C7A}"/>
                  </a:ext>
                </a:extLst>
              </p:cNvPr>
              <p:cNvSpPr/>
              <p:nvPr/>
            </p:nvSpPr>
            <p:spPr>
              <a:xfrm>
                <a:off x="4740702" y="30798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1E00FA"/>
                  </a:gs>
                  <a:gs pos="63000">
                    <a:srgbClr val="1E00FA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B438675-4707-D242-A8F4-BDBF42959CC0}"/>
                  </a:ext>
                </a:extLst>
              </p:cNvPr>
              <p:cNvSpPr/>
              <p:nvPr/>
            </p:nvSpPr>
            <p:spPr>
              <a:xfrm>
                <a:off x="4356753" y="3169368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99025F9-9DD1-FD40-949D-7376B03495C6}"/>
                  </a:ext>
                </a:extLst>
              </p:cNvPr>
              <p:cNvSpPr/>
              <p:nvPr/>
            </p:nvSpPr>
            <p:spPr>
              <a:xfrm>
                <a:off x="4868686" y="30417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FEBF7A-2C28-AD42-81E9-9FBD140DAB0F}"/>
                </a:ext>
              </a:extLst>
            </p:cNvPr>
            <p:cNvGrpSpPr/>
            <p:nvPr/>
          </p:nvGrpSpPr>
          <p:grpSpPr>
            <a:xfrm>
              <a:off x="4629170" y="4820599"/>
              <a:ext cx="566720" cy="124052"/>
              <a:chOff x="4356753" y="3117933"/>
              <a:chExt cx="711999" cy="20006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10ECE8D-60F4-8E42-B234-D7BCACFAB75A}"/>
                  </a:ext>
                </a:extLst>
              </p:cNvPr>
              <p:cNvSpPr/>
              <p:nvPr/>
            </p:nvSpPr>
            <p:spPr>
              <a:xfrm>
                <a:off x="4484736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1E00FA"/>
                  </a:gs>
                  <a:gs pos="63000">
                    <a:srgbClr val="1E00FA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092AED0-71F3-0548-90FD-B1FCAD5018FB}"/>
                  </a:ext>
                </a:extLst>
              </p:cNvPr>
              <p:cNvSpPr/>
              <p:nvPr/>
            </p:nvSpPr>
            <p:spPr>
              <a:xfrm>
                <a:off x="4612719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05DA56-3AE9-7A46-8438-3EB71A74BF2B}"/>
                  </a:ext>
                </a:extLst>
              </p:cNvPr>
              <p:cNvSpPr/>
              <p:nvPr/>
            </p:nvSpPr>
            <p:spPr>
              <a:xfrm>
                <a:off x="4740702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1E00FA"/>
                  </a:gs>
                  <a:gs pos="63000">
                    <a:srgbClr val="1E00FA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1973C24-027D-3E40-98A4-F2292EA3ADEF}"/>
                  </a:ext>
                </a:extLst>
              </p:cNvPr>
              <p:cNvSpPr/>
              <p:nvPr/>
            </p:nvSpPr>
            <p:spPr>
              <a:xfrm>
                <a:off x="4356753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49832D5-2E08-7C4B-83AB-9F6889C2DC71}"/>
                  </a:ext>
                </a:extLst>
              </p:cNvPr>
              <p:cNvSpPr/>
              <p:nvPr/>
            </p:nvSpPr>
            <p:spPr>
              <a:xfrm>
                <a:off x="4868686" y="3117933"/>
                <a:ext cx="200066" cy="20006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3000">
                    <a:srgbClr val="FF00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8902DC-B9CE-DE44-ACBD-9C35E0AB06FC}"/>
                </a:ext>
              </a:extLst>
            </p:cNvPr>
            <p:cNvSpPr txBox="1"/>
            <p:nvPr/>
          </p:nvSpPr>
          <p:spPr>
            <a:xfrm>
              <a:off x="3789517" y="4257363"/>
              <a:ext cx="1676135" cy="354854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Induced currents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7D854D0-3813-DD49-8266-C1550B41B12F}"/>
                </a:ext>
              </a:extLst>
            </p:cNvPr>
            <p:cNvCxnSpPr>
              <a:cxnSpLocks/>
              <a:stCxn id="16" idx="2"/>
              <a:endCxn id="25" idx="1"/>
            </p:cNvCxnSpPr>
            <p:nvPr/>
          </p:nvCxnSpPr>
          <p:spPr>
            <a:xfrm>
              <a:off x="4627585" y="4612217"/>
              <a:ext cx="24906" cy="2265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A8000B7-230B-C744-8F8D-80A76ED49893}"/>
                </a:ext>
              </a:extLst>
            </p:cNvPr>
            <p:cNvCxnSpPr>
              <a:cxnSpLocks/>
              <a:stCxn id="16" idx="2"/>
              <a:endCxn id="33" idx="0"/>
            </p:cNvCxnSpPr>
            <p:nvPr/>
          </p:nvCxnSpPr>
          <p:spPr>
            <a:xfrm flipH="1">
              <a:off x="3817877" y="4612217"/>
              <a:ext cx="809708" cy="7063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8F69B5-8E86-FF46-B924-43D1B04F35E3}"/>
                </a:ext>
              </a:extLst>
            </p:cNvPr>
            <p:cNvCxnSpPr>
              <a:cxnSpLocks/>
              <a:stCxn id="16" idx="2"/>
              <a:endCxn id="28" idx="0"/>
            </p:cNvCxnSpPr>
            <p:nvPr/>
          </p:nvCxnSpPr>
          <p:spPr>
            <a:xfrm flipH="1">
              <a:off x="4269068" y="4612217"/>
              <a:ext cx="358517" cy="9977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D71DAA-4317-EE4A-960A-4EFF8F914347}"/>
                </a:ext>
              </a:extLst>
            </p:cNvPr>
            <p:cNvSpPr txBox="1"/>
            <p:nvPr/>
          </p:nvSpPr>
          <p:spPr>
            <a:xfrm>
              <a:off x="6347716" y="5542371"/>
              <a:ext cx="659220" cy="210488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Filter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3ACA9F-7621-994A-8C2F-C3E5FB8042E0}"/>
                </a:ext>
              </a:extLst>
            </p:cNvPr>
            <p:cNvSpPr txBox="1"/>
            <p:nvPr/>
          </p:nvSpPr>
          <p:spPr>
            <a:xfrm>
              <a:off x="7147468" y="5549062"/>
              <a:ext cx="1268659" cy="339465"/>
            </a:xfrm>
            <a:prstGeom prst="rect">
              <a:avLst/>
            </a:prstGeom>
            <a:noFill/>
          </p:spPr>
          <p:txBody>
            <a:bodyPr wrap="square" lIns="107583" tIns="53791" rIns="107583" bIns="53791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Connector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2360428" y="2881270"/>
            <a:ext cx="1329070" cy="36166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47" y="359772"/>
            <a:ext cx="11204111" cy="763175"/>
          </a:xfrm>
        </p:spPr>
        <p:txBody>
          <a:bodyPr>
            <a:normAutofit fontScale="90000"/>
          </a:bodyPr>
          <a:lstStyle/>
          <a:p>
            <a:r>
              <a:rPr lang="en-US" dirty="0"/>
              <a:t>Shielding Effectiveness against Frequency for the Higgins Cylinder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046ECB-8FF0-B44B-933B-F5A24560D6C6}"/>
                  </a:ext>
                </a:extLst>
              </p:cNvPr>
              <p:cNvSpPr txBox="1"/>
              <p:nvPr/>
            </p:nvSpPr>
            <p:spPr>
              <a:xfrm>
                <a:off x="5268192" y="5533627"/>
                <a:ext cx="6069003" cy="85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Cylinder shielding effectiveness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CD9"/>
                        </a:solidFill>
                        <a:latin typeface="Cambria Math" panose="02040503050406030204" pitchFamily="18" charset="0"/>
                      </a:rPr>
                      <m:t>𝑺𝑬</m:t>
                    </m:r>
                    <m:r>
                      <a:rPr lang="en-US" b="1" i="1" smtClean="0">
                        <a:solidFill>
                          <a:srgbClr val="00AC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ACD9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 smtClean="0">
                        <a:solidFill>
                          <a:srgbClr val="00ACD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ACD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ACD9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b="1" i="1">
                            <a:solidFill>
                              <a:srgbClr val="00ACD9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AC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ACD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ACD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ACD9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ACD9"/>
                                    </a:solidFill>
                                    <a:latin typeface="Cambria Math" panose="02040503050406030204" pitchFamily="18" charset="0"/>
                                  </a:rPr>
                                  <m:t>𝒊𝒏𝒕𝒆𝒓𝒊𝒐𝒓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ACD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ACD9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ACD9"/>
                                    </a:solidFill>
                                    <a:latin typeface="Cambria Math" panose="02040503050406030204" pitchFamily="18" charset="0"/>
                                  </a:rPr>
                                  <m:t>𝒆𝒙𝒕𝒆𝒓𝒊𝒐𝒓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the mode-stirred and anechoic chambers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046ECB-8FF0-B44B-933B-F5A24560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92" y="5533627"/>
                <a:ext cx="6069003" cy="859146"/>
              </a:xfrm>
              <a:prstGeom prst="rect">
                <a:avLst/>
              </a:prstGeom>
              <a:blipFill>
                <a:blip r:embed="rId3"/>
                <a:stretch>
                  <a:fillRect l="-301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1E95D4-1897-6947-B062-07096816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6" y="929997"/>
            <a:ext cx="1688830" cy="450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F8A9D-B2D9-954C-B6E7-A3C7A90DD6FC}"/>
              </a:ext>
            </a:extLst>
          </p:cNvPr>
          <p:cNvSpPr txBox="1"/>
          <p:nvPr/>
        </p:nvSpPr>
        <p:spPr>
          <a:xfrm>
            <a:off x="43848" y="5566925"/>
            <a:ext cx="326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2” slot is halfway up the cylinder. A monopole probe is located inside the cylinder on one of the 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ADA46-AA09-C147-B0C5-EC704E2BC812}"/>
              </a:ext>
            </a:extLst>
          </p:cNvPr>
          <p:cNvSpPr txBox="1"/>
          <p:nvPr/>
        </p:nvSpPr>
        <p:spPr>
          <a:xfrm>
            <a:off x="5242792" y="6495483"/>
            <a:ext cx="706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[1] Matthew B. Higgins and Dawna R. Charley, </a:t>
            </a:r>
            <a:r>
              <a:rPr lang="en-US" sz="1000" i="1" dirty="0">
                <a:solidFill>
                  <a:srgbClr val="000000"/>
                </a:solidFill>
              </a:rPr>
              <a:t>Electromagnetic Radiation (EMR) Coupling to Complex Systems: Aperture </a:t>
            </a:r>
            <a:r>
              <a:rPr lang="en-US" sz="1000" i="1" dirty="0" err="1">
                <a:solidFill>
                  <a:srgbClr val="000000"/>
                </a:solidFill>
              </a:rPr>
              <a:t>Coupliing</a:t>
            </a:r>
            <a:r>
              <a:rPr lang="en-US" sz="1000" i="1" dirty="0">
                <a:solidFill>
                  <a:srgbClr val="000000"/>
                </a:solidFill>
              </a:rPr>
              <a:t> into Canonical Cavities in Reverberant and Anechoic Environments and Model Validation,</a:t>
            </a:r>
            <a:r>
              <a:rPr lang="en-US" sz="1000" dirty="0">
                <a:solidFill>
                  <a:srgbClr val="000000"/>
                </a:solidFill>
              </a:rPr>
              <a:t> SAND2007-7931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830E8F-9B1B-F541-9F8E-8D52CE8165F8}"/>
              </a:ext>
            </a:extLst>
          </p:cNvPr>
          <p:cNvGrpSpPr/>
          <p:nvPr/>
        </p:nvGrpSpPr>
        <p:grpSpPr>
          <a:xfrm>
            <a:off x="3765600" y="858477"/>
            <a:ext cx="8338077" cy="4708448"/>
            <a:chOff x="3765600" y="858477"/>
            <a:chExt cx="8338077" cy="4708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5B5D5B-F255-5F43-A0B4-4F4703DAC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5600" y="858477"/>
              <a:ext cx="8159159" cy="47084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DA417-AE97-EA4C-91C0-38464BA32E9C}"/>
                </a:ext>
              </a:extLst>
            </p:cNvPr>
            <p:cNvSpPr/>
            <p:nvPr/>
          </p:nvSpPr>
          <p:spPr>
            <a:xfrm>
              <a:off x="4726641" y="5351927"/>
              <a:ext cx="1546412" cy="168251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1E67BC-69FC-D54E-9299-885CCA9218DF}"/>
                </a:ext>
              </a:extLst>
            </p:cNvPr>
            <p:cNvSpPr/>
            <p:nvPr/>
          </p:nvSpPr>
          <p:spPr>
            <a:xfrm>
              <a:off x="10557265" y="5356577"/>
              <a:ext cx="1546412" cy="168251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47" y="359772"/>
            <a:ext cx="10894703" cy="669735"/>
          </a:xfrm>
        </p:spPr>
        <p:txBody>
          <a:bodyPr>
            <a:normAutofit fontScale="90000"/>
          </a:bodyPr>
          <a:lstStyle/>
          <a:p>
            <a:r>
              <a:rPr lang="en-US" dirty="0"/>
              <a:t>Shielding Effectiveness against Frequency for the Higgins Cylinder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409" y="1620295"/>
            <a:ext cx="4400671" cy="46362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When the slot is at a resonance, it provides a larger drive to the cavity </a:t>
            </a:r>
            <a:r>
              <a:rPr lang="en-US" dirty="0">
                <a:sym typeface="Symbol" panose="05050102010706020507" pitchFamily="18" charset="2"/>
              </a:rPr>
              <a:t> t</a:t>
            </a:r>
            <a:r>
              <a:rPr lang="en-US" dirty="0"/>
              <a:t>he cavities modes have larger field magnitudes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Therefore, the slot and the cavity  have to be well-characterized </a:t>
            </a:r>
            <a:r>
              <a:rPr lang="en-US" i="1" dirty="0"/>
              <a:t>at resonances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726351-6A78-784B-8132-C816818B2D5E}"/>
              </a:ext>
            </a:extLst>
          </p:cNvPr>
          <p:cNvGrpSpPr>
            <a:grpSpLocks noChangeAspect="1"/>
          </p:cNvGrpSpPr>
          <p:nvPr/>
        </p:nvGrpSpPr>
        <p:grpSpPr>
          <a:xfrm>
            <a:off x="7884000" y="801798"/>
            <a:ext cx="3233299" cy="5530171"/>
            <a:chOff x="8986015" y="2225875"/>
            <a:chExt cx="2171022" cy="37132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8C79F2-5CF1-3B4E-8AC5-EC6A5228DC61}"/>
                </a:ext>
              </a:extLst>
            </p:cNvPr>
            <p:cNvGrpSpPr/>
            <p:nvPr/>
          </p:nvGrpSpPr>
          <p:grpSpPr>
            <a:xfrm>
              <a:off x="8986015" y="2225875"/>
              <a:ext cx="2171022" cy="3713274"/>
              <a:chOff x="8986015" y="2225875"/>
              <a:chExt cx="2171022" cy="371327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653A3E0-1ECE-894D-84B3-7694E7BE3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6949" y="2225875"/>
                <a:ext cx="1391052" cy="32499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16B4AA-BA43-3047-9F7F-19F0B812F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0101" y="5498985"/>
                <a:ext cx="95539" cy="14861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C076CA2-29DD-3442-A331-CC8DA0F89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6949" y="5490468"/>
                <a:ext cx="108603" cy="1486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6753C8D-A61C-DE4F-B34E-6B4E54FD8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6015" y="2258489"/>
                <a:ext cx="742692" cy="320153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63F2E3B-FB09-7347-979B-16EF72171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61170" y="5735703"/>
                <a:ext cx="1395867" cy="203446"/>
              </a:xfrm>
              <a:prstGeom prst="rect">
                <a:avLst/>
              </a:prstGeom>
            </p:spPr>
          </p:pic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7E3EC0-EDF3-E845-AF75-0EE5AA09ACDD}"/>
                </a:ext>
              </a:extLst>
            </p:cNvPr>
            <p:cNvSpPr/>
            <p:nvPr/>
          </p:nvSpPr>
          <p:spPr>
            <a:xfrm>
              <a:off x="10099933" y="3818312"/>
              <a:ext cx="742692" cy="743643"/>
            </a:xfrm>
            <a:custGeom>
              <a:avLst/>
              <a:gdLst>
                <a:gd name="connsiteX0" fmla="*/ 0 w 1358900"/>
                <a:gd name="connsiteY0" fmla="*/ 2546350 h 2552700"/>
                <a:gd name="connsiteX1" fmla="*/ 673100 w 1358900"/>
                <a:gd name="connsiteY1" fmla="*/ 0 h 2552700"/>
                <a:gd name="connsiteX2" fmla="*/ 1358900 w 1358900"/>
                <a:gd name="connsiteY2" fmla="*/ 255270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0" h="2552700">
                  <a:moveTo>
                    <a:pt x="0" y="2546350"/>
                  </a:moveTo>
                  <a:cubicBezTo>
                    <a:pt x="223308" y="1272646"/>
                    <a:pt x="446617" y="-1058"/>
                    <a:pt x="673100" y="0"/>
                  </a:cubicBezTo>
                  <a:cubicBezTo>
                    <a:pt x="899583" y="1058"/>
                    <a:pt x="1284817" y="2128838"/>
                    <a:pt x="1358900" y="2552700"/>
                  </a:cubicBezTo>
                </a:path>
              </a:pathLst>
            </a:cu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81E95D4-1897-6947-B062-07096816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706" y="929997"/>
            <a:ext cx="1688830" cy="45060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0F8A9D-B2D9-954C-B6E7-A3C7A90DD6FC}"/>
              </a:ext>
            </a:extLst>
          </p:cNvPr>
          <p:cNvSpPr txBox="1"/>
          <p:nvPr/>
        </p:nvSpPr>
        <p:spPr>
          <a:xfrm>
            <a:off x="43848" y="5566925"/>
            <a:ext cx="326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2” slot is halfway up the cylinder. A monopole probe is located inside the cylinder on one of the 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ADA46-AA09-C147-B0C5-EC704E2BC812}"/>
              </a:ext>
            </a:extLst>
          </p:cNvPr>
          <p:cNvSpPr txBox="1"/>
          <p:nvPr/>
        </p:nvSpPr>
        <p:spPr>
          <a:xfrm>
            <a:off x="5242792" y="6495483"/>
            <a:ext cx="706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[1] Matthew B. Higgins and Dawna R. Charley, </a:t>
            </a:r>
            <a:r>
              <a:rPr lang="en-US" sz="1000" i="1" dirty="0">
                <a:solidFill>
                  <a:srgbClr val="000000"/>
                </a:solidFill>
              </a:rPr>
              <a:t>Electromagnetic Radiation (EMR) Coupling to Complex Systems: Aperture </a:t>
            </a:r>
            <a:r>
              <a:rPr lang="en-US" sz="1000" i="1" dirty="0" err="1">
                <a:solidFill>
                  <a:srgbClr val="000000"/>
                </a:solidFill>
              </a:rPr>
              <a:t>Coupliing</a:t>
            </a:r>
            <a:r>
              <a:rPr lang="en-US" sz="1000" i="1" dirty="0">
                <a:solidFill>
                  <a:srgbClr val="000000"/>
                </a:solidFill>
              </a:rPr>
              <a:t> into Canonical Cavities in Reverberant and Anechoic Environments and Model Validation,</a:t>
            </a:r>
            <a:r>
              <a:rPr lang="en-US" sz="1000" dirty="0">
                <a:solidFill>
                  <a:srgbClr val="000000"/>
                </a:solidFill>
              </a:rPr>
              <a:t> SAND2007-7931</a:t>
            </a:r>
          </a:p>
        </p:txBody>
      </p:sp>
    </p:spTree>
    <p:extLst>
      <p:ext uri="{BB962C8B-B14F-4D97-AF65-F5344CB8AC3E}">
        <p14:creationId xmlns:p14="http://schemas.microsoft.com/office/powerpoint/2010/main" val="655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8170-906D-D746-BCD1-5E82069D5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 and Objective</a:t>
            </a:r>
          </a:p>
        </p:txBody>
      </p:sp>
    </p:spTree>
    <p:extLst>
      <p:ext uri="{BB962C8B-B14F-4D97-AF65-F5344CB8AC3E}">
        <p14:creationId xmlns:p14="http://schemas.microsoft.com/office/powerpoint/2010/main" val="21486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SNL’s Electromagnetic Code Gemma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68" y="1078713"/>
            <a:ext cx="7053090" cy="24350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Frequency-domain 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Hybrid approach, using:</a:t>
            </a:r>
          </a:p>
          <a:p>
            <a:pPr marL="829809" lvl="1" indent="-342900"/>
            <a:r>
              <a:rPr lang="en-US" dirty="0"/>
              <a:t>A narrow slot sub-cell model to represent slots and the corresponding coupling</a:t>
            </a:r>
          </a:p>
          <a:p>
            <a:pPr marL="829809" lvl="1" indent="-342900"/>
            <a:r>
              <a:rPr lang="en-US" dirty="0"/>
              <a:t>Surface integral equation method for outer region and inner region of cavity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D95DB-8740-A844-9CB3-E3535E76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06" y="3414061"/>
            <a:ext cx="6395944" cy="3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Electric field integral equation (EFIE), for simplification: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06" y="3820440"/>
            <a:ext cx="2459927" cy="62026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D8D95DB-8740-A844-9CB3-E3535E76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05" y="4505455"/>
            <a:ext cx="6512418" cy="3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Expand unknown in a set of RWG basis functions: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D8D95DB-8740-A844-9CB3-E3535E76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05" y="5547510"/>
            <a:ext cx="6512418" cy="3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Test integral equation with RWG basis functions: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608" y="4911834"/>
            <a:ext cx="2058162" cy="57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8607" y="5953888"/>
            <a:ext cx="4729544" cy="6273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99230" y="949781"/>
            <a:ext cx="4323898" cy="3878801"/>
            <a:chOff x="7777030" y="1182656"/>
            <a:chExt cx="4323898" cy="3878801"/>
          </a:xfrm>
        </p:grpSpPr>
        <p:sp>
          <p:nvSpPr>
            <p:cNvPr id="18" name="Rectangle 17"/>
            <p:cNvSpPr/>
            <p:nvPr/>
          </p:nvSpPr>
          <p:spPr>
            <a:xfrm>
              <a:off x="8689164" y="4055905"/>
              <a:ext cx="1888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Surface-</a:t>
              </a:r>
              <a:r>
                <a:rPr lang="en-US" b="1" dirty="0" err="1">
                  <a:solidFill>
                    <a:srgbClr val="000000"/>
                  </a:solidFill>
                </a:rPr>
                <a:t>Suface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29764" y="1905562"/>
              <a:ext cx="2194560" cy="21945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528856" y="1530914"/>
              <a:ext cx="2194560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Surface-Slot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64178" y="1905562"/>
              <a:ext cx="365760" cy="21945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Slot-</a:t>
              </a:r>
              <a:r>
                <a:rPr lang="en-US" b="1" dirty="0" err="1">
                  <a:solidFill>
                    <a:srgbClr val="000000"/>
                  </a:solidFill>
                </a:rPr>
                <a:t>Suface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27888" y="1899253"/>
              <a:ext cx="1280160" cy="1280160"/>
            </a:xfrm>
            <a:prstGeom prst="rect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07623" y="3182985"/>
              <a:ext cx="914400" cy="914400"/>
            </a:xfrm>
            <a:prstGeom prst="rect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683287" y="2235217"/>
              <a:ext cx="9573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Outer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Surface</a:t>
              </a:r>
              <a:endParaRPr lang="en-US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786165" y="3324625"/>
              <a:ext cx="9573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Inner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Surface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807271" y="1899253"/>
              <a:ext cx="914400" cy="1280160"/>
            </a:xfrm>
            <a:prstGeom prst="rect">
              <a:avLst/>
            </a:prstGeom>
            <a:solidFill>
              <a:srgbClr val="000000"/>
            </a:solidFill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529434" y="3185722"/>
              <a:ext cx="1280160" cy="914400"/>
            </a:xfrm>
            <a:prstGeom prst="rect">
              <a:avLst/>
            </a:prstGeom>
            <a:solidFill>
              <a:srgbClr val="000000"/>
            </a:solidFill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164178" y="1531288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77030" y="1182656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Slot-Slot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171962" y="1530914"/>
              <a:ext cx="91440" cy="2560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780885" y="1530914"/>
              <a:ext cx="91440" cy="256032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743883" y="2570250"/>
              <a:ext cx="28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×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46458" y="2570250"/>
              <a:ext cx="28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164181" y="4326009"/>
              <a:ext cx="3936747" cy="260069"/>
              <a:chOff x="8191613" y="5979435"/>
              <a:chExt cx="3936747" cy="260069"/>
            </a:xfrm>
          </p:grpSpPr>
          <p:sp>
            <p:nvSpPr>
              <p:cNvPr id="40" name="Left Brace 39"/>
              <p:cNvSpPr/>
              <p:nvPr/>
            </p:nvSpPr>
            <p:spPr>
              <a:xfrm rot="16200000">
                <a:off x="9340324" y="4830724"/>
                <a:ext cx="260069" cy="2557492"/>
              </a:xfrm>
              <a:prstGeom prst="leftBrace">
                <a:avLst>
                  <a:gd name="adj1" fmla="val 8333"/>
                  <a:gd name="adj2" fmla="val 4857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Left Brace 40"/>
              <p:cNvSpPr/>
              <p:nvPr/>
            </p:nvSpPr>
            <p:spPr>
              <a:xfrm rot="16200000">
                <a:off x="11115081" y="5835150"/>
                <a:ext cx="260069" cy="548640"/>
              </a:xfrm>
              <a:prstGeom prst="leftBrace">
                <a:avLst>
                  <a:gd name="adj1" fmla="val 8333"/>
                  <a:gd name="adj2" fmla="val 4857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Left Brace 41"/>
              <p:cNvSpPr/>
              <p:nvPr/>
            </p:nvSpPr>
            <p:spPr>
              <a:xfrm rot="16200000">
                <a:off x="11724005" y="5835150"/>
                <a:ext cx="260069" cy="548640"/>
              </a:xfrm>
              <a:prstGeom prst="leftBrace">
                <a:avLst>
                  <a:gd name="adj1" fmla="val 8333"/>
                  <a:gd name="adj2" fmla="val 4857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281159" y="4596330"/>
                  <a:ext cx="266597" cy="4651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000" b="1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159" y="4596330"/>
                  <a:ext cx="266597" cy="4651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084764" y="4596330"/>
                  <a:ext cx="266597" cy="4651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000" b="1" i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lang="en-US" sz="30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4764" y="4596330"/>
                  <a:ext cx="266597" cy="4651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1657788" y="4596330"/>
                  <a:ext cx="266597" cy="4651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000" b="1" i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30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7788" y="4596330"/>
                  <a:ext cx="266597" cy="4651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ctangle 4">
            <a:extLst>
              <a:ext uri="{FF2B5EF4-FFF2-40B4-BE49-F238E27FC236}">
                <a16:creationId xmlns:a16="http://schemas.microsoft.com/office/drawing/2014/main" id="{8D8D95DB-8740-A844-9CB3-E3535E76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230" y="4829317"/>
            <a:ext cx="4565198" cy="18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When an iterative method is used to solve the large, dense, complex matrix equation system:</a:t>
            </a:r>
          </a:p>
          <a:p>
            <a:pPr marL="638668" lvl="1" indent="-346075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 is extremely ill-conditioned for the problem of interest</a:t>
            </a:r>
          </a:p>
          <a:p>
            <a:pPr marL="638668" lvl="1" indent="-346075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Effective and efficient preconditioning is required</a:t>
            </a:r>
          </a:p>
        </p:txBody>
      </p:sp>
    </p:spTree>
    <p:extLst>
      <p:ext uri="{BB962C8B-B14F-4D97-AF65-F5344CB8AC3E}">
        <p14:creationId xmlns:p14="http://schemas.microsoft.com/office/powerpoint/2010/main" val="316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47" y="1110167"/>
            <a:ext cx="10840732" cy="375393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 preconditioner using </a:t>
            </a:r>
            <a:r>
              <a:rPr lang="en-US" dirty="0" err="1"/>
              <a:t>Schur</a:t>
            </a:r>
            <a:r>
              <a:rPr lang="en-US" dirty="0"/>
              <a:t>-complement and Principal Component Analysis (PCA) on distributed-memory accelerator-based computing platforms for dense matrices (an extension of our collaboration with Ohio State University EM group)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829809" lvl="1" indent="-342900"/>
            <a:r>
              <a:rPr lang="en-US" dirty="0"/>
              <a:t>Propose a hierarchical binary distribution scheme for the binary tree</a:t>
            </a:r>
          </a:p>
          <a:p>
            <a:pPr marL="829809" lvl="1" indent="-342900"/>
            <a:endParaRPr lang="en-US" dirty="0"/>
          </a:p>
          <a:p>
            <a:pPr marL="829809" lvl="1" indent="-342900"/>
            <a:r>
              <a:rPr lang="en-US" smtClean="0"/>
              <a:t>Target </a:t>
            </a:r>
            <a:r>
              <a:rPr lang="en-US" dirty="0"/>
              <a:t>performance portability</a:t>
            </a:r>
          </a:p>
          <a:p>
            <a:pPr marL="829809" lvl="1" indent="-342900"/>
            <a:endParaRPr lang="en-US" dirty="0"/>
          </a:p>
          <a:p>
            <a:pPr marL="829809" lvl="1" indent="-342900"/>
            <a:r>
              <a:rPr lang="en-US" dirty="0"/>
              <a:t>For use with the Multilevel Fast Multipole Method (MLFMM) or the Adaptive Cross Approximation (ACA) for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ndia_Brand_Light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14321</TotalTime>
  <Words>4823</Words>
  <Application>Microsoft Office PowerPoint</Application>
  <PresentationFormat>Widescreen</PresentationFormat>
  <Paragraphs>402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Cambria Math</vt:lpstr>
      <vt:lpstr>Times New Roman</vt:lpstr>
      <vt:lpstr>Open Sans SemiBold</vt:lpstr>
      <vt:lpstr>Trebuchet MS</vt:lpstr>
      <vt:lpstr>Garamond</vt:lpstr>
      <vt:lpstr>Symbol</vt:lpstr>
      <vt:lpstr>Arial</vt:lpstr>
      <vt:lpstr>Exo 2 SemiBold</vt:lpstr>
      <vt:lpstr>Calibri</vt:lpstr>
      <vt:lpstr>Open Sans</vt:lpstr>
      <vt:lpstr>Wingdings</vt:lpstr>
      <vt:lpstr>1_Sandia_Brand_Light_Theme_UUR</vt:lpstr>
      <vt:lpstr>2_Sandia_Brand_Dark_Blue_Theme_UUR</vt:lpstr>
      <vt:lpstr>A Distributed-Memory Schur-complement PCA Preconditioner for Gemma Ill-conditioned Problems</vt:lpstr>
      <vt:lpstr>Outline</vt:lpstr>
      <vt:lpstr>Electromagnetic Radiation (EMR) Problem Overview</vt:lpstr>
      <vt:lpstr>EMR Problem Overview</vt:lpstr>
      <vt:lpstr>Shielding Effectiveness against Frequency for the Higgins Cylinder</vt:lpstr>
      <vt:lpstr>Shielding Effectiveness against Frequency for the Higgins Cylinder</vt:lpstr>
      <vt:lpstr>Motivation and Objective</vt:lpstr>
      <vt:lpstr>SNL’s Electromagnetic Code Gemma</vt:lpstr>
      <vt:lpstr>Objective</vt:lpstr>
      <vt:lpstr>Performance Portability</vt:lpstr>
      <vt:lpstr>Performance Portability with Kokkos and Kokkos Kernels</vt:lpstr>
      <vt:lpstr>Overview of the Schur-complement PCA Preconditioner</vt:lpstr>
      <vt:lpstr>Schur-complement PCA Preconditioner</vt:lpstr>
      <vt:lpstr>Schur-complement PCA Preconditioner</vt:lpstr>
      <vt:lpstr>Parallel Implementation</vt:lpstr>
      <vt:lpstr>Distributed Binary Tree</vt:lpstr>
      <vt:lpstr>Schur-complement PCA Factorization</vt:lpstr>
      <vt:lpstr>GCR Solver</vt:lpstr>
      <vt:lpstr>GCR Solver</vt:lpstr>
      <vt:lpstr>GCR Solver</vt:lpstr>
      <vt:lpstr>GCR Solver</vt:lpstr>
      <vt:lpstr>Numerical Results</vt:lpstr>
      <vt:lpstr>Simulation Setup and Convergence Behavior  </vt:lpstr>
      <vt:lpstr>CPU and GPU Executions at Different Stop Levels</vt:lpstr>
      <vt:lpstr>Schur-PCA Preconditioner + GCR vs. ADELUS: Scalability</vt:lpstr>
      <vt:lpstr>Conclusions and Future Work</vt:lpstr>
      <vt:lpstr>Backup</vt:lpstr>
      <vt:lpstr>Kokkos Kernels Overview</vt:lpstr>
      <vt:lpstr>Binary Tree-Based Inverse Matrix-Vector Multiplication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Dang, Vinh Quang (-EXP)</cp:lastModifiedBy>
  <cp:revision>1080</cp:revision>
  <dcterms:created xsi:type="dcterms:W3CDTF">2017-10-14T01:15:26Z</dcterms:created>
  <dcterms:modified xsi:type="dcterms:W3CDTF">2023-10-26T16:00:25Z</dcterms:modified>
</cp:coreProperties>
</file>