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2" r:id="rId1"/>
  </p:sldMasterIdLst>
  <p:notesMasterIdLst>
    <p:notesMasterId r:id="rId15"/>
  </p:notesMasterIdLst>
  <p:handoutMasterIdLst>
    <p:handoutMasterId r:id="rId16"/>
  </p:handoutMasterIdLst>
  <p:sldIdLst>
    <p:sldId id="256" r:id="rId2"/>
    <p:sldId id="1813" r:id="rId3"/>
    <p:sldId id="1801" r:id="rId4"/>
    <p:sldId id="1811" r:id="rId5"/>
    <p:sldId id="1810" r:id="rId6"/>
    <p:sldId id="1815" r:id="rId7"/>
    <p:sldId id="1803" r:id="rId8"/>
    <p:sldId id="1804" r:id="rId9"/>
    <p:sldId id="1805" r:id="rId10"/>
    <p:sldId id="1807" r:id="rId11"/>
    <p:sldId id="1808" r:id="rId12"/>
    <p:sldId id="1809" r:id="rId13"/>
    <p:sldId id="1814" r:id="rId14"/>
  </p:sldIdLst>
  <p:sldSz cx="12192000" cy="6858000"/>
  <p:notesSz cx="6858000" cy="9144000"/>
  <p:embeddedFontLst>
    <p:embeddedFont>
      <p:font typeface="Open Sans" panose="020B0606030504020204" pitchFamily="34" charset="0"/>
      <p:regular r:id="rId17"/>
      <p:bold r:id="rId18"/>
      <p:italic r:id="rId19"/>
      <p:boldItalic r:id="rId20"/>
    </p:embeddedFont>
    <p:embeddedFont>
      <p:font typeface="Open Sans bold" panose="020B0706030804020204" pitchFamily="34" charset="0"/>
      <p:regular r:id="rId21"/>
      <p:bold r:id="rId22"/>
      <p:italic r:id="rId23"/>
      <p:boldItalic r:id="rId24"/>
    </p:embeddedFont>
    <p:embeddedFont>
      <p:font typeface="Open Sans Light" panose="020B0306030504020204" pitchFamily="34" charset="0"/>
      <p:regular r:id="rId25"/>
      <p:italic r:id="rId26"/>
    </p:embeddedFont>
    <p:embeddedFont>
      <p:font typeface="Open Sans SemiBold" panose="020B060603050402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bout" id="{7D1F2A88-9EF1-C940-B849-EE7D1949366C}">
          <p14:sldIdLst/>
        </p14:section>
        <p14:section name="Default Section" id="{D278F097-0A73-434B-97FE-ED3B8A0EF645}">
          <p14:sldIdLst>
            <p14:sldId id="256"/>
            <p14:sldId id="1813"/>
            <p14:sldId id="1801"/>
            <p14:sldId id="1811"/>
            <p14:sldId id="1810"/>
            <p14:sldId id="1815"/>
            <p14:sldId id="1803"/>
            <p14:sldId id="1804"/>
            <p14:sldId id="1805"/>
            <p14:sldId id="1807"/>
            <p14:sldId id="1808"/>
            <p14:sldId id="1809"/>
            <p14:sldId id="181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AFDD"/>
    <a:srgbClr val="1A315D"/>
    <a:srgbClr val="339A2E"/>
    <a:srgbClr val="00ACD5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64" autoAdjust="0"/>
    <p:restoredTop sz="88246" autoAdjust="0"/>
  </p:normalViewPr>
  <p:slideViewPr>
    <p:cSldViewPr snapToGrid="0" showGuides="1">
      <p:cViewPr>
        <p:scale>
          <a:sx n="110" d="100"/>
          <a:sy n="110" d="100"/>
        </p:scale>
        <p:origin x="2024" y="528"/>
      </p:cViewPr>
      <p:guideLst/>
    </p:cSldViewPr>
  </p:slideViewPr>
  <p:notesTextViewPr>
    <p:cViewPr>
      <p:scale>
        <a:sx n="85" d="100"/>
        <a:sy n="85" d="100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2752" y="19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12B77-F7E2-4D68-A9CB-41B8CCDC9B29}" type="datetimeFigureOut">
              <a:rPr lang="en-US" smtClean="0">
                <a:latin typeface="Open Sans" panose="020B0606030504020204" pitchFamily="34" charset="0"/>
              </a:rPr>
              <a:t>10/30/23</a:t>
            </a:fld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23351-3FB3-4478-AE7D-BEC670948232}" type="slidenum">
              <a:rPr lang="en-US" smtClean="0">
                <a:latin typeface="Open Sans" panose="020B0606030504020204" pitchFamily="34" charset="0"/>
              </a:rPr>
              <a:t>‹#›</a:t>
            </a:fld>
            <a:endParaRPr lang="en-US" dirty="0"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645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pen Sans" panose="020B0606030504020204" pitchFamily="34" charset="0"/>
              </a:defRPr>
            </a:lvl1pPr>
          </a:lstStyle>
          <a:p>
            <a:fld id="{896A8DF4-6A87-4F69-8212-F0A65870B2F2}" type="datetimeFigureOut">
              <a:rPr lang="en-US" smtClean="0"/>
              <a:pPr/>
              <a:t>10/30/23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pen Sans" panose="020B0606030504020204" pitchFamily="34" charset="0"/>
              </a:defRPr>
            </a:lvl1pPr>
          </a:lstStyle>
          <a:p>
            <a:fld id="{E21A7267-269F-4D26-9F96-B6358A06B9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717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Pipeline from contributions to merge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A7267-269F-4D26-9F96-B6358A06B9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89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Requirements of </a:t>
            </a:r>
            <a:r>
              <a:rPr lang="en-US" dirty="0" err="1"/>
              <a:t>Autotester</a:t>
            </a:r>
            <a:r>
              <a:rPr lang="en-US" dirty="0"/>
              <a:t>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Make Open Source Contributions easier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Keep </a:t>
            </a:r>
            <a:r>
              <a:rPr lang="en-US" dirty="0" err="1"/>
              <a:t>Trilinos</a:t>
            </a:r>
            <a:r>
              <a:rPr lang="en-US" dirty="0"/>
              <a:t> working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Keep Sandia Secure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A7267-269F-4D26-9F96-B6358A06B98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47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A7267-269F-4D26-9F96-B6358A06B98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026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Autotester4Github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CI/CD pipeline that uses </a:t>
            </a:r>
            <a:r>
              <a:rPr lang="en-US" dirty="0" err="1"/>
              <a:t>Github</a:t>
            </a:r>
            <a:r>
              <a:rPr lang="en-US" dirty="0"/>
              <a:t> Actions and Self-hosted runners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Talk more about Containerized PR Test Environment on Thursday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A7267-269F-4D26-9F96-B6358A06B98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400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90600" y="1575115"/>
            <a:ext cx="6165850" cy="1317382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90599" y="3719997"/>
            <a:ext cx="5243147" cy="66712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b="0" spc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PRESENTER OR AUTHOR NAMES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2ED528D-5375-6147-9677-05F4F59A3A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0600" y="3015777"/>
            <a:ext cx="6165850" cy="3785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58F7247A-244D-6A48-BBB7-15233E751B3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25072" y="6629842"/>
            <a:ext cx="2107085" cy="12208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r">
              <a:buNone/>
              <a:defRPr sz="700" b="0" i="0" spc="50" baseline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SAND XXXX-XXXX P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28DA6BE7-D5D1-5C4B-8879-A66353A8517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90600" y="4461152"/>
            <a:ext cx="4739640" cy="66712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FontTx/>
              <a:buNone/>
              <a:defRPr sz="1200" b="0" i="0" spc="5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DATE, LOCATION, OR ADDITIONAL CONTENT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503A6FD-C173-A64C-B254-829092777B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288" r="-3731"/>
          <a:stretch/>
        </p:blipFill>
        <p:spPr>
          <a:xfrm>
            <a:off x="966239" y="553150"/>
            <a:ext cx="1271441" cy="4923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C12122B-590E-9045-872C-38970E3FF20E}"/>
              </a:ext>
            </a:extLst>
          </p:cNvPr>
          <p:cNvSpPr txBox="1"/>
          <p:nvPr userDrawn="1"/>
        </p:nvSpPr>
        <p:spPr>
          <a:xfrm>
            <a:off x="912699" y="1098759"/>
            <a:ext cx="47107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pc="150" baseline="0" dirty="0">
                <a:solidFill>
                  <a:schemeClr val="bg1"/>
                </a:solidFill>
                <a:latin typeface="+mj-lt"/>
              </a:rPr>
              <a:t>Exceptional service in the national interest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369985-FB39-5049-971A-8BBBC56F2C4E}"/>
              </a:ext>
            </a:extLst>
          </p:cNvPr>
          <p:cNvSpPr txBox="1"/>
          <p:nvPr userDrawn="1"/>
        </p:nvSpPr>
        <p:spPr>
          <a:xfrm>
            <a:off x="5184673" y="6307251"/>
            <a:ext cx="5745678" cy="289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600" b="0" i="0" kern="1200" dirty="0">
                <a:solidFill>
                  <a:schemeClr val="bg2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Sandia National Laboratories is a </a:t>
            </a:r>
            <a:r>
              <a:rPr lang="en-US" sz="600" b="0" i="0" kern="1200" dirty="0" err="1">
                <a:solidFill>
                  <a:schemeClr val="bg2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multimission</a:t>
            </a:r>
            <a:r>
              <a:rPr lang="en-US" sz="600" b="0" i="0" kern="1200" dirty="0">
                <a:solidFill>
                  <a:schemeClr val="bg2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 laboratory managed and operated by National Technology and Engineering Solutions of Sandia LLC, a wholly owned subsidiary of Honeywell International Inc. for the U.S. Department of Energy’s National Nuclear Security Administration under contract DE-NA0003525.</a:t>
            </a:r>
            <a:endParaRPr lang="en-US" sz="600" b="0" i="0" dirty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ADC7756-6766-FF46-BFDC-7CBCF88C2FB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5815" y="6362720"/>
            <a:ext cx="654939" cy="15919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B5135D8-0C79-D249-B01D-F828C907537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2075" y="6609587"/>
            <a:ext cx="463192" cy="13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87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88423" y="2066192"/>
            <a:ext cx="3868616" cy="2795954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5352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1985" y="1627632"/>
            <a:ext cx="4598377" cy="3058669"/>
          </a:xfrm>
        </p:spPr>
        <p:txBody>
          <a:bodyPr anchor="b">
            <a:norm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7136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627ED-C799-AA4A-BA7C-2FFFBEA25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7764" y="408432"/>
            <a:ext cx="10096500" cy="688848"/>
          </a:xfrm>
        </p:spPr>
        <p:txBody>
          <a:bodyPr/>
          <a:lstStyle>
            <a:lvl1pPr>
              <a:defRPr cap="all" spc="50" baseline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AC6C40D-F7AE-5D42-B2A9-60C9F62ADE8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97764" y="1328928"/>
            <a:ext cx="11049000" cy="4690872"/>
          </a:xfrm>
        </p:spPr>
        <p:txBody>
          <a:bodyPr/>
          <a:lstStyle/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D79DB5EF-C54E-4309-A7A1-4E2D5E501F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4066" y="6624422"/>
            <a:ext cx="489438" cy="273050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79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Doub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7764" y="365466"/>
            <a:ext cx="10096500" cy="774779"/>
          </a:xfrm>
        </p:spPr>
        <p:txBody>
          <a:bodyPr/>
          <a:lstStyle>
            <a:lvl1pPr marL="0">
              <a:defRPr cap="all" spc="5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7700" y="1409701"/>
            <a:ext cx="5212412" cy="46101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Tx/>
              <a:buNone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buFont typeface="Courier New" panose="02070309020205020404" pitchFamily="49" charset="0"/>
              <a:buChar char="o"/>
              <a:defRPr>
                <a:latin typeface="Open Sans" panose="020B0606030504020204" pitchFamily="34" charset="0"/>
              </a:defRPr>
            </a:lvl2pPr>
            <a:lvl3pPr>
              <a:lnSpc>
                <a:spcPct val="100000"/>
              </a:lnSpc>
              <a:buFont typeface="Courier New" panose="02070309020205020404" pitchFamily="49" charset="0"/>
              <a:buChar char="o"/>
              <a:defRPr>
                <a:latin typeface="Open Sans" panose="020B0606030504020204" pitchFamily="34" charset="0"/>
              </a:defRPr>
            </a:lvl3pPr>
            <a:lvl4pPr>
              <a:lnSpc>
                <a:spcPct val="100000"/>
              </a:lnSpc>
              <a:buFont typeface="Courier New" panose="02070309020205020404" pitchFamily="49" charset="0"/>
              <a:buChar char="o"/>
              <a:defRPr>
                <a:latin typeface="Open Sans" panose="020B0606030504020204" pitchFamily="34" charset="0"/>
              </a:defRPr>
            </a:lvl4pPr>
            <a:lvl5pPr>
              <a:lnSpc>
                <a:spcPct val="100000"/>
              </a:lnSpc>
              <a:buFont typeface="Courier New" panose="02070309020205020404" pitchFamily="49" charset="0"/>
              <a:buChar char="o"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D970262-8623-2B46-A712-FEE93CC93ED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331888" y="1409700"/>
            <a:ext cx="5364812" cy="461010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Tx/>
              <a:buNone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>
                <a:latin typeface="Open Sans" panose="020B0606030504020204" pitchFamily="34" charset="0"/>
              </a:defRPr>
            </a:lvl2pPr>
            <a:lvl3pPr>
              <a:lnSpc>
                <a:spcPct val="100000"/>
              </a:lnSpc>
              <a:buFont typeface="Wingdings" pitchFamily="2" charset="2"/>
              <a:buChar char="§"/>
              <a:defRPr>
                <a:latin typeface="Open Sans" panose="020B0606030504020204" pitchFamily="34" charset="0"/>
              </a:defRPr>
            </a:lvl3pPr>
            <a:lvl4pPr>
              <a:lnSpc>
                <a:spcPct val="100000"/>
              </a:lnSpc>
              <a:buFont typeface="Wingdings" pitchFamily="2" charset="2"/>
              <a:buChar char="§"/>
              <a:defRPr>
                <a:latin typeface="Open Sans" panose="020B0606030504020204" pitchFamily="34" charset="0"/>
              </a:defRPr>
            </a:lvl4pPr>
            <a:lvl5pPr>
              <a:lnSpc>
                <a:spcPct val="100000"/>
              </a:lnSpc>
              <a:buFont typeface="Wingdings" pitchFamily="2" charset="2"/>
              <a:buChar char="§"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8A1230A1-9156-430E-9A11-4AE24BE93A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4066" y="6624422"/>
            <a:ext cx="489438" cy="273050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4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7764" y="371562"/>
            <a:ext cx="10096500" cy="774779"/>
          </a:xfrm>
        </p:spPr>
        <p:txBody>
          <a:bodyPr/>
          <a:lstStyle>
            <a:lvl1pPr marL="0">
              <a:defRPr/>
            </a:lvl1pPr>
          </a:lstStyle>
          <a:p>
            <a:r>
              <a:rPr lang="en-US" dirty="0"/>
              <a:t>TITLE ONLY - CLICK TO ADD TITLE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85EF0304-52E2-4F19-A450-73AD468711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4066" y="6624422"/>
            <a:ext cx="489438" cy="273050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32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FAD9A312-C7ED-410D-B833-CD48BFAECF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4066" y="6624422"/>
            <a:ext cx="489438" cy="273050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7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AC4959A-AD2F-9049-854D-6985DFCF4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0728" y="1328928"/>
            <a:ext cx="11042478" cy="459056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0728" y="236873"/>
            <a:ext cx="10096500" cy="77477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B363BD05-448E-4A55-A2A9-07D15B68E1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4066" y="6624422"/>
            <a:ext cx="489438" cy="273050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262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33" r:id="rId2"/>
    <p:sldLayoutId id="2147483758" r:id="rId3"/>
    <p:sldLayoutId id="2147483763" r:id="rId4"/>
    <p:sldLayoutId id="2147483760" r:id="rId5"/>
    <p:sldLayoutId id="2147483761" r:id="rId6"/>
    <p:sldLayoutId id="2147483762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 cap="all" spc="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20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8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6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4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2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D27AFEB-8A63-4AF7-AB9F-ED45EF4623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Trilinos</a:t>
            </a:r>
            <a:r>
              <a:rPr lang="en-US" b="1" dirty="0"/>
              <a:t> </a:t>
            </a:r>
            <a:r>
              <a:rPr lang="en-US" b="1" dirty="0" err="1"/>
              <a:t>Autotester</a:t>
            </a:r>
            <a:r>
              <a:rPr lang="en-US" b="1" dirty="0"/>
              <a:t> Changes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439CA68-5CB8-4AF9-B19E-8A31BA4970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SAND2023-11784PE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3E54DF6-4A33-0F44-BFF9-3FDCAA65F7F8}"/>
              </a:ext>
            </a:extLst>
          </p:cNvPr>
          <p:cNvSpPr txBox="1"/>
          <p:nvPr/>
        </p:nvSpPr>
        <p:spPr>
          <a:xfrm>
            <a:off x="3438144" y="359664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F9D9C7-F3D8-5EEE-9937-D8411934EF2C}"/>
              </a:ext>
            </a:extLst>
          </p:cNvPr>
          <p:cNvSpPr txBox="1"/>
          <p:nvPr/>
        </p:nvSpPr>
        <p:spPr>
          <a:xfrm>
            <a:off x="3249227" y="3231472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3" name="Title 10">
            <a:extLst>
              <a:ext uri="{FF2B5EF4-FFF2-40B4-BE49-F238E27FC236}">
                <a16:creationId xmlns:a16="http://schemas.microsoft.com/office/drawing/2014/main" id="{8E8EAAF3-CCDE-7A91-344B-7515A68D2613}"/>
              </a:ext>
            </a:extLst>
          </p:cNvPr>
          <p:cNvSpPr txBox="1">
            <a:spLocks/>
          </p:cNvSpPr>
          <p:nvPr/>
        </p:nvSpPr>
        <p:spPr>
          <a:xfrm>
            <a:off x="990600" y="2777443"/>
            <a:ext cx="6165850" cy="64105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spc="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Eric Ho, Sam Browne</a:t>
            </a:r>
          </a:p>
        </p:txBody>
      </p:sp>
    </p:spTree>
    <p:extLst>
      <p:ext uri="{BB962C8B-B14F-4D97-AF65-F5344CB8AC3E}">
        <p14:creationId xmlns:p14="http://schemas.microsoft.com/office/powerpoint/2010/main" val="218172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E7646-1C87-7A08-92F7-556C73CCB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CD290BC-B129-3BB0-31E4-AA60C53D4A2E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9" b="6261"/>
          <a:stretch/>
        </p:blipFill>
        <p:spPr>
          <a:xfrm>
            <a:off x="158496" y="-19736"/>
            <a:ext cx="11795727" cy="689747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F620DA-06F4-8043-C683-1676B65B8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Left Arrow 6">
            <a:extLst>
              <a:ext uri="{FF2B5EF4-FFF2-40B4-BE49-F238E27FC236}">
                <a16:creationId xmlns:a16="http://schemas.microsoft.com/office/drawing/2014/main" id="{DCB56E58-9A93-2173-5A3E-A3111FCEDF18}"/>
              </a:ext>
            </a:extLst>
          </p:cNvPr>
          <p:cNvSpPr/>
          <p:nvPr/>
        </p:nvSpPr>
        <p:spPr>
          <a:xfrm>
            <a:off x="7376145" y="3524035"/>
            <a:ext cx="2682253" cy="258194"/>
          </a:xfrm>
          <a:prstGeom prst="leftArrow">
            <a:avLst>
              <a:gd name="adj1" fmla="val 50000"/>
              <a:gd name="adj2" fmla="val 15743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2E397D-22FA-6329-E705-4F5722DE44EC}"/>
              </a:ext>
            </a:extLst>
          </p:cNvPr>
          <p:cNvSpPr txBox="1"/>
          <p:nvPr/>
        </p:nvSpPr>
        <p:spPr>
          <a:xfrm>
            <a:off x="7832831" y="1737672"/>
            <a:ext cx="2774022" cy="204455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Viewing the status of PR Checks</a:t>
            </a:r>
          </a:p>
        </p:txBody>
      </p:sp>
    </p:spTree>
    <p:extLst>
      <p:ext uri="{BB962C8B-B14F-4D97-AF65-F5344CB8AC3E}">
        <p14:creationId xmlns:p14="http://schemas.microsoft.com/office/powerpoint/2010/main" val="332975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28D5CA5-9D4C-CD96-51B2-16EFB98D0FFC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4" b="6266"/>
          <a:stretch/>
        </p:blipFill>
        <p:spPr>
          <a:xfrm>
            <a:off x="354345" y="0"/>
            <a:ext cx="11434440" cy="668697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2D765A-6392-D4EE-46C1-512CA62F5E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ACE0E2-AB4D-1A5D-CF1B-A93ABB9CC930}"/>
              </a:ext>
            </a:extLst>
          </p:cNvPr>
          <p:cNvSpPr txBox="1"/>
          <p:nvPr/>
        </p:nvSpPr>
        <p:spPr>
          <a:xfrm>
            <a:off x="6795545" y="3972187"/>
            <a:ext cx="2774022" cy="204455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Live output of test build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6F29387-FDC9-9D78-9918-D6E0089D403B}"/>
              </a:ext>
            </a:extLst>
          </p:cNvPr>
          <p:cNvSpPr/>
          <p:nvPr/>
        </p:nvSpPr>
        <p:spPr>
          <a:xfrm>
            <a:off x="3000653" y="3622088"/>
            <a:ext cx="914399" cy="9765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16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B19B89-6926-6E7F-B775-9B726DFAED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FBC11C-EA45-742D-04C6-4D936053CB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7" b="6137"/>
          <a:stretch/>
        </p:blipFill>
        <p:spPr>
          <a:xfrm>
            <a:off x="265415" y="0"/>
            <a:ext cx="11661169" cy="68440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E4CB65-5059-58D7-976A-4FB8D13FE109}"/>
              </a:ext>
            </a:extLst>
          </p:cNvPr>
          <p:cNvSpPr txBox="1"/>
          <p:nvPr/>
        </p:nvSpPr>
        <p:spPr>
          <a:xfrm>
            <a:off x="6518143" y="3068061"/>
            <a:ext cx="2774022" cy="204455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Detailed view of test failures</a:t>
            </a:r>
          </a:p>
        </p:txBody>
      </p:sp>
    </p:spTree>
    <p:extLst>
      <p:ext uri="{BB962C8B-B14F-4D97-AF65-F5344CB8AC3E}">
        <p14:creationId xmlns:p14="http://schemas.microsoft.com/office/powerpoint/2010/main" val="78740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7DBBA9C7-973C-4F2D-A1CC-F0DBF210E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893" y="3084576"/>
            <a:ext cx="10096500" cy="68884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C24318-C227-C14C-8797-6BDA81B99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B149FD-26F7-3645-B4E7-BA8B8CC5EEA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88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C24318-C227-C14C-8797-6BDA81B99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B149FD-26F7-3645-B4E7-BA8B8CC5EEA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A676AD-5DF0-F6AA-66AC-A4EE6D661C29}"/>
              </a:ext>
            </a:extLst>
          </p:cNvPr>
          <p:cNvSpPr txBox="1"/>
          <p:nvPr/>
        </p:nvSpPr>
        <p:spPr>
          <a:xfrm>
            <a:off x="5201392" y="434888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23AAE2A-9671-65FF-E774-AFD3E6511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</a:t>
            </a:r>
            <a:r>
              <a:rPr lang="en-US" dirty="0" err="1"/>
              <a:t>Autotester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9E4145-2F60-A13D-7A26-2079734BE639}"/>
              </a:ext>
            </a:extLst>
          </p:cNvPr>
          <p:cNvSpPr/>
          <p:nvPr/>
        </p:nvSpPr>
        <p:spPr>
          <a:xfrm>
            <a:off x="118019" y="2178933"/>
            <a:ext cx="2419109" cy="22917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Open Pull Request on </a:t>
            </a:r>
            <a:r>
              <a:rPr lang="en-US" dirty="0" err="1"/>
              <a:t>Trilinos</a:t>
            </a:r>
            <a:r>
              <a:rPr lang="en-US" dirty="0"/>
              <a:t> Repository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8927D4-9EA6-6118-43F8-0295378CB472}"/>
              </a:ext>
            </a:extLst>
          </p:cNvPr>
          <p:cNvSpPr/>
          <p:nvPr/>
        </p:nvSpPr>
        <p:spPr>
          <a:xfrm>
            <a:off x="3329742" y="2129742"/>
            <a:ext cx="2419109" cy="22917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Autotester</a:t>
            </a:r>
            <a:r>
              <a:rPr lang="en-US" dirty="0"/>
              <a:t> detects PR and sends out jobs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17A52D5-F5E2-B684-BDDF-59266C45F630}"/>
              </a:ext>
            </a:extLst>
          </p:cNvPr>
          <p:cNvGrpSpPr/>
          <p:nvPr/>
        </p:nvGrpSpPr>
        <p:grpSpPr>
          <a:xfrm>
            <a:off x="6541465" y="2204974"/>
            <a:ext cx="2419112" cy="2141322"/>
            <a:chOff x="7400712" y="2199190"/>
            <a:chExt cx="2419112" cy="214132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39CE51B-7964-DA97-3696-CC50AC6496DE}"/>
                </a:ext>
              </a:extLst>
            </p:cNvPr>
            <p:cNvSpPr/>
            <p:nvPr/>
          </p:nvSpPr>
          <p:spPr>
            <a:xfrm>
              <a:off x="7400715" y="2199190"/>
              <a:ext cx="2419109" cy="35688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GCC 8.3.0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D6F613B-BF4D-EA8D-5A62-AAA8357BE3CF}"/>
                </a:ext>
              </a:extLst>
            </p:cNvPr>
            <p:cNvSpPr/>
            <p:nvPr/>
          </p:nvSpPr>
          <p:spPr>
            <a:xfrm>
              <a:off x="7400715" y="2556077"/>
              <a:ext cx="2419109" cy="35688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GCC 8.3.0 Serial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D23B218-B5EE-63D3-0B3F-822A87AB017B}"/>
                </a:ext>
              </a:extLst>
            </p:cNvPr>
            <p:cNvSpPr/>
            <p:nvPr/>
          </p:nvSpPr>
          <p:spPr>
            <a:xfrm>
              <a:off x="7400714" y="2912964"/>
              <a:ext cx="2419109" cy="35688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Clang 11.0.1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9053A7D-2BBD-448D-09B4-7F109E875E9F}"/>
                </a:ext>
              </a:extLst>
            </p:cNvPr>
            <p:cNvSpPr/>
            <p:nvPr/>
          </p:nvSpPr>
          <p:spPr>
            <a:xfrm>
              <a:off x="7400713" y="3269851"/>
              <a:ext cx="2419109" cy="35688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Intel 2021.3.0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05B73F5-55BD-AEFB-711E-38D212E23234}"/>
                </a:ext>
              </a:extLst>
            </p:cNvPr>
            <p:cNvSpPr/>
            <p:nvPr/>
          </p:nvSpPr>
          <p:spPr>
            <a:xfrm>
              <a:off x="7400712" y="3626738"/>
              <a:ext cx="2419109" cy="35688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GCC 10.1+ CUDA 11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D9F8F29-4AE9-EAAA-6CF9-A4C4E77CA30B}"/>
                </a:ext>
              </a:extLst>
            </p:cNvPr>
            <p:cNvSpPr/>
            <p:nvPr/>
          </p:nvSpPr>
          <p:spPr>
            <a:xfrm>
              <a:off x="7400712" y="3983625"/>
              <a:ext cx="2419109" cy="356887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/>
                <a:t>GCC 8.3.0 Shared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1C6CD116-FB51-7193-67D4-5C1BBE091FFC}"/>
              </a:ext>
            </a:extLst>
          </p:cNvPr>
          <p:cNvSpPr/>
          <p:nvPr/>
        </p:nvSpPr>
        <p:spPr>
          <a:xfrm>
            <a:off x="9614395" y="2129742"/>
            <a:ext cx="2419109" cy="22917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Export Results</a:t>
            </a:r>
          </a:p>
          <a:p>
            <a:pPr algn="ctr"/>
            <a:r>
              <a:rPr lang="en-US" dirty="0"/>
              <a:t>Block/Unblock Merge</a:t>
            </a:r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A256951C-5967-9F25-EFB2-14C00D9B2AEF}"/>
              </a:ext>
            </a:extLst>
          </p:cNvPr>
          <p:cNvSpPr/>
          <p:nvPr/>
        </p:nvSpPr>
        <p:spPr>
          <a:xfrm>
            <a:off x="2537128" y="2893669"/>
            <a:ext cx="792614" cy="53533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79665ED-011A-2984-EBB3-BC422C674B9E}"/>
              </a:ext>
            </a:extLst>
          </p:cNvPr>
          <p:cNvCxnSpPr>
            <a:stCxn id="12" idx="3"/>
            <a:endCxn id="13" idx="1"/>
          </p:cNvCxnSpPr>
          <p:nvPr/>
        </p:nvCxnSpPr>
        <p:spPr>
          <a:xfrm flipV="1">
            <a:off x="5748851" y="2383418"/>
            <a:ext cx="792617" cy="892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4723E5E-D1D0-9F41-DED8-64C6214918BC}"/>
              </a:ext>
            </a:extLst>
          </p:cNvPr>
          <p:cNvCxnSpPr>
            <a:stCxn id="12" idx="3"/>
            <a:endCxn id="14" idx="1"/>
          </p:cNvCxnSpPr>
          <p:nvPr/>
        </p:nvCxnSpPr>
        <p:spPr>
          <a:xfrm flipV="1">
            <a:off x="5748851" y="2740305"/>
            <a:ext cx="792617" cy="535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932B464-A9D5-8CFE-A9D0-644ABD79721F}"/>
              </a:ext>
            </a:extLst>
          </p:cNvPr>
          <p:cNvCxnSpPr>
            <a:stCxn id="12" idx="3"/>
            <a:endCxn id="15" idx="1"/>
          </p:cNvCxnSpPr>
          <p:nvPr/>
        </p:nvCxnSpPr>
        <p:spPr>
          <a:xfrm flipV="1">
            <a:off x="5748851" y="3097192"/>
            <a:ext cx="792616" cy="1784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DD014E5-5CF0-7B5B-A1EF-69483C6977FC}"/>
              </a:ext>
            </a:extLst>
          </p:cNvPr>
          <p:cNvCxnSpPr>
            <a:stCxn id="12" idx="3"/>
            <a:endCxn id="16" idx="1"/>
          </p:cNvCxnSpPr>
          <p:nvPr/>
        </p:nvCxnSpPr>
        <p:spPr>
          <a:xfrm>
            <a:off x="5748851" y="3275636"/>
            <a:ext cx="792615" cy="1784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79DD95B-DF87-783C-D465-4BBB8BC9747C}"/>
              </a:ext>
            </a:extLst>
          </p:cNvPr>
          <p:cNvCxnSpPr>
            <a:stCxn id="12" idx="3"/>
            <a:endCxn id="17" idx="1"/>
          </p:cNvCxnSpPr>
          <p:nvPr/>
        </p:nvCxnSpPr>
        <p:spPr>
          <a:xfrm>
            <a:off x="5748851" y="3275636"/>
            <a:ext cx="792614" cy="5353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BB6D07D-66F5-DA91-9065-BE055DF6D68A}"/>
              </a:ext>
            </a:extLst>
          </p:cNvPr>
          <p:cNvCxnSpPr>
            <a:stCxn id="12" idx="3"/>
            <a:endCxn id="18" idx="1"/>
          </p:cNvCxnSpPr>
          <p:nvPr/>
        </p:nvCxnSpPr>
        <p:spPr>
          <a:xfrm>
            <a:off x="5748851" y="3275636"/>
            <a:ext cx="792614" cy="8922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7DEA82B-9417-AC98-D3D0-08FC85A42B89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8960577" y="2383418"/>
            <a:ext cx="653818" cy="446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3EBF84FF-DA61-EB11-7376-B9013BFB55DB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8960577" y="2740305"/>
            <a:ext cx="653818" cy="446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E63D37FD-9CC2-C058-DF1C-9BCE1D4FEACC}"/>
              </a:ext>
            </a:extLst>
          </p:cNvPr>
          <p:cNvCxnSpPr>
            <a:stCxn id="15" idx="3"/>
          </p:cNvCxnSpPr>
          <p:nvPr/>
        </p:nvCxnSpPr>
        <p:spPr>
          <a:xfrm>
            <a:off x="8960576" y="3097192"/>
            <a:ext cx="653819" cy="641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35B2E5F6-ABC0-CA9C-2B57-9B0B2F71EEE5}"/>
              </a:ext>
            </a:extLst>
          </p:cNvPr>
          <p:cNvCxnSpPr>
            <a:stCxn id="16" idx="3"/>
          </p:cNvCxnSpPr>
          <p:nvPr/>
        </p:nvCxnSpPr>
        <p:spPr>
          <a:xfrm>
            <a:off x="8960575" y="3454079"/>
            <a:ext cx="653820" cy="1170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C351A6BA-53F7-264E-5F11-B0C869FD23B3}"/>
              </a:ext>
            </a:extLst>
          </p:cNvPr>
          <p:cNvCxnSpPr>
            <a:stCxn id="17" idx="3"/>
          </p:cNvCxnSpPr>
          <p:nvPr/>
        </p:nvCxnSpPr>
        <p:spPr>
          <a:xfrm>
            <a:off x="8960574" y="3810966"/>
            <a:ext cx="653821" cy="178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269D88E-BBAC-65B3-598F-7C5A875AA66E}"/>
              </a:ext>
            </a:extLst>
          </p:cNvPr>
          <p:cNvCxnSpPr>
            <a:stCxn id="18" idx="3"/>
          </p:cNvCxnSpPr>
          <p:nvPr/>
        </p:nvCxnSpPr>
        <p:spPr>
          <a:xfrm>
            <a:off x="8960574" y="4167853"/>
            <a:ext cx="653821" cy="1200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2439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7DBBA9C7-973C-4F2D-A1CC-F0DBF210E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with current </a:t>
            </a:r>
            <a:r>
              <a:rPr lang="en-US" dirty="0" err="1"/>
              <a:t>Autotester</a:t>
            </a:r>
            <a:endParaRPr lang="en-US" dirty="0"/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A4B1E655-FFCE-4991-9E94-DD04113D6C5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97764" y="1328928"/>
            <a:ext cx="11049000" cy="219804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Unable to restart individual builds within a PR</a:t>
            </a:r>
          </a:p>
          <a:p>
            <a:pPr marL="726948" lvl="1" indent="-342900"/>
            <a:r>
              <a:rPr lang="en-US" sz="2000" dirty="0"/>
              <a:t>i.e. GCC build passes and Intel build fails, both must be restarted to pass PR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Developers cannot monitor in-progress PR test results.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Test results are published as pass/fail on </a:t>
            </a:r>
            <a:r>
              <a:rPr lang="en-US" sz="2400" dirty="0" err="1"/>
              <a:t>Github</a:t>
            </a:r>
            <a:r>
              <a:rPr lang="en-US" sz="2400" dirty="0"/>
              <a:t>. Test Results are not visible to external developers.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C24318-C227-C14C-8797-6BDA81B99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B149FD-26F7-3645-B4E7-BA8B8CC5EEA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350350-58AF-E0D2-DD82-136645CF5D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348884"/>
            <a:ext cx="7772400" cy="14871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A676AD-5DF0-F6AA-66AC-A4EE6D661C29}"/>
              </a:ext>
            </a:extLst>
          </p:cNvPr>
          <p:cNvSpPr txBox="1"/>
          <p:nvPr/>
        </p:nvSpPr>
        <p:spPr>
          <a:xfrm>
            <a:off x="5201392" y="434888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6" name="Content Placeholder 21">
            <a:extLst>
              <a:ext uri="{FF2B5EF4-FFF2-40B4-BE49-F238E27FC236}">
                <a16:creationId xmlns:a16="http://schemas.microsoft.com/office/drawing/2014/main" id="{020F30A7-7EF4-A047-715B-4118C6B01134}"/>
              </a:ext>
            </a:extLst>
          </p:cNvPr>
          <p:cNvSpPr txBox="1">
            <a:spLocks/>
          </p:cNvSpPr>
          <p:nvPr/>
        </p:nvSpPr>
        <p:spPr>
          <a:xfrm>
            <a:off x="397764" y="3429000"/>
            <a:ext cx="11049000" cy="53735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200" b="0" i="0" kern="1200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Solution?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88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F168C0EA-EF3E-45A8-495C-6CA081EB98A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176139438"/>
              </p:ext>
            </p:extLst>
          </p:nvPr>
        </p:nvGraphicFramePr>
        <p:xfrm>
          <a:off x="398462" y="630315"/>
          <a:ext cx="11145604" cy="6654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2802">
                  <a:extLst>
                    <a:ext uri="{9D8B030D-6E8A-4147-A177-3AD203B41FA5}">
                      <a16:colId xmlns:a16="http://schemas.microsoft.com/office/drawing/2014/main" val="2272798901"/>
                    </a:ext>
                  </a:extLst>
                </a:gridCol>
                <a:gridCol w="5572802">
                  <a:extLst>
                    <a:ext uri="{9D8B030D-6E8A-4147-A177-3AD203B41FA5}">
                      <a16:colId xmlns:a16="http://schemas.microsoft.com/office/drawing/2014/main" val="3687100992"/>
                    </a:ext>
                  </a:extLst>
                </a:gridCol>
              </a:tblGrid>
              <a:tr h="100052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CURRENT AUTOTESTER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9599998"/>
                  </a:ext>
                </a:extLst>
              </a:tr>
              <a:tr h="5105261"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buFont typeface="Wingdings" pitchFamily="2" charset="2"/>
                        <a:buChar char="ü"/>
                      </a:pPr>
                      <a:r>
                        <a:rPr lang="en-US" sz="2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AUTOMATED PR TESTING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Wingdings" pitchFamily="2" charset="2"/>
                        <a:buChar char="ü"/>
                      </a:pPr>
                      <a:r>
                        <a:rPr lang="en-US" sz="2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CONCURRENT PR TEST BUILDS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Wingdings" pitchFamily="2" charset="2"/>
                        <a:buChar char="ü"/>
                      </a:pPr>
                      <a:r>
                        <a:rPr lang="en-US" sz="2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VIEW PR TESTING 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buFont typeface="Wingdings" pitchFamily="2" charset="2"/>
                        <a:buChar char="ü"/>
                      </a:pPr>
                      <a:r>
                        <a:rPr lang="en-US" sz="2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AUTOMATED PR TESTING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Wingdings" pitchFamily="2" charset="2"/>
                        <a:buChar char="ü"/>
                      </a:pPr>
                      <a:r>
                        <a:rPr lang="en-US" sz="2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CONCURRENT PR TEST BUILDS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Wingdings" pitchFamily="2" charset="2"/>
                        <a:buChar char="ü"/>
                      </a:pPr>
                      <a:r>
                        <a:rPr lang="en-US" sz="2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VIEW PR TESTING STATUS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sz="2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GITHUB ACTIONS INTEGRATION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sz="2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EXPORT RESULTS TO GITHUB AND CDASH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sz="2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REAL-TIME PROGRESS TRACKING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Wingdings" pitchFamily="2" charset="2"/>
                        <a:buChar char="ü"/>
                      </a:pPr>
                      <a:r>
                        <a:rPr lang="en-US" sz="2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CONTAINERIZED PR TESTS WITH DOWNLOADABLE DOCKER IMAGES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Wingdings" pitchFamily="2" charset="2"/>
                        <a:buChar char="ü"/>
                      </a:pPr>
                      <a:r>
                        <a:rPr lang="en-US" sz="240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RESTART INDIVIDUAL PR BUILDS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endParaRPr lang="en-US" dirty="0"/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endParaRPr lang="en-US" dirty="0"/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endParaRPr lang="en-US" dirty="0"/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403172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C24318-C227-C14C-8797-6BDA81B99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B149FD-26F7-3645-B4E7-BA8B8CC5EEA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610A1A-70F6-D59F-D9A1-FE53B6DC03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0266" r="-964" b="43598"/>
          <a:stretch/>
        </p:blipFill>
        <p:spPr>
          <a:xfrm>
            <a:off x="5971264" y="630315"/>
            <a:ext cx="5572801" cy="8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07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C91A9-34A5-AB6F-D5C3-BA2AF6AFD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197" y="383545"/>
            <a:ext cx="5168535" cy="688848"/>
          </a:xfrm>
        </p:spPr>
        <p:txBody>
          <a:bodyPr/>
          <a:lstStyle/>
          <a:p>
            <a:r>
              <a:rPr lang="en-US" dirty="0"/>
              <a:t>See Exactly how PR Tests are executed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E1D2D4-775F-C4CC-AAE4-947251FF6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48B086E-B213-8DF5-B412-290A011CC839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57" r="13891"/>
          <a:stretch/>
        </p:blipFill>
        <p:spPr>
          <a:xfrm>
            <a:off x="6096000" y="1197148"/>
            <a:ext cx="6418268" cy="512857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59731A-9647-8BFD-9525-274F3B787421}"/>
              </a:ext>
            </a:extLst>
          </p:cNvPr>
          <p:cNvSpPr txBox="1"/>
          <p:nvPr/>
        </p:nvSpPr>
        <p:spPr>
          <a:xfrm>
            <a:off x="4625266" y="-1012054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endParaRPr lang="en-US" dirty="0"/>
          </a:p>
        </p:txBody>
      </p:sp>
      <p:pic>
        <p:nvPicPr>
          <p:cNvPr id="6" name="Content Placeholder 8">
            <a:extLst>
              <a:ext uri="{FF2B5EF4-FFF2-40B4-BE49-F238E27FC236}">
                <a16:creationId xmlns:a16="http://schemas.microsoft.com/office/drawing/2014/main" id="{BEFCEB63-B8B0-EF34-2997-D7FF672B29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42" b="47750"/>
          <a:stretch/>
        </p:blipFill>
        <p:spPr>
          <a:xfrm>
            <a:off x="-89215" y="1096368"/>
            <a:ext cx="6507485" cy="53780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4A589D-ACB0-6CDE-4B3A-C3A0B308AA6D}"/>
              </a:ext>
            </a:extLst>
          </p:cNvPr>
          <p:cNvSpPr/>
          <p:nvPr/>
        </p:nvSpPr>
        <p:spPr>
          <a:xfrm>
            <a:off x="1568840" y="1830026"/>
            <a:ext cx="2108638" cy="17767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67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7DBBA9C7-973C-4F2D-A1CC-F0DBF210E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this affect </a:t>
            </a:r>
            <a:r>
              <a:rPr lang="en-US" dirty="0" err="1"/>
              <a:t>Trilinos</a:t>
            </a:r>
            <a:r>
              <a:rPr lang="en-US" dirty="0"/>
              <a:t> Developers?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A4B1E655-FFCE-4991-9E94-DD04113D6C5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Hopefully, it doesn’t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Reduced time: PR opened -&gt; Ability to Merge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Streamlined test results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Access to containerized test environments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C24318-C227-C14C-8797-6BDA81B99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B149FD-26F7-3645-B4E7-BA8B8CC5EEA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972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7DBBA9C7-973C-4F2D-A1CC-F0DBF210E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Status and Future Plans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C24318-C227-C14C-8797-6BDA81B99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B149FD-26F7-3645-B4E7-BA8B8CC5EEA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1128EFA-0A77-41C9-EE14-C5AB4ACFB548}"/>
              </a:ext>
            </a:extLst>
          </p:cNvPr>
          <p:cNvSpPr/>
          <p:nvPr/>
        </p:nvSpPr>
        <p:spPr>
          <a:xfrm>
            <a:off x="397764" y="2283106"/>
            <a:ext cx="2419109" cy="22917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AT4G is in development. Not public.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4B672A9-55F2-1C6A-957D-D26253E539CF}"/>
              </a:ext>
            </a:extLst>
          </p:cNvPr>
          <p:cNvSpPr/>
          <p:nvPr/>
        </p:nvSpPr>
        <p:spPr>
          <a:xfrm>
            <a:off x="4685460" y="2281177"/>
            <a:ext cx="2419109" cy="22917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AT4G runs alongside current </a:t>
            </a:r>
            <a:r>
              <a:rPr lang="en-US" sz="2400" dirty="0" err="1"/>
              <a:t>AutoTester</a:t>
            </a:r>
            <a:r>
              <a:rPr lang="en-US" sz="2400" dirty="0"/>
              <a:t>. Will not be required for merge.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EC015D-44EE-4281-567C-976C65378E86}"/>
              </a:ext>
            </a:extLst>
          </p:cNvPr>
          <p:cNvSpPr/>
          <p:nvPr/>
        </p:nvSpPr>
        <p:spPr>
          <a:xfrm>
            <a:off x="8973156" y="2281177"/>
            <a:ext cx="2419109" cy="22917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AT4G replaces current </a:t>
            </a:r>
            <a:r>
              <a:rPr lang="en-US" sz="2400" dirty="0" err="1"/>
              <a:t>AutoTester</a:t>
            </a:r>
            <a:r>
              <a:rPr lang="en-US" sz="2400" dirty="0"/>
              <a:t>. Target FY25 Q1. 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5128A1E3-9E58-C8B1-8FC9-5FF6D02AA08A}"/>
              </a:ext>
            </a:extLst>
          </p:cNvPr>
          <p:cNvSpPr/>
          <p:nvPr/>
        </p:nvSpPr>
        <p:spPr>
          <a:xfrm>
            <a:off x="2816873" y="3120821"/>
            <a:ext cx="1868587" cy="61249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B042AFDF-BE66-0508-16ED-170F0A0FD5B6}"/>
              </a:ext>
            </a:extLst>
          </p:cNvPr>
          <p:cNvSpPr/>
          <p:nvPr/>
        </p:nvSpPr>
        <p:spPr>
          <a:xfrm>
            <a:off x="7104569" y="3120821"/>
            <a:ext cx="1868587" cy="61249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800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7DBBA9C7-973C-4F2D-A1CC-F0DBF210E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893" y="3084576"/>
            <a:ext cx="10096500" cy="68884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/>
              <a:t>Demo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C24318-C227-C14C-8797-6BDA81B99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B149FD-26F7-3645-B4E7-BA8B8CC5EEA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61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6CDFB-680B-DB0B-1894-C13FD503A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4FB3DB7-772F-855B-9DBC-829154A9D890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0" b="6640"/>
          <a:stretch/>
        </p:blipFill>
        <p:spPr>
          <a:xfrm>
            <a:off x="158496" y="-25780"/>
            <a:ext cx="11841168" cy="690955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702FD-38F5-0778-A7FC-C1962CA933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3" name="Left Arrow 12">
            <a:extLst>
              <a:ext uri="{FF2B5EF4-FFF2-40B4-BE49-F238E27FC236}">
                <a16:creationId xmlns:a16="http://schemas.microsoft.com/office/drawing/2014/main" id="{F697E684-CF28-B136-CC5C-01CE9E32EC2F}"/>
              </a:ext>
            </a:extLst>
          </p:cNvPr>
          <p:cNvSpPr/>
          <p:nvPr/>
        </p:nvSpPr>
        <p:spPr>
          <a:xfrm>
            <a:off x="8691239" y="3743705"/>
            <a:ext cx="1447060" cy="50734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286537-66F1-2621-240A-97798FCFB6E2}"/>
              </a:ext>
            </a:extLst>
          </p:cNvPr>
          <p:cNvSpPr txBox="1"/>
          <p:nvPr/>
        </p:nvSpPr>
        <p:spPr>
          <a:xfrm>
            <a:off x="9014763" y="2092016"/>
            <a:ext cx="2774022" cy="204455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Triggering AT4G with a label</a:t>
            </a:r>
          </a:p>
        </p:txBody>
      </p:sp>
    </p:spTree>
    <p:extLst>
      <p:ext uri="{BB962C8B-B14F-4D97-AF65-F5344CB8AC3E}">
        <p14:creationId xmlns:p14="http://schemas.microsoft.com/office/powerpoint/2010/main" val="6561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andia Angles_UUI UUR Generic">
  <a:themeElements>
    <a:clrScheme name="SandiaBrandTheme">
      <a:dk1>
        <a:srgbClr val="3C3C3C"/>
      </a:dk1>
      <a:lt1>
        <a:srgbClr val="FFFFFF"/>
      </a:lt1>
      <a:dk2>
        <a:srgbClr val="005376"/>
      </a:dk2>
      <a:lt2>
        <a:srgbClr val="FFFFFF"/>
      </a:lt2>
      <a:accent1>
        <a:srgbClr val="00ADD0"/>
      </a:accent1>
      <a:accent2>
        <a:srgbClr val="6CB312"/>
      </a:accent2>
      <a:accent3>
        <a:srgbClr val="FFA033"/>
      </a:accent3>
      <a:accent4>
        <a:srgbClr val="008E74"/>
      </a:accent4>
      <a:accent5>
        <a:srgbClr val="A92C00"/>
      </a:accent5>
      <a:accent6>
        <a:srgbClr val="7D0D7C"/>
      </a:accent6>
      <a:hlink>
        <a:srgbClr val="27ADCF"/>
      </a:hlink>
      <a:folHlink>
        <a:srgbClr val="2588BA"/>
      </a:folHlink>
    </a:clrScheme>
    <a:fontScheme name="Open Sans Bold &amp; light">
      <a:majorFont>
        <a:latin typeface="Open Sans bold"/>
        <a:ea typeface=""/>
        <a:cs typeface=""/>
      </a:majorFont>
      <a:minorFont>
        <a:latin typeface="Open Sans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7919</TotalTime>
  <Words>305</Words>
  <Application>Microsoft Macintosh PowerPoint</Application>
  <PresentationFormat>Widescreen</PresentationFormat>
  <Paragraphs>75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Open Sans</vt:lpstr>
      <vt:lpstr>Wingdings</vt:lpstr>
      <vt:lpstr>Courier New</vt:lpstr>
      <vt:lpstr>Open Sans bold</vt:lpstr>
      <vt:lpstr>Arial</vt:lpstr>
      <vt:lpstr>Open Sans Light</vt:lpstr>
      <vt:lpstr>Open Sans SemiBold</vt:lpstr>
      <vt:lpstr>Sandia Angles_UUI UUR Generic</vt:lpstr>
      <vt:lpstr>Trilinos Autotester Changes</vt:lpstr>
      <vt:lpstr>Current Autotester</vt:lpstr>
      <vt:lpstr>Challenges with current Autotester</vt:lpstr>
      <vt:lpstr>PowerPoint Presentation</vt:lpstr>
      <vt:lpstr>See Exactly how PR Tests are executed</vt:lpstr>
      <vt:lpstr>How does this affect Trilinos Developers?</vt:lpstr>
      <vt:lpstr>Current Status and Future Plans </vt:lpstr>
      <vt:lpstr>Demo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Rejeki Lancar</dc:creator>
  <cp:keywords/>
  <dc:description/>
  <cp:lastModifiedBy>Ho, Eric Victor</cp:lastModifiedBy>
  <cp:revision>498</cp:revision>
  <dcterms:created xsi:type="dcterms:W3CDTF">2018-07-21T13:25:45Z</dcterms:created>
  <dcterms:modified xsi:type="dcterms:W3CDTF">2023-10-31T18:07:44Z</dcterms:modified>
  <cp:category/>
</cp:coreProperties>
</file>