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745" r:id="rId2"/>
    <p:sldId id="823" r:id="rId3"/>
    <p:sldId id="879" r:id="rId4"/>
    <p:sldId id="883" r:id="rId5"/>
    <p:sldId id="881" r:id="rId6"/>
    <p:sldId id="882" r:id="rId7"/>
    <p:sldId id="844" r:id="rId8"/>
    <p:sldId id="845" r:id="rId9"/>
    <p:sldId id="848" r:id="rId10"/>
    <p:sldId id="885" r:id="rId11"/>
    <p:sldId id="889" r:id="rId12"/>
    <p:sldId id="884" r:id="rId13"/>
    <p:sldId id="852" r:id="rId14"/>
    <p:sldId id="853" r:id="rId15"/>
    <p:sldId id="867" r:id="rId16"/>
    <p:sldId id="877" r:id="rId17"/>
    <p:sldId id="890" r:id="rId18"/>
    <p:sldId id="868" r:id="rId19"/>
    <p:sldId id="878" r:id="rId20"/>
  </p:sldIdLst>
  <p:sldSz cx="9144000" cy="6858000" type="screen4x3"/>
  <p:notesSz cx="6940550" cy="90805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SzPct val="100000"/>
      <a:defRPr sz="1600" b="1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SzPct val="100000"/>
      <a:defRPr sz="1600" b="1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SzPct val="100000"/>
      <a:defRPr sz="1600" b="1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SzPct val="100000"/>
      <a:defRPr sz="1600" b="1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SzPct val="100000"/>
      <a:defRPr sz="1600" b="1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4F4D"/>
    <a:srgbClr val="612900"/>
    <a:srgbClr val="00D200"/>
    <a:srgbClr val="FA0456"/>
    <a:srgbClr val="0DC37E"/>
    <a:srgbClr val="1CF09F"/>
    <a:srgbClr val="3AF2AC"/>
    <a:srgbClr val="01D958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83" autoAdjust="0"/>
    <p:restoredTop sz="98976" autoAdjust="0"/>
  </p:normalViewPr>
  <p:slideViewPr>
    <p:cSldViewPr snapToGrid="0" snapToObjects="1">
      <p:cViewPr varScale="1">
        <p:scale>
          <a:sx n="217" d="100"/>
          <a:sy n="217" d="100"/>
        </p:scale>
        <p:origin x="-1880" y="-64"/>
      </p:cViewPr>
      <p:guideLst>
        <p:guide orient="horz" pos="2932"/>
        <p:guide pos="56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638" y="-96"/>
      </p:cViewPr>
      <p:guideLst>
        <p:guide orient="horz" pos="2860"/>
        <p:guide pos="218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96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340225"/>
            <a:ext cx="5049837" cy="410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581" tIns="46085" rIns="90581" bIns="460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9675" y="687388"/>
            <a:ext cx="4522788" cy="3392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3535562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2438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04875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57313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09750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The ideas I am going to present today are ideas that several of us at Sandia and Oak Ridge have been thinking about for a while now on how to most effectively implement</a:t>
            </a:r>
            <a:r>
              <a:rPr lang="en-US" baseline="0" dirty="0" smtClean="0"/>
              <a:t> uncertainty calculations on likely </a:t>
            </a:r>
            <a:r>
              <a:rPr lang="en-US" baseline="0" dirty="0" err="1" smtClean="0"/>
              <a:t>exascale</a:t>
            </a:r>
            <a:r>
              <a:rPr lang="en-US" baseline="0" dirty="0" smtClean="0"/>
              <a:t> architectures.</a:t>
            </a:r>
          </a:p>
        </p:txBody>
      </p:sp>
    </p:spTree>
    <p:extLst>
      <p:ext uri="{BB962C8B-B14F-4D97-AF65-F5344CB8AC3E}">
        <p14:creationId xmlns:p14="http://schemas.microsoft.com/office/powerpoint/2010/main" val="1104859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1372" y="8624899"/>
            <a:ext cx="3007572" cy="454025"/>
          </a:xfrm>
          <a:prstGeom prst="rect">
            <a:avLst/>
          </a:prstGeom>
        </p:spPr>
        <p:txBody>
          <a:bodyPr/>
          <a:lstStyle/>
          <a:p>
            <a:fld id="{671B38A4-D2C2-DD48-AE25-4DAE7B824D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59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/>
          </p:cNvSpPr>
          <p:nvPr>
            <p:ph type="sldNum" sz="quarter" idx="5"/>
          </p:nvPr>
        </p:nvSpPr>
        <p:spPr>
          <a:xfrm>
            <a:off x="3931372" y="8624899"/>
            <a:ext cx="3007572" cy="454025"/>
          </a:xfrm>
          <a:prstGeom prst="rect">
            <a:avLst/>
          </a:prstGeom>
          <a:ln/>
        </p:spPr>
        <p:txBody>
          <a:bodyPr/>
          <a:lstStyle/>
          <a:p>
            <a:fld id="{FD75D5B2-8344-5B4A-A744-06163F08718C}" type="slidenum">
              <a:rPr lang="en-US"/>
              <a:pPr/>
              <a:t>9</a:t>
            </a:fld>
            <a:endParaRPr lang="en-US"/>
          </a:p>
        </p:txBody>
      </p:sp>
      <p:sp>
        <p:nvSpPr>
          <p:cNvPr id="175106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0150" y="681038"/>
            <a:ext cx="4540250" cy="3405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407" y="4313238"/>
            <a:ext cx="5089737" cy="4086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Single node performance,</a:t>
            </a:r>
            <a:r>
              <a:rPr lang="en-US" baseline="0" dirty="0" smtClean="0"/>
              <a:t> thread </a:t>
            </a:r>
            <a:r>
              <a:rPr lang="en-US" baseline="0" dirty="0" err="1" smtClean="0"/>
              <a:t>parallel_for</a:t>
            </a:r>
            <a:r>
              <a:rPr lang="en-US" baseline="0" dirty="0" smtClean="0"/>
              <a:t> over cells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Speed-up</a:t>
            </a:r>
            <a:r>
              <a:rPr lang="en-US" baseline="0" dirty="0" smtClean="0"/>
              <a:t> here is coming from contiguous loads/stores, mesh reuse for larger problem sizes.  For smaller problem sizes, more work per thread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92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Speed-up here</a:t>
            </a:r>
            <a:r>
              <a:rPr lang="en-US" baseline="0" dirty="0" smtClean="0"/>
              <a:t> is coming from MPI latency amortized over ensemble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58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Single</a:t>
            </a:r>
            <a:r>
              <a:rPr lang="en-US" baseline="0" dirty="0" smtClean="0"/>
              <a:t> node performance, thread-</a:t>
            </a:r>
            <a:r>
              <a:rPr lang="en-US" baseline="0" dirty="0" err="1" smtClean="0"/>
              <a:t>parallel_for</a:t>
            </a:r>
            <a:r>
              <a:rPr lang="en-US" baseline="0" dirty="0" smtClean="0"/>
              <a:t> over matrix rows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Speed-up here is coming from</a:t>
            </a:r>
            <a:r>
              <a:rPr lang="en-US" baseline="0" dirty="0" smtClean="0"/>
              <a:t> contiguous loads, reuse of matrix graph for larger problem sizes.  For smaller sizes, more work per thread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24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Smoothed-aggregation</a:t>
            </a:r>
            <a:r>
              <a:rPr lang="en-US" baseline="0" dirty="0" smtClean="0"/>
              <a:t> algebraic </a:t>
            </a:r>
            <a:r>
              <a:rPr lang="en-US" baseline="0" dirty="0" err="1" smtClean="0"/>
              <a:t>multigrid</a:t>
            </a:r>
            <a:r>
              <a:rPr lang="en-US" baseline="0" dirty="0" smtClean="0"/>
              <a:t> via </a:t>
            </a:r>
            <a:r>
              <a:rPr lang="en-US" baseline="0" dirty="0" err="1" smtClean="0"/>
              <a:t>MueLu</a:t>
            </a:r>
            <a:r>
              <a:rPr lang="en-US" baseline="0" dirty="0" smtClean="0"/>
              <a:t> package, </a:t>
            </a:r>
            <a:r>
              <a:rPr lang="en-US" baseline="0" dirty="0" err="1" smtClean="0"/>
              <a:t>chebyshev</a:t>
            </a:r>
            <a:r>
              <a:rPr lang="en-US" baseline="0" dirty="0" smtClean="0"/>
              <a:t> smoothers, </a:t>
            </a:r>
            <a:r>
              <a:rPr lang="en-US" baseline="0" dirty="0" err="1" smtClean="0"/>
              <a:t>superlu</a:t>
            </a:r>
            <a:r>
              <a:rPr lang="en-US" baseline="0" dirty="0" smtClean="0"/>
              <a:t> coarse-grid solve (not thread parallel)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Speed-up comes from speed-up of mat-</a:t>
            </a:r>
            <a:r>
              <a:rPr lang="en-US" baseline="0" dirty="0" err="1" smtClean="0"/>
              <a:t>vecs</a:t>
            </a:r>
            <a:r>
              <a:rPr lang="en-US" baseline="0" dirty="0" smtClean="0"/>
              <a:t>, halo exchange.  Greater speed-up due to more unstructured matrices, smaller matrices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Take the Xeon Phi results with a grain-of-salt.  Got wide variation in timings, but always following the same general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35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0988"/>
            <a:ext cx="1943100" cy="5815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0988"/>
            <a:ext cx="5676900" cy="5815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0988"/>
            <a:ext cx="7772400" cy="1014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view_ slide master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5588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80988"/>
            <a:ext cx="8686800" cy="1014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200" b="1">
          <a:solidFill>
            <a:srgbClr val="612900"/>
          </a:solidFill>
          <a:latin typeface="+mn-lt"/>
          <a:ea typeface="ＭＳ Ｐゴシック" charset="-128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rgbClr val="612900"/>
          </a:solidFill>
          <a:latin typeface="+mn-lt"/>
          <a:ea typeface="ＭＳ Ｐゴシック" charset="-128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b="1">
          <a:solidFill>
            <a:srgbClr val="612900"/>
          </a:solidFill>
          <a:latin typeface="+mn-lt"/>
          <a:ea typeface="ＭＳ Ｐゴシック" charset="-128"/>
        </a:defRPr>
      </a:lvl4pPr>
      <a:lvl5pPr marL="19431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612900"/>
          </a:solidFill>
          <a:latin typeface="+mn-lt"/>
          <a:ea typeface="ＭＳ Ｐゴシック" charset="-128"/>
        </a:defRPr>
      </a:lvl5pPr>
      <a:lvl6pPr marL="24003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  <a:ea typeface="ＭＳ Ｐゴシック" charset="-128"/>
        </a:defRPr>
      </a:lvl6pPr>
      <a:lvl7pPr marL="28575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  <a:ea typeface="ＭＳ Ｐゴシック" charset="-128"/>
        </a:defRPr>
      </a:lvl7pPr>
      <a:lvl8pPr marL="33147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  <a:ea typeface="ＭＳ Ｐゴシック" charset="-128"/>
        </a:defRPr>
      </a:lvl8pPr>
      <a:lvl9pPr marL="37719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etphipp@sandia.go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rilinos.sandia.gov" TargetMode="External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hyperlink" Target="http://trilinos.sandia.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0.emf"/><Relationship Id="rId5" Type="http://schemas.openxmlformats.org/officeDocument/2006/relationships/image" Target="../media/image8.tiff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://trilinos.sandia.gov" TargetMode="External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1211917"/>
            <a:ext cx="7772400" cy="1470025"/>
          </a:xfrm>
        </p:spPr>
        <p:txBody>
          <a:bodyPr/>
          <a:lstStyle/>
          <a:p>
            <a:r>
              <a:rPr lang="en-US" dirty="0" smtClean="0"/>
              <a:t>Uncertainty </a:t>
            </a:r>
            <a:r>
              <a:rPr lang="en-US" dirty="0"/>
              <a:t>Quantification </a:t>
            </a:r>
            <a:r>
              <a:rPr lang="en-US" dirty="0" smtClean="0"/>
              <a:t>for Next-Generation Architectures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6722" y="2681942"/>
            <a:ext cx="7530132" cy="3553582"/>
          </a:xfrm>
        </p:spPr>
        <p:txBody>
          <a:bodyPr>
            <a:normAutofit fontScale="92500" lnSpcReduction="10000"/>
          </a:bodyPr>
          <a:lstStyle/>
          <a:p>
            <a:pPr marL="342900" indent="-171450"/>
            <a:r>
              <a:rPr lang="en-US" dirty="0">
                <a:solidFill>
                  <a:schemeClr val="tx1"/>
                </a:solidFill>
              </a:rPr>
              <a:t>Eric </a:t>
            </a:r>
            <a:r>
              <a:rPr lang="en-US" dirty="0" smtClean="0">
                <a:solidFill>
                  <a:schemeClr val="tx1"/>
                </a:solidFill>
              </a:rPr>
              <a:t>Phipps (</a:t>
            </a:r>
            <a:r>
              <a:rPr lang="en-US" dirty="0">
                <a:solidFill>
                  <a:schemeClr val="tx1"/>
                </a:solidFill>
                <a:hlinkClick r:id="rId3"/>
              </a:rPr>
              <a:t>etphipp@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sandia.gov</a:t>
            </a:r>
            <a:r>
              <a:rPr lang="en-US" dirty="0" smtClean="0">
                <a:solidFill>
                  <a:schemeClr val="tx1"/>
                </a:solidFill>
              </a:rPr>
              <a:t>),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H. Carter Edwards, Jonathan Hu</a:t>
            </a:r>
          </a:p>
          <a:p>
            <a:pPr marL="342900" indent="-171450"/>
            <a:r>
              <a:rPr lang="en-US" dirty="0" smtClean="0">
                <a:solidFill>
                  <a:schemeClr val="tx1"/>
                </a:solidFill>
              </a:rPr>
              <a:t>Sandia </a:t>
            </a:r>
            <a:r>
              <a:rPr lang="en-US" dirty="0">
                <a:solidFill>
                  <a:schemeClr val="tx1"/>
                </a:solidFill>
              </a:rPr>
              <a:t>National </a:t>
            </a:r>
            <a:r>
              <a:rPr lang="en-US" dirty="0" smtClean="0">
                <a:solidFill>
                  <a:schemeClr val="tx1"/>
                </a:solidFill>
              </a:rPr>
              <a:t>Laboratories</a:t>
            </a:r>
          </a:p>
          <a:p>
            <a:pPr marL="342900" indent="-171450"/>
            <a:endParaRPr lang="en-US" dirty="0" smtClean="0">
              <a:solidFill>
                <a:schemeClr val="tx1"/>
              </a:solidFill>
            </a:endParaRPr>
          </a:p>
          <a:p>
            <a:pPr marL="342900" indent="-171450"/>
            <a:r>
              <a:rPr lang="en-US" dirty="0" err="1" smtClean="0">
                <a:solidFill>
                  <a:schemeClr val="tx2"/>
                </a:solidFill>
              </a:rPr>
              <a:t>Trilinos</a:t>
            </a:r>
            <a:r>
              <a:rPr lang="en-US" dirty="0" smtClean="0">
                <a:solidFill>
                  <a:schemeClr val="tx2"/>
                </a:solidFill>
              </a:rPr>
              <a:t> Users Group</a:t>
            </a:r>
          </a:p>
          <a:p>
            <a:pPr marL="342900" indent="-171450"/>
            <a:endParaRPr lang="en-US" dirty="0" smtClean="0">
              <a:solidFill>
                <a:schemeClr val="tx2"/>
              </a:solidFill>
            </a:endParaRPr>
          </a:p>
          <a:p>
            <a:pPr marL="342900" indent="-171450"/>
            <a:r>
              <a:rPr lang="en-US" dirty="0" smtClean="0">
                <a:solidFill>
                  <a:schemeClr val="tx2"/>
                </a:solidFill>
              </a:rPr>
              <a:t>October 28-29, 2014</a:t>
            </a:r>
          </a:p>
          <a:p>
            <a:pPr marL="342900" indent="-171450"/>
            <a:endParaRPr lang="en-US" dirty="0">
              <a:solidFill>
                <a:schemeClr val="tx2"/>
              </a:solidFill>
            </a:endParaRPr>
          </a:p>
          <a:p>
            <a:pPr marL="342900" indent="-171450"/>
            <a:r>
              <a:rPr lang="en-US" dirty="0">
                <a:solidFill>
                  <a:schemeClr val="tx1"/>
                </a:solidFill>
              </a:rPr>
              <a:t>SAND2014-16397PE </a:t>
            </a:r>
            <a:endParaRPr lang="en-US" dirty="0" smtClean="0">
              <a:solidFill>
                <a:schemeClr val="tx1"/>
              </a:solidFill>
            </a:endParaRPr>
          </a:p>
          <a:p>
            <a:pPr marL="342900" indent="-171450"/>
            <a:endParaRPr lang="en-US" dirty="0">
              <a:solidFill>
                <a:schemeClr val="tx2"/>
              </a:solidFill>
            </a:endParaRPr>
          </a:p>
          <a:p>
            <a:pPr marL="342900" indent="-171450"/>
            <a:endParaRPr lang="en-US" dirty="0">
              <a:solidFill>
                <a:schemeClr val="tx1"/>
              </a:solidFill>
            </a:endParaRPr>
          </a:p>
          <a:p>
            <a:pPr marL="342900" indent="-171450"/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6257150"/>
            <a:ext cx="5481556" cy="5052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SzTx/>
            </a:pPr>
            <a:r>
              <a:rPr lang="en-US" sz="900" b="0" dirty="0">
                <a:solidFill>
                  <a:srgbClr val="000000"/>
                </a:solidFill>
                <a:latin typeface="Helvetica" charset="0"/>
              </a:rPr>
              <a:t>Sandia National Laboratories is a multi-program laboratory managed and operated by Sandia Corporation, a wholly owned subsidiary of Lockheed Martin Corporation, for the U.S. Department of Energy's National Nuclear Security Administration under contract DE-AC04-94AL85000.</a:t>
            </a:r>
          </a:p>
        </p:txBody>
      </p:sp>
    </p:spTree>
    <p:extLst>
      <p:ext uri="{BB962C8B-B14F-4D97-AF65-F5344CB8AC3E}">
        <p14:creationId xmlns:p14="http://schemas.microsoft.com/office/powerpoint/2010/main" val="26195174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Scalar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63545"/>
            <a:ext cx="8686800" cy="5292713"/>
          </a:xfrm>
        </p:spPr>
        <p:txBody>
          <a:bodyPr/>
          <a:lstStyle/>
          <a:p>
            <a:pPr marL="171450" indent="0">
              <a:buNone/>
            </a:pPr>
            <a:r>
              <a:rPr lang="en-US" sz="1200" dirty="0">
                <a:solidFill>
                  <a:srgbClr val="AA0D91"/>
                </a:solidFill>
                <a:latin typeface="Menlo-Regular"/>
              </a:rPr>
              <a:t>namespace</a:t>
            </a:r>
            <a:r>
              <a:rPr lang="en-US" sz="1200" dirty="0">
                <a:latin typeface="Menlo-Regular"/>
              </a:rPr>
              <a:t> </a:t>
            </a:r>
            <a:r>
              <a:rPr lang="en-US" sz="1200" dirty="0" err="1">
                <a:latin typeface="Menlo-Regular"/>
              </a:rPr>
              <a:t>Sacado</a:t>
            </a:r>
            <a:r>
              <a:rPr lang="en-US" sz="1200" dirty="0">
                <a:latin typeface="Menlo-Regular"/>
              </a:rPr>
              <a:t> {</a:t>
            </a:r>
          </a:p>
          <a:p>
            <a:pPr marL="171450" indent="0">
              <a:buNone/>
            </a:pPr>
            <a:r>
              <a:rPr lang="en-US" sz="1200" dirty="0">
                <a:latin typeface="Menlo-Regular"/>
              </a:rPr>
              <a:t>    </a:t>
            </a:r>
            <a:r>
              <a:rPr lang="en-US" sz="1200" dirty="0">
                <a:solidFill>
                  <a:srgbClr val="AA0D91"/>
                </a:solidFill>
                <a:latin typeface="Menlo-Regular"/>
              </a:rPr>
              <a:t>namespace</a:t>
            </a:r>
            <a:r>
              <a:rPr lang="en-US" sz="1200" dirty="0">
                <a:latin typeface="Menlo-Regular"/>
              </a:rPr>
              <a:t> UQ </a:t>
            </a:r>
            <a:r>
              <a:rPr lang="en-US" sz="1200" dirty="0" smtClean="0">
                <a:latin typeface="Menlo-Regular"/>
              </a:rPr>
              <a:t>{</a:t>
            </a:r>
          </a:p>
          <a:p>
            <a:pPr marL="171450" indent="0">
              <a:buNone/>
            </a:pPr>
            <a:r>
              <a:rPr lang="en-US" sz="1200" dirty="0" smtClean="0">
                <a:latin typeface="Menlo-Regular"/>
              </a:rPr>
              <a:t>        </a:t>
            </a:r>
            <a:r>
              <a:rPr lang="en-US" sz="1200" dirty="0" smtClean="0">
                <a:solidFill>
                  <a:srgbClr val="007400"/>
                </a:solidFill>
                <a:latin typeface="Menlo-Regular"/>
              </a:rPr>
              <a:t>/</a:t>
            </a:r>
            <a:r>
              <a:rPr lang="en-US" sz="1200" dirty="0">
                <a:solidFill>
                  <a:srgbClr val="007400"/>
                </a:solidFill>
                <a:latin typeface="Menlo-Regular"/>
              </a:rPr>
              <a:t>/ The ensemble scalar type.  Ensemble values contained </a:t>
            </a:r>
            <a:r>
              <a:rPr lang="en-US" sz="1200" dirty="0" smtClean="0">
                <a:solidFill>
                  <a:srgbClr val="007400"/>
                </a:solidFill>
                <a:latin typeface="Menlo-Regular"/>
              </a:rPr>
              <a:t>in </a:t>
            </a:r>
            <a:r>
              <a:rPr lang="en-US" sz="1200" dirty="0">
                <a:solidFill>
                  <a:srgbClr val="007400"/>
                </a:solidFill>
                <a:latin typeface="Menlo-Regular"/>
              </a:rPr>
              <a:t>statically </a:t>
            </a:r>
            <a:r>
              <a:rPr lang="en-US" sz="1200" dirty="0" smtClean="0">
                <a:solidFill>
                  <a:srgbClr val="007400"/>
                </a:solidFill>
                <a:latin typeface="Menlo-Regular"/>
              </a:rPr>
              <a:t>allocated</a:t>
            </a:r>
          </a:p>
          <a:p>
            <a:pPr marL="171450" indent="0">
              <a:buNone/>
            </a:pPr>
            <a:r>
              <a:rPr lang="en-US" sz="1200" dirty="0">
                <a:solidFill>
                  <a:srgbClr val="007400"/>
                </a:solidFill>
                <a:latin typeface="Menlo-Regular"/>
              </a:rPr>
              <a:t> </a:t>
            </a:r>
            <a:r>
              <a:rPr lang="en-US" sz="1200" dirty="0" smtClean="0">
                <a:solidFill>
                  <a:srgbClr val="007400"/>
                </a:solidFill>
                <a:latin typeface="Menlo-Regular"/>
              </a:rPr>
              <a:t>       // array </a:t>
            </a:r>
            <a:r>
              <a:rPr lang="en-US" sz="1200" dirty="0">
                <a:solidFill>
                  <a:srgbClr val="007400"/>
                </a:solidFill>
                <a:latin typeface="Menlo-Regular"/>
              </a:rPr>
              <a:t>with fixed </a:t>
            </a:r>
            <a:r>
              <a:rPr lang="en-US" sz="1200" dirty="0" smtClean="0">
                <a:solidFill>
                  <a:srgbClr val="007400"/>
                </a:solidFill>
                <a:latin typeface="Menlo-Regular"/>
              </a:rPr>
              <a:t>size </a:t>
            </a:r>
            <a:r>
              <a:rPr lang="en-US" sz="1200" dirty="0" err="1" smtClean="0">
                <a:solidFill>
                  <a:srgbClr val="007400"/>
                </a:solidFill>
                <a:latin typeface="Menlo-Regular"/>
              </a:rPr>
              <a:t>Num</a:t>
            </a:r>
            <a:endParaRPr lang="en-US" sz="1200" dirty="0">
              <a:latin typeface="Menlo-Regular"/>
            </a:endParaRPr>
          </a:p>
          <a:p>
            <a:pPr marL="171450" indent="0">
              <a:buNone/>
            </a:pPr>
            <a:r>
              <a:rPr lang="en-US" sz="1200" dirty="0">
                <a:latin typeface="Menlo-Regular"/>
              </a:rPr>
              <a:t>        </a:t>
            </a:r>
            <a:r>
              <a:rPr lang="en-US" sz="1200" dirty="0">
                <a:solidFill>
                  <a:srgbClr val="AA0D91"/>
                </a:solidFill>
                <a:latin typeface="Menlo-Regular"/>
              </a:rPr>
              <a:t>template</a:t>
            </a:r>
            <a:r>
              <a:rPr lang="en-US" sz="1200" dirty="0">
                <a:latin typeface="Menlo-Regular"/>
              </a:rPr>
              <a:t> </a:t>
            </a:r>
            <a:r>
              <a:rPr lang="en-US" sz="1200" dirty="0" smtClean="0">
                <a:latin typeface="Menlo-Regular"/>
              </a:rPr>
              <a:t>&lt;</a:t>
            </a:r>
            <a:r>
              <a:rPr lang="en-US" sz="1200" dirty="0" err="1" smtClean="0">
                <a:solidFill>
                  <a:srgbClr val="AA0D91"/>
                </a:solidFill>
                <a:latin typeface="Menlo-Regular"/>
              </a:rPr>
              <a:t>typename</a:t>
            </a:r>
            <a:r>
              <a:rPr lang="en-US" sz="1200" dirty="0" smtClean="0">
                <a:latin typeface="Menlo-Regular"/>
              </a:rPr>
              <a:t> </a:t>
            </a:r>
            <a:r>
              <a:rPr lang="en-US" sz="1200" dirty="0">
                <a:latin typeface="Menlo-Regular"/>
              </a:rPr>
              <a:t>Value, </a:t>
            </a:r>
            <a:r>
              <a:rPr lang="en-US" sz="1200" dirty="0" err="1" smtClean="0">
                <a:latin typeface="Menlo-Regular"/>
              </a:rPr>
              <a:t>int</a:t>
            </a:r>
            <a:r>
              <a:rPr lang="en-US" sz="1200" dirty="0" smtClean="0">
                <a:latin typeface="Menlo-Regular"/>
              </a:rPr>
              <a:t> </a:t>
            </a:r>
            <a:r>
              <a:rPr lang="en-US" sz="1200" dirty="0" err="1">
                <a:latin typeface="Menlo-Regular"/>
              </a:rPr>
              <a:t>Num</a:t>
            </a:r>
            <a:r>
              <a:rPr lang="en-US" sz="1200" dirty="0" smtClean="0">
                <a:latin typeface="Menlo-Regular"/>
              </a:rPr>
              <a:t>&gt; </a:t>
            </a:r>
            <a:r>
              <a:rPr lang="en-US" sz="1200" dirty="0" smtClean="0">
                <a:solidFill>
                  <a:srgbClr val="AA0D91"/>
                </a:solidFill>
                <a:latin typeface="Menlo-Regular"/>
              </a:rPr>
              <a:t>class</a:t>
            </a:r>
            <a:r>
              <a:rPr lang="en-US" sz="1200" dirty="0" smtClean="0">
                <a:latin typeface="Menlo-Regular"/>
              </a:rPr>
              <a:t> Ensemble </a:t>
            </a:r>
            <a:r>
              <a:rPr lang="en-US" sz="1200" dirty="0">
                <a:latin typeface="Menlo-Regular"/>
              </a:rPr>
              <a:t>{</a:t>
            </a:r>
          </a:p>
          <a:p>
            <a:pPr marL="171450" indent="0">
              <a:buNone/>
            </a:pPr>
            <a:r>
              <a:rPr lang="en-US" sz="1200" dirty="0">
                <a:latin typeface="Menlo-Regular"/>
              </a:rPr>
              <a:t>	  // ...</a:t>
            </a:r>
          </a:p>
          <a:p>
            <a:pPr marL="171450" indent="0">
              <a:buNone/>
            </a:pPr>
            <a:r>
              <a:rPr lang="en-US" sz="1200" dirty="0">
                <a:latin typeface="Menlo-Regular"/>
              </a:rPr>
              <a:t>	  Value values[</a:t>
            </a:r>
            <a:r>
              <a:rPr lang="en-US" sz="1200" dirty="0" err="1">
                <a:latin typeface="Menlo-Regular"/>
              </a:rPr>
              <a:t>Num</a:t>
            </a:r>
            <a:r>
              <a:rPr lang="en-US" sz="1200" dirty="0">
                <a:latin typeface="Menlo-Regular"/>
              </a:rPr>
              <a:t>];</a:t>
            </a:r>
          </a:p>
          <a:p>
            <a:pPr marL="171450" indent="0">
              <a:buNone/>
            </a:pPr>
            <a:r>
              <a:rPr lang="en-US" sz="1200" dirty="0">
                <a:latin typeface="Menlo-Regular"/>
              </a:rPr>
              <a:t>	}</a:t>
            </a:r>
            <a:r>
              <a:rPr lang="en-US" sz="1200" dirty="0" smtClean="0">
                <a:latin typeface="Menlo-Regular"/>
              </a:rPr>
              <a:t>;</a:t>
            </a:r>
            <a:endParaRPr lang="en-US" sz="1200" dirty="0">
              <a:latin typeface="Menlo-Regular"/>
            </a:endParaRPr>
          </a:p>
          <a:p>
            <a:pPr marL="171450" indent="0">
              <a:buNone/>
            </a:pPr>
            <a:r>
              <a:rPr lang="en-US" sz="1200" dirty="0" smtClean="0">
                <a:latin typeface="Menlo-Regular"/>
              </a:rPr>
              <a:t>    }</a:t>
            </a:r>
            <a:endParaRPr lang="en-US" sz="1200" dirty="0">
              <a:latin typeface="Menlo-Regular"/>
            </a:endParaRPr>
          </a:p>
          <a:p>
            <a:pPr marL="171450" indent="0">
              <a:buNone/>
            </a:pPr>
            <a:r>
              <a:rPr lang="en-US" sz="1200" dirty="0">
                <a:latin typeface="Menlo-Regular"/>
              </a:rPr>
              <a:t>}</a:t>
            </a:r>
          </a:p>
          <a:p>
            <a:pPr marL="171450" indent="0">
              <a:buNone/>
            </a:pPr>
            <a:endParaRPr lang="en-US" sz="1200" dirty="0">
              <a:latin typeface="Menlo-Regular"/>
            </a:endParaRPr>
          </a:p>
          <a:p>
            <a:pPr marL="171450" indent="0">
              <a:buNone/>
            </a:pPr>
            <a:r>
              <a:rPr lang="en-US" sz="1200" dirty="0">
                <a:solidFill>
                  <a:srgbClr val="007400"/>
                </a:solidFill>
                <a:latin typeface="Menlo-Regular"/>
              </a:rPr>
              <a:t>// Overloaded math with expression </a:t>
            </a:r>
            <a:r>
              <a:rPr lang="en-US" sz="1200" dirty="0" smtClean="0">
                <a:solidFill>
                  <a:srgbClr val="007400"/>
                </a:solidFill>
                <a:latin typeface="Menlo-Regular"/>
              </a:rPr>
              <a:t>templates</a:t>
            </a:r>
            <a:endParaRPr lang="en-US" sz="1200" dirty="0">
              <a:latin typeface="Menlo-Regular"/>
            </a:endParaRPr>
          </a:p>
          <a:p>
            <a:pPr marL="171450" indent="0">
              <a:buNone/>
            </a:pPr>
            <a:r>
              <a:rPr lang="en-US" sz="1200" dirty="0" err="1" smtClean="0">
                <a:solidFill>
                  <a:srgbClr val="AA0D91"/>
                </a:solidFill>
                <a:latin typeface="Menlo-Regular"/>
              </a:rPr>
              <a:t>typedef</a:t>
            </a:r>
            <a:r>
              <a:rPr lang="en-US" sz="1200" dirty="0" smtClean="0">
                <a:latin typeface="Menlo-Regular"/>
              </a:rPr>
              <a:t> </a:t>
            </a:r>
            <a:r>
              <a:rPr lang="en-US" sz="1200" dirty="0" err="1">
                <a:solidFill>
                  <a:srgbClr val="3F6E74"/>
                </a:solidFill>
                <a:latin typeface="Menlo-Regular"/>
              </a:rPr>
              <a:t>Sacado</a:t>
            </a:r>
            <a:r>
              <a:rPr lang="en-US" sz="1200" dirty="0">
                <a:latin typeface="Menlo-Regular"/>
              </a:rPr>
              <a:t>::</a:t>
            </a:r>
            <a:r>
              <a:rPr lang="en-US" sz="1200" dirty="0">
                <a:solidFill>
                  <a:srgbClr val="3F6E74"/>
                </a:solidFill>
                <a:latin typeface="Menlo-Regular"/>
              </a:rPr>
              <a:t>UQ</a:t>
            </a:r>
            <a:r>
              <a:rPr lang="en-US" sz="1200" dirty="0">
                <a:latin typeface="Menlo-Regular"/>
              </a:rPr>
              <a:t>::</a:t>
            </a:r>
            <a:r>
              <a:rPr lang="en-US" sz="1200" dirty="0">
                <a:solidFill>
                  <a:srgbClr val="3F6E74"/>
                </a:solidFill>
                <a:latin typeface="Menlo-Regular"/>
              </a:rPr>
              <a:t>Ensemble</a:t>
            </a:r>
            <a:r>
              <a:rPr lang="en-US" sz="1200" dirty="0" smtClean="0">
                <a:latin typeface="Menlo-Regular"/>
              </a:rPr>
              <a:t>&lt;</a:t>
            </a:r>
            <a:r>
              <a:rPr lang="en-US" sz="1200" dirty="0" smtClean="0">
                <a:solidFill>
                  <a:srgbClr val="3F6E74"/>
                </a:solidFill>
                <a:latin typeface="Menlo-Regular"/>
              </a:rPr>
              <a:t>double,16</a:t>
            </a:r>
            <a:r>
              <a:rPr lang="en-US" sz="1200" dirty="0" smtClean="0">
                <a:latin typeface="Menlo-Regular"/>
              </a:rPr>
              <a:t>&gt; </a:t>
            </a:r>
            <a:r>
              <a:rPr lang="en-US" sz="1200" dirty="0">
                <a:latin typeface="Menlo-Regular"/>
              </a:rPr>
              <a:t>Scalar;</a:t>
            </a:r>
          </a:p>
          <a:p>
            <a:pPr marL="171450" indent="0">
              <a:buNone/>
            </a:pPr>
            <a:endParaRPr lang="en-US" sz="1200" dirty="0">
              <a:latin typeface="Menlo-Regular"/>
            </a:endParaRPr>
          </a:p>
          <a:p>
            <a:pPr marL="171450" indent="0">
              <a:buNone/>
            </a:pPr>
            <a:r>
              <a:rPr lang="tr-TR" sz="1200" dirty="0" err="1">
                <a:solidFill>
                  <a:srgbClr val="3F6E74"/>
                </a:solidFill>
                <a:latin typeface="Menlo-Regular"/>
              </a:rPr>
              <a:t>Scalar</a:t>
            </a:r>
            <a:r>
              <a:rPr lang="tr-TR" sz="1200" dirty="0">
                <a:latin typeface="Menlo-Regular"/>
              </a:rPr>
              <a:t> </a:t>
            </a:r>
            <a:r>
              <a:rPr lang="tr-TR" sz="1200" dirty="0" smtClean="0">
                <a:latin typeface="Menlo-Regular"/>
              </a:rPr>
              <a:t>a; a[0] = 0.0; a[1] = 1.0; ...</a:t>
            </a:r>
          </a:p>
          <a:p>
            <a:pPr marL="171450" indent="0">
              <a:buNone/>
            </a:pPr>
            <a:r>
              <a:rPr lang="tr-TR" sz="1200" dirty="0" err="1" smtClean="0">
                <a:solidFill>
                  <a:srgbClr val="3F6E74"/>
                </a:solidFill>
                <a:latin typeface="Menlo-Regular"/>
              </a:rPr>
              <a:t>double</a:t>
            </a:r>
            <a:r>
              <a:rPr lang="tr-TR" sz="1200" dirty="0" smtClean="0">
                <a:latin typeface="Menlo-Regular"/>
              </a:rPr>
              <a:t> b = </a:t>
            </a:r>
            <a:r>
              <a:rPr lang="tr-TR" sz="1200" dirty="0" smtClean="0">
                <a:solidFill>
                  <a:srgbClr val="1C00CF"/>
                </a:solidFill>
                <a:latin typeface="Menlo-Regular"/>
              </a:rPr>
              <a:t>2.0</a:t>
            </a:r>
            <a:r>
              <a:rPr lang="tr-TR" sz="1200" dirty="0" smtClean="0">
                <a:latin typeface="Menlo-Regular"/>
              </a:rPr>
              <a:t>;</a:t>
            </a:r>
          </a:p>
          <a:p>
            <a:pPr marL="171450" indent="0">
              <a:buNone/>
            </a:pPr>
            <a:r>
              <a:rPr lang="tr-TR" sz="1200" dirty="0" err="1" smtClean="0">
                <a:solidFill>
                  <a:srgbClr val="3F6E74"/>
                </a:solidFill>
                <a:latin typeface="Menlo-Regular"/>
              </a:rPr>
              <a:t>Scalar</a:t>
            </a:r>
            <a:r>
              <a:rPr lang="tr-TR" sz="1200" dirty="0" smtClean="0">
                <a:latin typeface="Menlo-Regular"/>
              </a:rPr>
              <a:t> </a:t>
            </a:r>
            <a:r>
              <a:rPr lang="tr-TR" sz="1200" dirty="0">
                <a:latin typeface="Menlo-Regular"/>
              </a:rPr>
              <a:t>c = </a:t>
            </a:r>
            <a:r>
              <a:rPr lang="tr-TR" sz="1200" dirty="0">
                <a:solidFill>
                  <a:srgbClr val="1C00CF"/>
                </a:solidFill>
                <a:latin typeface="Menlo-Regular"/>
              </a:rPr>
              <a:t>3.0</a:t>
            </a:r>
            <a:r>
              <a:rPr lang="tr-TR" sz="1200" dirty="0" smtClean="0">
                <a:latin typeface="Menlo-Regular"/>
              </a:rPr>
              <a:t>;</a:t>
            </a:r>
          </a:p>
          <a:p>
            <a:pPr marL="171450" indent="0">
              <a:buNone/>
            </a:pPr>
            <a:endParaRPr lang="tr-TR" sz="1200" dirty="0">
              <a:latin typeface="Menlo-Regular"/>
            </a:endParaRPr>
          </a:p>
          <a:p>
            <a:pPr marL="171450" indent="0">
              <a:buNone/>
            </a:pPr>
            <a:r>
              <a:rPr lang="tr-TR" sz="1200" dirty="0" err="1">
                <a:solidFill>
                  <a:srgbClr val="3F6E74"/>
                </a:solidFill>
                <a:latin typeface="Menlo-Regular"/>
              </a:rPr>
              <a:t>Scalar</a:t>
            </a:r>
            <a:r>
              <a:rPr lang="tr-TR" sz="1200" dirty="0">
                <a:latin typeface="Menlo-Regular"/>
              </a:rPr>
              <a:t> d = </a:t>
            </a:r>
            <a:r>
              <a:rPr lang="tr-TR" sz="1200" dirty="0" smtClean="0">
                <a:latin typeface="Menlo-Regular"/>
              </a:rPr>
              <a:t>sin</a:t>
            </a:r>
            <a:r>
              <a:rPr lang="tr-TR" sz="1200" dirty="0">
                <a:latin typeface="Menlo-Regular"/>
              </a:rPr>
              <a:t>(a)*b + c;</a:t>
            </a:r>
          </a:p>
          <a:p>
            <a:pPr marL="171450" indent="0">
              <a:buNone/>
            </a:pPr>
            <a:endParaRPr lang="tr-TR" sz="1200" dirty="0">
              <a:latin typeface="Menlo-Regular"/>
            </a:endParaRPr>
          </a:p>
          <a:p>
            <a:pPr marL="171450" indent="0">
              <a:buNone/>
            </a:pPr>
            <a:r>
              <a:rPr lang="tr-TR" sz="1200" dirty="0">
                <a:solidFill>
                  <a:srgbClr val="007400"/>
                </a:solidFill>
                <a:latin typeface="Menlo-Regular"/>
              </a:rPr>
              <a:t>// </a:t>
            </a:r>
            <a:r>
              <a:rPr lang="tr-TR" sz="1200" dirty="0" err="1" smtClean="0">
                <a:solidFill>
                  <a:srgbClr val="007400"/>
                </a:solidFill>
                <a:latin typeface="Menlo-Regular"/>
              </a:rPr>
              <a:t>Generates</a:t>
            </a:r>
            <a:r>
              <a:rPr lang="tr-TR" sz="1200" dirty="0" smtClean="0">
                <a:solidFill>
                  <a:srgbClr val="007400"/>
                </a:solidFill>
                <a:latin typeface="Menlo-Regular"/>
              </a:rPr>
              <a:t> </a:t>
            </a:r>
            <a:r>
              <a:rPr lang="tr-TR" sz="1200" dirty="0" err="1" smtClean="0">
                <a:solidFill>
                  <a:srgbClr val="007400"/>
                </a:solidFill>
                <a:latin typeface="Menlo-Regular"/>
              </a:rPr>
              <a:t>code</a:t>
            </a:r>
            <a:r>
              <a:rPr lang="tr-TR" sz="1200" dirty="0" smtClean="0">
                <a:solidFill>
                  <a:srgbClr val="007400"/>
                </a:solidFill>
                <a:latin typeface="Menlo-Regular"/>
              </a:rPr>
              <a:t> </a:t>
            </a:r>
            <a:r>
              <a:rPr lang="tr-TR" sz="1200" dirty="0" err="1" smtClean="0">
                <a:solidFill>
                  <a:srgbClr val="007400"/>
                </a:solidFill>
                <a:latin typeface="Menlo-Regular"/>
              </a:rPr>
              <a:t>equivalent</a:t>
            </a:r>
            <a:r>
              <a:rPr lang="tr-TR" sz="1200" dirty="0" smtClean="0">
                <a:solidFill>
                  <a:srgbClr val="007400"/>
                </a:solidFill>
                <a:latin typeface="Menlo-Regular"/>
              </a:rPr>
              <a:t> </a:t>
            </a:r>
            <a:r>
              <a:rPr lang="tr-TR" sz="1200" dirty="0" err="1" smtClean="0">
                <a:solidFill>
                  <a:srgbClr val="007400"/>
                </a:solidFill>
                <a:latin typeface="Menlo-Regular"/>
              </a:rPr>
              <a:t>to</a:t>
            </a:r>
            <a:r>
              <a:rPr lang="tr-TR" sz="1200" dirty="0" smtClean="0">
                <a:solidFill>
                  <a:srgbClr val="007400"/>
                </a:solidFill>
                <a:latin typeface="Menlo-Regular"/>
              </a:rPr>
              <a:t> (</a:t>
            </a:r>
            <a:r>
              <a:rPr lang="en-US" sz="1200" dirty="0" smtClean="0">
                <a:solidFill>
                  <a:srgbClr val="007400"/>
                </a:solidFill>
                <a:latin typeface="Menlo-Regular"/>
              </a:rPr>
              <a:t>compiler </a:t>
            </a:r>
            <a:r>
              <a:rPr lang="en-US" sz="1200" dirty="0">
                <a:solidFill>
                  <a:srgbClr val="007400"/>
                </a:solidFill>
                <a:latin typeface="Menlo-Regular"/>
              </a:rPr>
              <a:t>can </a:t>
            </a:r>
            <a:r>
              <a:rPr lang="en-US" sz="1200" dirty="0" smtClean="0">
                <a:solidFill>
                  <a:srgbClr val="007400"/>
                </a:solidFill>
                <a:latin typeface="Menlo-Regular"/>
              </a:rPr>
              <a:t>easily unroll</a:t>
            </a:r>
            <a:r>
              <a:rPr lang="en-US" sz="1200" dirty="0">
                <a:solidFill>
                  <a:srgbClr val="007400"/>
                </a:solidFill>
                <a:latin typeface="Menlo-Regular"/>
              </a:rPr>
              <a:t>, auto-</a:t>
            </a:r>
            <a:r>
              <a:rPr lang="en-US" sz="1200" dirty="0" err="1">
                <a:solidFill>
                  <a:srgbClr val="007400"/>
                </a:solidFill>
                <a:latin typeface="Menlo-Regular"/>
              </a:rPr>
              <a:t>vectorize</a:t>
            </a:r>
            <a:r>
              <a:rPr lang="en-US" sz="1200" dirty="0">
                <a:solidFill>
                  <a:srgbClr val="007400"/>
                </a:solidFill>
                <a:latin typeface="Menlo-Regular"/>
              </a:rPr>
              <a:t> </a:t>
            </a:r>
            <a:r>
              <a:rPr lang="en-US" sz="1200" dirty="0" smtClean="0">
                <a:solidFill>
                  <a:srgbClr val="007400"/>
                </a:solidFill>
                <a:latin typeface="Menlo-Regular"/>
              </a:rPr>
              <a:t>loop)</a:t>
            </a:r>
            <a:endParaRPr lang="tr-TR" sz="1200" dirty="0">
              <a:latin typeface="Menlo-Regular"/>
            </a:endParaRPr>
          </a:p>
          <a:p>
            <a:pPr marL="171450" indent="0">
              <a:buNone/>
            </a:pPr>
            <a:r>
              <a:rPr lang="en-US" sz="1200" dirty="0">
                <a:solidFill>
                  <a:srgbClr val="AA0D91"/>
                </a:solidFill>
                <a:latin typeface="Menlo-Regular"/>
              </a:rPr>
              <a:t>for</a:t>
            </a:r>
            <a:r>
              <a:rPr lang="en-US" sz="1200" dirty="0">
                <a:latin typeface="Menlo-Regular"/>
              </a:rPr>
              <a:t> (</a:t>
            </a:r>
            <a:r>
              <a:rPr lang="en-US" sz="1200" dirty="0" err="1">
                <a:solidFill>
                  <a:srgbClr val="AA0D91"/>
                </a:solidFill>
                <a:latin typeface="Menlo-Regular"/>
              </a:rPr>
              <a:t>int</a:t>
            </a:r>
            <a:r>
              <a:rPr lang="en-US" sz="1200" dirty="0">
                <a:latin typeface="Menlo-Regular"/>
              </a:rPr>
              <a:t> </a:t>
            </a:r>
            <a:r>
              <a:rPr lang="en-US" sz="1200" dirty="0" err="1">
                <a:latin typeface="Menlo-Regular"/>
              </a:rPr>
              <a:t>i</a:t>
            </a:r>
            <a:r>
              <a:rPr lang="en-US" sz="1200" dirty="0">
                <a:latin typeface="Menlo-Regular"/>
              </a:rPr>
              <a:t>=</a:t>
            </a:r>
            <a:r>
              <a:rPr lang="en-US" sz="1200" dirty="0">
                <a:solidFill>
                  <a:srgbClr val="1C00CF"/>
                </a:solidFill>
                <a:latin typeface="Menlo-Regular"/>
              </a:rPr>
              <a:t>0</a:t>
            </a:r>
            <a:r>
              <a:rPr lang="en-US" sz="1200" dirty="0">
                <a:latin typeface="Menlo-Regular"/>
              </a:rPr>
              <a:t>; </a:t>
            </a:r>
            <a:r>
              <a:rPr lang="en-US" sz="1200" dirty="0" err="1">
                <a:latin typeface="Menlo-Regular"/>
              </a:rPr>
              <a:t>i</a:t>
            </a:r>
            <a:r>
              <a:rPr lang="en-US" sz="1200" dirty="0">
                <a:latin typeface="Menlo-Regular"/>
              </a:rPr>
              <a:t>&lt;</a:t>
            </a:r>
            <a:r>
              <a:rPr lang="en-US" sz="1200" dirty="0">
                <a:solidFill>
                  <a:srgbClr val="1C00CF"/>
                </a:solidFill>
                <a:latin typeface="Menlo-Regular"/>
              </a:rPr>
              <a:t>16</a:t>
            </a:r>
            <a:r>
              <a:rPr lang="en-US" sz="1200" dirty="0">
                <a:latin typeface="Menlo-Regular"/>
              </a:rPr>
              <a:t>; ++</a:t>
            </a:r>
            <a:r>
              <a:rPr lang="en-US" sz="1200" dirty="0" err="1">
                <a:latin typeface="Menlo-Regular"/>
              </a:rPr>
              <a:t>i</a:t>
            </a:r>
            <a:r>
              <a:rPr lang="en-US" sz="1200" dirty="0" smtClean="0">
                <a:latin typeface="Menlo-Regular"/>
              </a:rPr>
              <a:t>)</a:t>
            </a:r>
            <a:endParaRPr lang="en-US" sz="1200" dirty="0">
              <a:latin typeface="Menlo-Regular"/>
            </a:endParaRPr>
          </a:p>
          <a:p>
            <a:pPr marL="171450" indent="0">
              <a:buNone/>
            </a:pPr>
            <a:r>
              <a:rPr lang="en-US" sz="1200" dirty="0">
                <a:latin typeface="Menlo-Regular"/>
              </a:rPr>
              <a:t>    d[</a:t>
            </a:r>
            <a:r>
              <a:rPr lang="en-US" sz="1200" dirty="0" err="1">
                <a:latin typeface="Menlo-Regular"/>
              </a:rPr>
              <a:t>i</a:t>
            </a:r>
            <a:r>
              <a:rPr lang="en-US" sz="1200" dirty="0">
                <a:latin typeface="Menlo-Regular"/>
              </a:rPr>
              <a:t>] = </a:t>
            </a:r>
            <a:r>
              <a:rPr lang="en-US" sz="1200" dirty="0" smtClean="0">
                <a:latin typeface="Menlo-Regular"/>
              </a:rPr>
              <a:t>sin</a:t>
            </a:r>
            <a:r>
              <a:rPr lang="en-US" sz="1200" dirty="0">
                <a:latin typeface="Menlo-Regular"/>
              </a:rPr>
              <a:t>(a[</a:t>
            </a:r>
            <a:r>
              <a:rPr lang="en-US" sz="1200" dirty="0" err="1">
                <a:latin typeface="Menlo-Regular"/>
              </a:rPr>
              <a:t>i</a:t>
            </a:r>
            <a:r>
              <a:rPr lang="en-US" sz="1200" dirty="0">
                <a:latin typeface="Menlo-Regular"/>
              </a:rPr>
              <a:t>])*</a:t>
            </a:r>
            <a:r>
              <a:rPr lang="en-US" sz="1200" dirty="0" smtClean="0">
                <a:latin typeface="Menlo-Regular"/>
              </a:rPr>
              <a:t>b </a:t>
            </a:r>
            <a:r>
              <a:rPr lang="en-US" sz="1200" dirty="0">
                <a:latin typeface="Menlo-Regular"/>
              </a:rPr>
              <a:t>+ c[</a:t>
            </a:r>
            <a:r>
              <a:rPr lang="en-US" sz="1200" dirty="0" err="1">
                <a:latin typeface="Menlo-Regular"/>
              </a:rPr>
              <a:t>i</a:t>
            </a:r>
            <a:r>
              <a:rPr lang="en-US" sz="1200" dirty="0">
                <a:latin typeface="Menlo-Regular"/>
              </a:rPr>
              <a:t>]</a:t>
            </a:r>
            <a:r>
              <a:rPr lang="en-US" sz="1200" dirty="0" smtClean="0">
                <a:latin typeface="Menlo-Regular"/>
              </a:rPr>
              <a:t>;</a:t>
            </a:r>
            <a:endParaRPr lang="en-US" sz="1200" dirty="0">
              <a:latin typeface="Menl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76203896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2975"/>
            <a:ext cx="8686800" cy="53491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Views of ensemble scalar type internally stored as views of 1-higher rank</a:t>
            </a:r>
          </a:p>
          <a:p>
            <a:pPr lvl="1"/>
            <a:r>
              <a:rPr lang="en-US" dirty="0" smtClean="0"/>
              <a:t>Ensemble dimension is always contiguous, regardless of layout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Requires specialized kernel launch for CUDA to map warp to ensemble dimension to achieve performance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Kokkos</a:t>
            </a:r>
            <a:r>
              <a:rPr lang="en-US" dirty="0" smtClean="0"/>
              <a:t> Integration</a:t>
            </a:r>
            <a:endParaRPr lang="en-US" dirty="0"/>
          </a:p>
        </p:txBody>
      </p:sp>
      <p:pic>
        <p:nvPicPr>
          <p:cNvPr id="8" name="Picture 7" descr="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86" y="2889290"/>
            <a:ext cx="1166820" cy="2616637"/>
          </a:xfrm>
          <a:prstGeom prst="rect">
            <a:avLst/>
          </a:prstGeom>
        </p:spPr>
      </p:pic>
      <p:pic>
        <p:nvPicPr>
          <p:cNvPr id="9" name="Picture 8" descr="vi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2617" y="3205604"/>
            <a:ext cx="1166820" cy="2616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450175"/>
            <a:ext cx="67627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Menlo Regular"/>
                <a:cs typeface="Menlo Regular"/>
              </a:rPr>
              <a:t>Kokkos</a:t>
            </a:r>
            <a:r>
              <a:rPr lang="en-US" sz="1200" dirty="0" smtClean="0">
                <a:latin typeface="Menlo Regular"/>
                <a:cs typeface="Menlo Regular"/>
              </a:rPr>
              <a:t>::View&lt; Ensemble&lt;double,4&gt;*, </a:t>
            </a:r>
            <a:r>
              <a:rPr lang="en-US" sz="1200" dirty="0" err="1" smtClean="0">
                <a:latin typeface="Menlo Regular"/>
                <a:cs typeface="Menlo Regular"/>
              </a:rPr>
              <a:t>LayoutRight</a:t>
            </a:r>
            <a:r>
              <a:rPr lang="en-US" sz="1200" dirty="0" smtClean="0">
                <a:latin typeface="Menlo Regular"/>
                <a:cs typeface="Menlo Regular"/>
              </a:rPr>
              <a:t>, Device &gt; view(“v”, 10);</a:t>
            </a:r>
            <a:endParaRPr lang="en-US" sz="1200" dirty="0">
              <a:latin typeface="Menlo Regular"/>
              <a:cs typeface="Menlo Regula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1302" y="3445880"/>
            <a:ext cx="6670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Menlo Regular"/>
                <a:cs typeface="Menlo Regular"/>
              </a:rPr>
              <a:t>Kokkos</a:t>
            </a:r>
            <a:r>
              <a:rPr lang="en-US" sz="1200" dirty="0" smtClean="0">
                <a:latin typeface="Menlo Regular"/>
                <a:cs typeface="Menlo Regular"/>
              </a:rPr>
              <a:t>::View&lt; Ensemble&lt;double,4&gt;*, </a:t>
            </a:r>
            <a:r>
              <a:rPr lang="en-US" sz="1200" dirty="0" err="1" smtClean="0">
                <a:latin typeface="Menlo Regular"/>
                <a:cs typeface="Menlo Regular"/>
              </a:rPr>
              <a:t>LayoutLeft</a:t>
            </a:r>
            <a:r>
              <a:rPr lang="en-US" sz="1200" dirty="0" smtClean="0">
                <a:latin typeface="Menlo Regular"/>
                <a:cs typeface="Menlo Regular"/>
              </a:rPr>
              <a:t>, Device &gt; view(“v”, 10);</a:t>
            </a:r>
            <a:endParaRPr lang="en-US" sz="1200" dirty="0">
              <a:latin typeface="Menlo Regular"/>
              <a:cs typeface="Menl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06966951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Techniques Prototyped in FENL Mini-App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78862" cy="511175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Simple nonlinear diffusion equation</a:t>
            </a:r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3-D, linear FEM discretization</a:t>
            </a:r>
          </a:p>
          <a:p>
            <a:pPr lvl="1"/>
            <a:r>
              <a:rPr lang="en-US" dirty="0" smtClean="0"/>
              <a:t>1x1x1 cube, unstructured mesh</a:t>
            </a:r>
          </a:p>
          <a:p>
            <a:pPr lvl="1"/>
            <a:r>
              <a:rPr lang="en-US" dirty="0" smtClean="0"/>
              <a:t>KL-like random field model for diffusion coefficient</a:t>
            </a:r>
          </a:p>
          <a:p>
            <a:pPr lvl="1"/>
            <a:r>
              <a:rPr lang="en-US" dirty="0" err="1" smtClean="0"/>
              <a:t>Trilinos</a:t>
            </a:r>
            <a:r>
              <a:rPr lang="en-US" dirty="0" smtClean="0"/>
              <a:t>-couplings </a:t>
            </a:r>
            <a:r>
              <a:rPr lang="en-US" dirty="0" err="1" smtClean="0"/>
              <a:t>Trilinos</a:t>
            </a:r>
            <a:r>
              <a:rPr lang="en-US" dirty="0" smtClean="0"/>
              <a:t> package</a:t>
            </a:r>
          </a:p>
          <a:p>
            <a:pPr lvl="1"/>
            <a:endParaRPr lang="en-US" dirty="0"/>
          </a:p>
          <a:p>
            <a:r>
              <a:rPr lang="en-US" dirty="0" smtClean="0"/>
              <a:t>Hybrid MPI+X parallelism</a:t>
            </a:r>
          </a:p>
          <a:p>
            <a:pPr lvl="1"/>
            <a:r>
              <a:rPr lang="en-US" dirty="0" smtClean="0"/>
              <a:t>Traditional MPI domain decomposition using threads within each domain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Employs </a:t>
            </a:r>
            <a:r>
              <a:rPr lang="en-US" dirty="0" err="1" smtClean="0"/>
              <a:t>Kokkos</a:t>
            </a:r>
            <a:r>
              <a:rPr lang="en-US" dirty="0" smtClean="0"/>
              <a:t> for thread-scalable</a:t>
            </a:r>
          </a:p>
          <a:p>
            <a:pPr lvl="1"/>
            <a:r>
              <a:rPr lang="en-US" dirty="0" smtClean="0"/>
              <a:t>Graph construction</a:t>
            </a:r>
          </a:p>
          <a:p>
            <a:pPr lvl="1"/>
            <a:r>
              <a:rPr lang="en-US" dirty="0" smtClean="0"/>
              <a:t>PDE assembly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Employs </a:t>
            </a:r>
            <a:r>
              <a:rPr lang="en-US" dirty="0" err="1" smtClean="0"/>
              <a:t>Tpetra</a:t>
            </a:r>
            <a:r>
              <a:rPr lang="en-US" dirty="0" smtClean="0"/>
              <a:t> for distributed linear algebra</a:t>
            </a:r>
          </a:p>
          <a:p>
            <a:pPr lvl="1"/>
            <a:r>
              <a:rPr lang="en-US" dirty="0" smtClean="0"/>
              <a:t>CG iterative solver (</a:t>
            </a:r>
            <a:r>
              <a:rPr lang="en-US" dirty="0" err="1" smtClean="0"/>
              <a:t>Belos</a:t>
            </a:r>
            <a:r>
              <a:rPr lang="en-US" dirty="0" smtClean="0"/>
              <a:t> package)</a:t>
            </a:r>
          </a:p>
          <a:p>
            <a:pPr lvl="1"/>
            <a:r>
              <a:rPr lang="en-US" dirty="0" smtClean="0"/>
              <a:t>Smoothed Aggregation AMG preconditioning (</a:t>
            </a:r>
            <a:r>
              <a:rPr lang="en-US" dirty="0" err="1" smtClean="0"/>
              <a:t>MueLu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Supports embedded ensemble propagation via </a:t>
            </a:r>
            <a:r>
              <a:rPr lang="en-US" dirty="0" err="1" smtClean="0"/>
              <a:t>Stokhos</a:t>
            </a:r>
            <a:r>
              <a:rPr lang="en-US" dirty="0" smtClean="0"/>
              <a:t> through entire assembly and solve</a:t>
            </a:r>
          </a:p>
          <a:p>
            <a:pPr lvl="1"/>
            <a:r>
              <a:rPr lang="en-US" dirty="0" smtClean="0"/>
              <a:t>Samples generated via tensor product &amp; </a:t>
            </a:r>
            <a:r>
              <a:rPr lang="en-US" dirty="0" err="1" smtClean="0"/>
              <a:t>Smolyak</a:t>
            </a:r>
            <a:r>
              <a:rPr lang="en-US" dirty="0" smtClean="0"/>
              <a:t> sparse grid quadrature</a:t>
            </a:r>
          </a:p>
          <a:p>
            <a:pPr lvl="1"/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7362" y="1404525"/>
            <a:ext cx="20701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93823" y="2573876"/>
            <a:ext cx="2015846" cy="3190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25400" tIns="25400" rIns="65087" bIns="25400" numCol="1" anchor="t" anchorCtr="0" compatLnSpc="1">
            <a:prstTxWarp prst="textNoShape">
              <a:avLst/>
            </a:prstTxWarp>
          </a:bodyPr>
          <a:lstStyle/>
          <a:p>
            <a:pPr marL="171450" marR="0" lvl="0" indent="-152400" algn="l" defTabSz="457200" rtl="0" eaLnBrk="1" fontAlgn="base" latinLnBrk="0" hangingPunct="1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Tx/>
              <a:buSzPct val="100000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-111" charset="0"/>
                <a:hlinkClick r:id="rId3"/>
              </a:rPr>
              <a:t>http://trilinos.sandia.gov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-111" charset="0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389" y="1860284"/>
            <a:ext cx="30099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487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Assembly Speed-Up</a:t>
            </a:r>
            <a:endParaRPr lang="en-US" dirty="0"/>
          </a:p>
        </p:txBody>
      </p:sp>
      <p:pic>
        <p:nvPicPr>
          <p:cNvPr id="10" name="Picture 9" descr="assembly_cpu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47" y="1230267"/>
            <a:ext cx="3090188" cy="2578204"/>
          </a:xfrm>
          <a:prstGeom prst="rect">
            <a:avLst/>
          </a:prstGeom>
        </p:spPr>
      </p:pic>
      <p:pic>
        <p:nvPicPr>
          <p:cNvPr id="11" name="Picture 10" descr="assembly_bgq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114" y="1230267"/>
            <a:ext cx="3090188" cy="2578204"/>
          </a:xfrm>
          <a:prstGeom prst="rect">
            <a:avLst/>
          </a:prstGeom>
        </p:spPr>
      </p:pic>
      <p:pic>
        <p:nvPicPr>
          <p:cNvPr id="12" name="Picture 11" descr="assembly_gpu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47" y="4003304"/>
            <a:ext cx="3090188" cy="2578204"/>
          </a:xfrm>
          <a:prstGeom prst="rect">
            <a:avLst/>
          </a:prstGeom>
        </p:spPr>
      </p:pic>
      <p:pic>
        <p:nvPicPr>
          <p:cNvPr id="13" name="Picture 12" descr="assembly_mic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114" y="4003304"/>
            <a:ext cx="3090188" cy="25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7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MPI Halo-Exchange Speed-Up</a:t>
            </a:r>
            <a:endParaRPr lang="en-US" dirty="0"/>
          </a:p>
        </p:txBody>
      </p:sp>
      <p:pic>
        <p:nvPicPr>
          <p:cNvPr id="3" name="Picture 2" descr="halo_cpu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702" y="1814363"/>
            <a:ext cx="2922498" cy="2819351"/>
          </a:xfrm>
          <a:prstGeom prst="rect">
            <a:avLst/>
          </a:prstGeom>
        </p:spPr>
      </p:pic>
      <p:pic>
        <p:nvPicPr>
          <p:cNvPr id="4" name="Picture 3" descr="halo_bgq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269" y="1814363"/>
            <a:ext cx="2922498" cy="281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882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Matrix-Vector Product Speed-Up</a:t>
            </a:r>
            <a:endParaRPr lang="en-US" dirty="0"/>
          </a:p>
        </p:txBody>
      </p:sp>
      <p:pic>
        <p:nvPicPr>
          <p:cNvPr id="6" name="Picture 5" descr="mat_vec_bgq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03" y="1182630"/>
            <a:ext cx="3090188" cy="2578204"/>
          </a:xfrm>
          <a:prstGeom prst="rect">
            <a:avLst/>
          </a:prstGeom>
        </p:spPr>
      </p:pic>
      <p:pic>
        <p:nvPicPr>
          <p:cNvPr id="7" name="Picture 6" descr="mat_vec_cpu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47" y="1182631"/>
            <a:ext cx="3090188" cy="2578204"/>
          </a:xfrm>
          <a:prstGeom prst="rect">
            <a:avLst/>
          </a:prstGeom>
        </p:spPr>
      </p:pic>
      <p:pic>
        <p:nvPicPr>
          <p:cNvPr id="8" name="Picture 7" descr="mat_vec_gpu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46" y="3808471"/>
            <a:ext cx="3090189" cy="2578206"/>
          </a:xfrm>
          <a:prstGeom prst="rect">
            <a:avLst/>
          </a:prstGeom>
        </p:spPr>
      </p:pic>
      <p:pic>
        <p:nvPicPr>
          <p:cNvPr id="9" name="Picture 8" descr="mat_vec_mic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03" y="3808471"/>
            <a:ext cx="3090188" cy="25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357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AMG-Preconditioned CG Speed-Up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05574" y="6094514"/>
            <a:ext cx="306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+mn-lt"/>
              </a:rPr>
              <a:t>Several ensemble AMG setup, solve kernels have not yet been optimized for GPU!</a:t>
            </a:r>
            <a:endParaRPr lang="en-US" sz="1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6" descr="pcg_mi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30" y="3807342"/>
            <a:ext cx="3060128" cy="2270937"/>
          </a:xfrm>
          <a:prstGeom prst="rect">
            <a:avLst/>
          </a:prstGeom>
        </p:spPr>
      </p:pic>
      <p:pic>
        <p:nvPicPr>
          <p:cNvPr id="3" name="Picture 2" descr="pcg_cpu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74" y="1182631"/>
            <a:ext cx="3057604" cy="2269064"/>
          </a:xfrm>
          <a:prstGeom prst="rect">
            <a:avLst/>
          </a:prstGeom>
        </p:spPr>
      </p:pic>
      <p:pic>
        <p:nvPicPr>
          <p:cNvPr id="4" name="Picture 3" descr="pcg_gpu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75" y="3807341"/>
            <a:ext cx="3060128" cy="2270937"/>
          </a:xfrm>
          <a:prstGeom prst="rect">
            <a:avLst/>
          </a:prstGeom>
        </p:spPr>
      </p:pic>
      <p:pic>
        <p:nvPicPr>
          <p:cNvPr id="5" name="Picture 4" descr="pcg_bgq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30" y="1182631"/>
            <a:ext cx="3057604" cy="226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334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524000"/>
            <a:ext cx="8686801" cy="4572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Similar approach possible for embedded stochastic </a:t>
            </a:r>
            <a:r>
              <a:rPr lang="en-US" dirty="0" err="1" smtClean="0"/>
              <a:t>Galerkin</a:t>
            </a:r>
            <a:r>
              <a:rPr lang="en-US" dirty="0" smtClean="0"/>
              <a:t> UQ methods</a:t>
            </a:r>
          </a:p>
          <a:p>
            <a:pPr lvl="1"/>
            <a:r>
              <a:rPr lang="en-US" dirty="0" smtClean="0"/>
              <a:t>Introduces coupling across UQ dimension, thus more </a:t>
            </a:r>
            <a:r>
              <a:rPr lang="en-US" dirty="0" smtClean="0"/>
              <a:t>FLOPs and cache </a:t>
            </a:r>
            <a:r>
              <a:rPr lang="en-US" dirty="0" smtClean="0"/>
              <a:t>reuse</a:t>
            </a:r>
          </a:p>
          <a:p>
            <a:pPr lvl="1"/>
            <a:r>
              <a:rPr lang="en-US" dirty="0" smtClean="0"/>
              <a:t>Similar performance improvements</a:t>
            </a:r>
          </a:p>
          <a:p>
            <a:endParaRPr lang="en-US" dirty="0"/>
          </a:p>
          <a:p>
            <a:r>
              <a:rPr lang="en-US" dirty="0" err="1" smtClean="0"/>
              <a:t>Stokhos</a:t>
            </a:r>
            <a:r>
              <a:rPr lang="en-US" dirty="0" smtClean="0"/>
              <a:t> tools available today to implement these ideas in application codes</a:t>
            </a:r>
          </a:p>
          <a:p>
            <a:pPr lvl="1"/>
            <a:r>
              <a:rPr lang="en-US" dirty="0" smtClean="0"/>
              <a:t>Integrated with </a:t>
            </a:r>
            <a:r>
              <a:rPr lang="en-US" dirty="0" err="1" smtClean="0"/>
              <a:t>Kokkos</a:t>
            </a:r>
            <a:r>
              <a:rPr lang="en-US" dirty="0" smtClean="0"/>
              <a:t> for multicore programming</a:t>
            </a:r>
          </a:p>
          <a:p>
            <a:pPr lvl="1"/>
            <a:r>
              <a:rPr lang="en-US" dirty="0" smtClean="0"/>
              <a:t>Integrated with </a:t>
            </a:r>
            <a:r>
              <a:rPr lang="en-US" dirty="0" err="1" smtClean="0"/>
              <a:t>Tpetra</a:t>
            </a:r>
            <a:r>
              <a:rPr lang="en-US" dirty="0" smtClean="0"/>
              <a:t> for distributed linear algebra</a:t>
            </a:r>
          </a:p>
          <a:p>
            <a:pPr lvl="1"/>
            <a:r>
              <a:rPr lang="en-US" dirty="0" smtClean="0"/>
              <a:t>Demonstrated with several common solver packages (</a:t>
            </a:r>
            <a:r>
              <a:rPr lang="en-US" dirty="0" err="1" smtClean="0"/>
              <a:t>Belos</a:t>
            </a:r>
            <a:r>
              <a:rPr lang="en-US" dirty="0" smtClean="0"/>
              <a:t>, Ifpack2, </a:t>
            </a:r>
            <a:r>
              <a:rPr lang="en-US" dirty="0" err="1" smtClean="0"/>
              <a:t>MueLu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Future work (expected this year)</a:t>
            </a:r>
          </a:p>
          <a:p>
            <a:pPr lvl="1"/>
            <a:r>
              <a:rPr lang="en-US" dirty="0" smtClean="0"/>
              <a:t>Integration with “analysis” layer (</a:t>
            </a:r>
            <a:r>
              <a:rPr lang="en-US" dirty="0" err="1" smtClean="0"/>
              <a:t>Piro</a:t>
            </a:r>
            <a:r>
              <a:rPr lang="en-US" dirty="0" smtClean="0"/>
              <a:t>, </a:t>
            </a:r>
            <a:r>
              <a:rPr lang="en-US" dirty="0" err="1" smtClean="0"/>
              <a:t>Thyra</a:t>
            </a:r>
            <a:r>
              <a:rPr lang="en-US" dirty="0" smtClean="0"/>
              <a:t>, …)</a:t>
            </a:r>
          </a:p>
          <a:p>
            <a:pPr lvl="1"/>
            <a:r>
              <a:rPr lang="en-US" dirty="0" smtClean="0"/>
              <a:t>Simplify/eliminate </a:t>
            </a:r>
            <a:r>
              <a:rPr lang="en-US" dirty="0" err="1" smtClean="0"/>
              <a:t>Kokkos</a:t>
            </a:r>
            <a:r>
              <a:rPr lang="en-US" dirty="0" smtClean="0"/>
              <a:t> kernel launch modifications</a:t>
            </a:r>
          </a:p>
          <a:p>
            <a:pPr lvl="1"/>
            <a:r>
              <a:rPr lang="en-US" dirty="0" smtClean="0"/>
              <a:t>Incorporate into robust uncertainty propagation methods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64088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01096"/>
            <a:ext cx="7772400" cy="766237"/>
          </a:xfrm>
        </p:spPr>
        <p:txBody>
          <a:bodyPr/>
          <a:lstStyle/>
          <a:p>
            <a:pPr marL="171450" indent="0" algn="ctr">
              <a:buNone/>
            </a:pPr>
            <a:r>
              <a:rPr lang="en-US" sz="3600" dirty="0" smtClean="0"/>
              <a:t>Auxiliary Slides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88319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Ensemble CG Speed-Up</a:t>
            </a:r>
            <a:endParaRPr lang="en-US" dirty="0"/>
          </a:p>
        </p:txBody>
      </p:sp>
      <p:pic>
        <p:nvPicPr>
          <p:cNvPr id="5" name="Picture 4" descr="cg_mi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30" y="3807342"/>
            <a:ext cx="3060128" cy="2270937"/>
          </a:xfrm>
          <a:prstGeom prst="rect">
            <a:avLst/>
          </a:prstGeom>
        </p:spPr>
      </p:pic>
      <p:pic>
        <p:nvPicPr>
          <p:cNvPr id="6" name="Picture 5" descr="cg_cpu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74" y="1182631"/>
            <a:ext cx="3059555" cy="2270512"/>
          </a:xfrm>
          <a:prstGeom prst="rect">
            <a:avLst/>
          </a:prstGeom>
        </p:spPr>
      </p:pic>
      <p:pic>
        <p:nvPicPr>
          <p:cNvPr id="7" name="Picture 6" descr="cg_bgq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31" y="1182631"/>
            <a:ext cx="3060128" cy="2270937"/>
          </a:xfrm>
          <a:prstGeom prst="rect">
            <a:avLst/>
          </a:prstGeom>
        </p:spPr>
      </p:pic>
      <p:pic>
        <p:nvPicPr>
          <p:cNvPr id="8" name="Picture 7" descr="cg_gpu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75" y="3807342"/>
            <a:ext cx="3060128" cy="227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430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</a:t>
            </a:r>
            <a:r>
              <a:rPr lang="en-US" dirty="0" err="1" smtClean="0"/>
              <a:t>Exascale</a:t>
            </a:r>
            <a:r>
              <a:rPr lang="en-US" dirty="0" smtClean="0"/>
              <a:t> Solve the UQ Challenge?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1"/>
            <a:ext cx="8686800" cy="460320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UQ means many things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Best estimate + </a:t>
            </a:r>
            <a:r>
              <a:rPr lang="en-US" dirty="0" smtClean="0"/>
              <a:t>uncertainty, model validation, model calibration, …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 key to many UQ tasks is forward uncertainty propagation</a:t>
            </a:r>
          </a:p>
          <a:p>
            <a:pPr lvl="1"/>
            <a:r>
              <a:rPr lang="en-US" dirty="0" smtClean="0"/>
              <a:t>Given uncertainty model of input data (</a:t>
            </a:r>
            <a:r>
              <a:rPr lang="en-US" dirty="0" err="1" smtClean="0"/>
              <a:t>aleatory</a:t>
            </a:r>
            <a:r>
              <a:rPr lang="en-US" dirty="0" smtClean="0"/>
              <a:t>, epistemic, …)</a:t>
            </a:r>
          </a:p>
          <a:p>
            <a:pPr lvl="1"/>
            <a:r>
              <a:rPr lang="en-US" dirty="0" smtClean="0"/>
              <a:t>Propagate uncertainty to output quantities of interest</a:t>
            </a:r>
          </a:p>
          <a:p>
            <a:pPr lvl="1"/>
            <a:endParaRPr lang="en-US" dirty="0"/>
          </a:p>
          <a:p>
            <a:r>
              <a:rPr lang="en-US" dirty="0"/>
              <a:t>There are many forward uncertainty propagation approaches</a:t>
            </a:r>
          </a:p>
          <a:p>
            <a:pPr lvl="1"/>
            <a:r>
              <a:rPr lang="en-US" dirty="0"/>
              <a:t>Monte </a:t>
            </a:r>
            <a:r>
              <a:rPr lang="en-US" dirty="0" smtClean="0"/>
              <a:t>Carlo, stochastic collocation, polynomial chaos, stochastic </a:t>
            </a:r>
            <a:r>
              <a:rPr lang="en-US" dirty="0" err="1" smtClean="0"/>
              <a:t>Galerkin</a:t>
            </a:r>
            <a:r>
              <a:rPr lang="en-US" dirty="0" smtClean="0"/>
              <a:t>, …</a:t>
            </a:r>
          </a:p>
          <a:p>
            <a:pPr lvl="1"/>
            <a:endParaRPr lang="en-US" dirty="0"/>
          </a:p>
          <a:p>
            <a:r>
              <a:rPr lang="en-US" dirty="0"/>
              <a:t>Key </a:t>
            </a:r>
            <a:r>
              <a:rPr lang="en-US" dirty="0" smtClean="0"/>
              <a:t>challenge:</a:t>
            </a:r>
            <a:endParaRPr lang="en-US" dirty="0"/>
          </a:p>
          <a:p>
            <a:pPr lvl="1"/>
            <a:r>
              <a:rPr lang="en-US" dirty="0" smtClean="0"/>
              <a:t>Accurately quantifying rare events and localized behavior in high-dimensional uncertain input spaces</a:t>
            </a:r>
          </a:p>
          <a:p>
            <a:pPr lvl="1"/>
            <a:r>
              <a:rPr lang="en-US" dirty="0" smtClean="0"/>
              <a:t>Can easily require O(10</a:t>
            </a:r>
            <a:r>
              <a:rPr lang="en-US" baseline="30000" dirty="0" smtClean="0"/>
              <a:t>4</a:t>
            </a:r>
            <a:r>
              <a:rPr lang="en-US" dirty="0" smtClean="0"/>
              <a:t>-10</a:t>
            </a:r>
            <a:r>
              <a:rPr lang="en-US" baseline="30000" dirty="0" smtClean="0"/>
              <a:t>6</a:t>
            </a:r>
            <a:r>
              <a:rPr lang="en-US" dirty="0" smtClean="0"/>
              <a:t>) expensive forward simulations</a:t>
            </a:r>
            <a:endParaRPr lang="en-US" dirty="0"/>
          </a:p>
          <a:p>
            <a:pPr lvl="1"/>
            <a:r>
              <a:rPr lang="en-US" dirty="0" smtClean="0"/>
              <a:t>Often can only afford O(10</a:t>
            </a:r>
            <a:r>
              <a:rPr lang="en-US" baseline="30000" dirty="0" smtClean="0"/>
              <a:t>2</a:t>
            </a:r>
            <a:r>
              <a:rPr lang="en-US" dirty="0" smtClean="0"/>
              <a:t>) on today’s </a:t>
            </a:r>
            <a:r>
              <a:rPr lang="en-US" dirty="0" err="1" smtClean="0"/>
              <a:t>petascale</a:t>
            </a:r>
            <a:r>
              <a:rPr lang="en-US" dirty="0" smtClean="0"/>
              <a:t> machines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6920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76" y="481854"/>
            <a:ext cx="8785412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Emerging Architectures </a:t>
            </a:r>
            <a:r>
              <a:rPr lang="en-US" dirty="0"/>
              <a:t>M</a:t>
            </a:r>
            <a:r>
              <a:rPr lang="en-US" dirty="0" smtClean="0"/>
              <a:t>otivate </a:t>
            </a:r>
            <a:r>
              <a:rPr lang="en-US" dirty="0"/>
              <a:t>N</a:t>
            </a:r>
            <a:r>
              <a:rPr lang="en-US" dirty="0" smtClean="0"/>
              <a:t>ew </a:t>
            </a:r>
            <a:br>
              <a:rPr lang="en-US" dirty="0" smtClean="0"/>
            </a:br>
            <a:r>
              <a:rPr lang="en-US" dirty="0" smtClean="0"/>
              <a:t>Approaches to Predictive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9319"/>
            <a:ext cx="7772400" cy="530262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UQ approaches traditionally implemented as an outer loop: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71450" indent="0">
              <a:buNone/>
            </a:pPr>
            <a:endParaRPr lang="en-US" dirty="0"/>
          </a:p>
          <a:p>
            <a:pPr marL="171450" indent="0">
              <a:buNone/>
            </a:pPr>
            <a:endParaRPr lang="en-US" dirty="0"/>
          </a:p>
          <a:p>
            <a:pPr lvl="1"/>
            <a:r>
              <a:rPr lang="en-US" dirty="0" smtClean="0"/>
              <a:t>Aggregate UQ performance limited to that of underlying deterministic simulation</a:t>
            </a:r>
          </a:p>
          <a:p>
            <a:pPr lvl="1"/>
            <a:endParaRPr lang="en-US" dirty="0"/>
          </a:p>
          <a:p>
            <a:r>
              <a:rPr lang="en-US" dirty="0"/>
              <a:t>Existing application codes may be substantially slower on upcoming architectures</a:t>
            </a:r>
          </a:p>
          <a:p>
            <a:pPr lvl="1"/>
            <a:r>
              <a:rPr lang="en-US" dirty="0"/>
              <a:t>Irregular memory access patterns (e.g., indirect accesses resulting in long latencies)</a:t>
            </a:r>
          </a:p>
          <a:p>
            <a:pPr lvl="1"/>
            <a:r>
              <a:rPr lang="en-US" dirty="0"/>
              <a:t>Inconsistent </a:t>
            </a:r>
            <a:r>
              <a:rPr lang="en-US" dirty="0" err="1"/>
              <a:t>vectorization</a:t>
            </a:r>
            <a:r>
              <a:rPr lang="en-US" dirty="0"/>
              <a:t> (e.g., complex loop structures with variable trip-count)</a:t>
            </a:r>
          </a:p>
          <a:p>
            <a:pPr lvl="1"/>
            <a:r>
              <a:rPr lang="en-US" dirty="0"/>
              <a:t>Poor scalability to high thread-counts (e.g., poor cache reuse results in ineffective hardware threading)</a:t>
            </a:r>
          </a:p>
          <a:p>
            <a:pPr lvl="1"/>
            <a:endParaRPr lang="en-US" dirty="0"/>
          </a:p>
          <a:p>
            <a:r>
              <a:rPr lang="en-US" dirty="0"/>
              <a:t>Investigate improving performance and scalability through embedded UQ approaches that propagate UQ information at lowest levels of simulation</a:t>
            </a:r>
          </a:p>
          <a:p>
            <a:pPr lvl="1"/>
            <a:r>
              <a:rPr lang="en-US" dirty="0"/>
              <a:t>Improve memory access patterns and cache reuse</a:t>
            </a:r>
          </a:p>
          <a:p>
            <a:pPr lvl="1"/>
            <a:r>
              <a:rPr lang="en-US" dirty="0"/>
              <a:t>Expose new dimensions of structured fine-grained parallelism</a:t>
            </a:r>
          </a:p>
          <a:p>
            <a:pPr lvl="1"/>
            <a:r>
              <a:rPr lang="en-US" dirty="0"/>
              <a:t>Reduce aggregate communication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053" y="1799175"/>
            <a:ext cx="2960864" cy="201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465" y="1976033"/>
            <a:ext cx="1231384" cy="1172463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74006" y="3308751"/>
            <a:ext cx="2015846" cy="3190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25400" tIns="25400" rIns="65087" bIns="25400" numCol="1" anchor="t" anchorCtr="0" compatLnSpc="1">
            <a:prstTxWarp prst="textNoShape">
              <a:avLst/>
            </a:prstTxWarp>
          </a:bodyPr>
          <a:lstStyle/>
          <a:p>
            <a:pPr marL="171450" marR="0" lvl="0" indent="-152400" algn="l" defTabSz="457200" rtl="0" eaLnBrk="1" fontAlgn="base" latinLnBrk="0" hangingPunct="1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Tx/>
              <a:buSzPct val="100000"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-111" charset="0"/>
                <a:hlinkClick r:id="rId5"/>
              </a:rPr>
              <a:t>http://dakota.sandia.gov 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8655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Chaos Expansions (PCE)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81976"/>
            <a:ext cx="8686800" cy="501819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Steady-state finite dimensional model problem:</a:t>
            </a:r>
          </a:p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(Global) Polynomial </a:t>
            </a:r>
            <a:r>
              <a:rPr lang="en-US" dirty="0"/>
              <a:t>C</a:t>
            </a:r>
            <a:r>
              <a:rPr lang="en-US" dirty="0" smtClean="0"/>
              <a:t>haos approximation: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Multivariate orthogonal polynomials</a:t>
            </a:r>
          </a:p>
          <a:p>
            <a:pPr lvl="1"/>
            <a:r>
              <a:rPr lang="en-US" dirty="0" smtClean="0"/>
              <a:t>Typically constructed as tensor products with total order at most N</a:t>
            </a:r>
          </a:p>
          <a:p>
            <a:pPr lvl="1"/>
            <a:r>
              <a:rPr lang="en-US" dirty="0" smtClean="0"/>
              <a:t>Can be adapted (anisotropic, local support)</a:t>
            </a:r>
          </a:p>
          <a:p>
            <a:pPr lvl="1"/>
            <a:endParaRPr lang="en-US" dirty="0"/>
          </a:p>
          <a:p>
            <a:r>
              <a:rPr lang="en-US" dirty="0" smtClean="0"/>
              <a:t>Non-intrusive polynomial chaos (NIPC, NISP):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Sparse-grid quadrature methods for scalability to moderate stochastic dimensions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3" y="1820329"/>
            <a:ext cx="6096000" cy="2540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4" y="2731769"/>
            <a:ext cx="6870700" cy="6096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94" y="4838646"/>
            <a:ext cx="69342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234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Simultaneous ensemble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1"/>
            <a:ext cx="8635056" cy="113654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PDE: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Propagating </a:t>
            </a:r>
            <a:r>
              <a:rPr lang="en-US" i="1" dirty="0" smtClean="0"/>
              <a:t>m</a:t>
            </a:r>
            <a:r>
              <a:rPr lang="en-US" dirty="0" smtClean="0"/>
              <a:t> samples – block diagonal (nonlinear) system: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678" y="1769583"/>
            <a:ext cx="1244600" cy="241300"/>
          </a:xfrm>
          <a:prstGeom prst="rect">
            <a:avLst/>
          </a:prstGeom>
        </p:spPr>
      </p:pic>
      <p:pic>
        <p:nvPicPr>
          <p:cNvPr id="9" name="Picture 8" descr="equinox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815" y="6403696"/>
            <a:ext cx="766286" cy="331676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40" y="2810949"/>
            <a:ext cx="7899400" cy="508000"/>
          </a:xfrm>
          <a:prstGeom prst="rect">
            <a:avLst/>
          </a:prstGeom>
        </p:spPr>
      </p:pic>
      <p:pic>
        <p:nvPicPr>
          <p:cNvPr id="11" name="Picture 10" descr="diag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40" y="3651349"/>
            <a:ext cx="1989934" cy="201029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Connector 12"/>
          <p:cNvCxnSpPr/>
          <p:nvPr/>
        </p:nvCxnSpPr>
        <p:spPr>
          <a:xfrm flipV="1">
            <a:off x="2688328" y="3651349"/>
            <a:ext cx="2327874" cy="898577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06914" y="4543730"/>
            <a:ext cx="4501872" cy="111791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706914" y="3651349"/>
            <a:ext cx="4501872" cy="87999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06914" y="4549925"/>
            <a:ext cx="2309288" cy="1111715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pati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202" y="3651349"/>
            <a:ext cx="2192584" cy="2010291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CMYK_Color-Seal_Green-Mark_SC_Horizont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3696"/>
            <a:ext cx="1944098" cy="33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137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at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340" y="2653297"/>
            <a:ext cx="2192584" cy="2010291"/>
          </a:xfrm>
          <a:prstGeom prst="rect">
            <a:avLst/>
          </a:prstGeom>
          <a:ln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Simultaneous ensemble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1"/>
            <a:ext cx="8635056" cy="452785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Commute </a:t>
            </a:r>
            <a:r>
              <a:rPr lang="en-US" dirty="0" err="1"/>
              <a:t>Kronecker</a:t>
            </a:r>
            <a:r>
              <a:rPr lang="en-US" dirty="0"/>
              <a:t> products (just a reordering of </a:t>
            </a:r>
            <a:r>
              <a:rPr lang="en-US" dirty="0" err="1"/>
              <a:t>DoFs</a:t>
            </a:r>
            <a:r>
              <a:rPr lang="en-US" dirty="0"/>
              <a:t>):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sample-dependent scalar replaced by length-</a:t>
            </a:r>
            <a:r>
              <a:rPr lang="en-US" i="1" dirty="0"/>
              <a:t>m</a:t>
            </a:r>
            <a:r>
              <a:rPr lang="en-US" dirty="0"/>
              <a:t> array</a:t>
            </a:r>
          </a:p>
          <a:p>
            <a:pPr lvl="1"/>
            <a:r>
              <a:rPr lang="en-US" dirty="0"/>
              <a:t>Automatically reuse non-sample dependent data</a:t>
            </a:r>
          </a:p>
          <a:p>
            <a:pPr lvl="1"/>
            <a:r>
              <a:rPr lang="en-US" dirty="0"/>
              <a:t>Sparse accesses amortized across ensemble</a:t>
            </a:r>
          </a:p>
          <a:p>
            <a:pPr lvl="1"/>
            <a:r>
              <a:rPr lang="en-US" dirty="0"/>
              <a:t>Math on ensemble naturally maps to vector arithmetic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860908" y="2653298"/>
            <a:ext cx="2155294" cy="73321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860908" y="3386508"/>
            <a:ext cx="4145228" cy="127708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860908" y="2653297"/>
            <a:ext cx="4145228" cy="73321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60908" y="3386508"/>
            <a:ext cx="2155294" cy="127708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1" y="1909910"/>
            <a:ext cx="8293100" cy="508000"/>
          </a:xfrm>
          <a:prstGeom prst="rect">
            <a:avLst/>
          </a:prstGeom>
        </p:spPr>
      </p:pic>
      <p:pic>
        <p:nvPicPr>
          <p:cNvPr id="11" name="Picture 10" descr="diag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202" y="2653297"/>
            <a:ext cx="1989934" cy="201029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equinox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815" y="6403696"/>
            <a:ext cx="766286" cy="331676"/>
          </a:xfrm>
          <a:prstGeom prst="rect">
            <a:avLst/>
          </a:prstGeom>
        </p:spPr>
      </p:pic>
      <p:pic>
        <p:nvPicPr>
          <p:cNvPr id="19" name="Picture 18" descr="CMYK_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3696"/>
            <a:ext cx="1944098" cy="33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685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Speed-up for PDE Assembly</a:t>
            </a:r>
            <a:endParaRPr lang="en-US" dirty="0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3" y="1359781"/>
            <a:ext cx="4368800" cy="504190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05686" y="1459220"/>
            <a:ext cx="3931988" cy="495059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Halo exchange</a:t>
            </a:r>
          </a:p>
          <a:p>
            <a:pPr lvl="1"/>
            <a:r>
              <a:rPr lang="en-US" dirty="0" smtClean="0"/>
              <a:t>Amortize MPI latency across ensemble</a:t>
            </a:r>
          </a:p>
          <a:p>
            <a:pPr marL="171450" indent="0">
              <a:buNone/>
            </a:pPr>
            <a:endParaRPr lang="en-US" dirty="0"/>
          </a:p>
          <a:p>
            <a:r>
              <a:rPr lang="en-US" dirty="0" smtClean="0"/>
              <a:t>Gather</a:t>
            </a:r>
          </a:p>
          <a:p>
            <a:pPr lvl="1"/>
            <a:r>
              <a:rPr lang="en-US" dirty="0" smtClean="0"/>
              <a:t>Reuse node-index map (mesh)</a:t>
            </a:r>
          </a:p>
          <a:p>
            <a:pPr lvl="1"/>
            <a:r>
              <a:rPr lang="en-US" dirty="0" smtClean="0"/>
              <a:t>Replace sparse with contiguous loads</a:t>
            </a:r>
          </a:p>
          <a:p>
            <a:pPr marL="171450" indent="0">
              <a:buNone/>
            </a:pPr>
            <a:endParaRPr lang="en-US" dirty="0"/>
          </a:p>
          <a:p>
            <a:r>
              <a:rPr lang="en-US" dirty="0" smtClean="0"/>
              <a:t>Local residual/</a:t>
            </a:r>
            <a:r>
              <a:rPr lang="en-US" dirty="0" err="1" smtClean="0"/>
              <a:t>Jacobian</a:t>
            </a:r>
            <a:endParaRPr lang="en-US" dirty="0" smtClean="0"/>
          </a:p>
          <a:p>
            <a:pPr lvl="1"/>
            <a:r>
              <a:rPr lang="en-US" dirty="0" err="1" smtClean="0"/>
              <a:t>Vectorized</a:t>
            </a:r>
            <a:r>
              <a:rPr lang="en-US" dirty="0" smtClean="0"/>
              <a:t> math</a:t>
            </a:r>
          </a:p>
          <a:p>
            <a:pPr marL="171450" indent="0">
              <a:buNone/>
            </a:pPr>
            <a:endParaRPr lang="en-US" dirty="0" smtClean="0"/>
          </a:p>
          <a:p>
            <a:r>
              <a:rPr lang="en-US" dirty="0" smtClean="0"/>
              <a:t>Scatter</a:t>
            </a:r>
          </a:p>
          <a:p>
            <a:pPr lvl="1"/>
            <a:r>
              <a:rPr lang="en-US" dirty="0"/>
              <a:t>Reuse node-index map </a:t>
            </a:r>
            <a:r>
              <a:rPr lang="en-US" dirty="0" smtClean="0"/>
              <a:t>and element graph (</a:t>
            </a:r>
            <a:r>
              <a:rPr lang="en-US" dirty="0"/>
              <a:t>mesh)</a:t>
            </a:r>
          </a:p>
          <a:p>
            <a:pPr lvl="1"/>
            <a:r>
              <a:rPr lang="en-US" dirty="0"/>
              <a:t>Replace sparse with contiguous </a:t>
            </a:r>
            <a:r>
              <a:rPr lang="en-US" dirty="0" smtClean="0"/>
              <a:t>stores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0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Speed-up for Sparse Solvers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05686" y="1459220"/>
            <a:ext cx="3931988" cy="495059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Sparse matrix-vector products</a:t>
            </a:r>
          </a:p>
          <a:p>
            <a:pPr lvl="1"/>
            <a:r>
              <a:rPr lang="en-US" dirty="0" smtClean="0"/>
              <a:t>Amortize MPI latency in halo exchange</a:t>
            </a:r>
          </a:p>
          <a:p>
            <a:pPr lvl="1"/>
            <a:r>
              <a:rPr lang="en-US" dirty="0" smtClean="0"/>
              <a:t>Reuse matrix graph</a:t>
            </a:r>
          </a:p>
          <a:p>
            <a:pPr lvl="1"/>
            <a:r>
              <a:rPr lang="en-US" dirty="0" smtClean="0"/>
              <a:t>Replace sparse with contiguous loads</a:t>
            </a:r>
          </a:p>
          <a:p>
            <a:pPr lvl="1"/>
            <a:r>
              <a:rPr lang="en-US" dirty="0" smtClean="0"/>
              <a:t>Vector arithmetic</a:t>
            </a:r>
          </a:p>
          <a:p>
            <a:pPr marL="171450" indent="0">
              <a:buNone/>
            </a:pPr>
            <a:endParaRPr lang="en-US" dirty="0"/>
          </a:p>
          <a:p>
            <a:r>
              <a:rPr lang="en-US" dirty="0" smtClean="0"/>
              <a:t>Dot-products</a:t>
            </a:r>
          </a:p>
          <a:p>
            <a:pPr lvl="1"/>
            <a:r>
              <a:rPr lang="en-US" dirty="0" smtClean="0"/>
              <a:t>Amortize MPI latency</a:t>
            </a:r>
          </a:p>
          <a:p>
            <a:pPr marL="171450" indent="0">
              <a:buNone/>
            </a:pPr>
            <a:endParaRPr lang="en-US" dirty="0"/>
          </a:p>
          <a:p>
            <a:r>
              <a:rPr lang="en-US" dirty="0" err="1" smtClean="0"/>
              <a:t>Preconditioners</a:t>
            </a:r>
            <a:endParaRPr lang="en-US" dirty="0" smtClean="0"/>
          </a:p>
          <a:p>
            <a:pPr lvl="1"/>
            <a:r>
              <a:rPr lang="en-US" dirty="0" smtClean="0"/>
              <a:t>Sparse mat-</a:t>
            </a:r>
            <a:r>
              <a:rPr lang="en-US" dirty="0" err="1" smtClean="0"/>
              <a:t>vecs</a:t>
            </a:r>
            <a:endParaRPr lang="en-US" dirty="0" smtClean="0"/>
          </a:p>
          <a:p>
            <a:pPr lvl="1"/>
            <a:r>
              <a:rPr lang="en-US" dirty="0" smtClean="0"/>
              <a:t>Sparse factorizations/triangular-solves</a:t>
            </a:r>
          </a:p>
          <a:p>
            <a:pPr lvl="1"/>
            <a:r>
              <a:rPr lang="en-US" dirty="0" smtClean="0"/>
              <a:t>Smaller, more unstructured matrices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06257" y="1459220"/>
            <a:ext cx="3931988" cy="49505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 b="1">
                <a:solidFill>
                  <a:srgbClr val="612900"/>
                </a:solidFill>
                <a:latin typeface="+mn-lt"/>
                <a:ea typeface="ＭＳ Ｐゴシック" charset="-128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612900"/>
                </a:solidFill>
                <a:latin typeface="+mn-lt"/>
                <a:ea typeface="ＭＳ Ｐゴシック" charset="-128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rgbClr val="612900"/>
                </a:solidFill>
                <a:latin typeface="+mn-lt"/>
                <a:ea typeface="ＭＳ Ｐゴシック" charset="-128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612900"/>
                </a:solidFill>
                <a:latin typeface="+mn-lt"/>
                <a:ea typeface="ＭＳ Ｐゴシック" charset="-128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  <a:ea typeface="ＭＳ Ｐゴシック" charset="-128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  <a:ea typeface="ＭＳ Ｐゴシック" charset="-128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  <a:ea typeface="ＭＳ Ｐゴシック" charset="-128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dirty="0" smtClean="0"/>
              <a:t>Ingredients to sparse linear system solvers (CG, GMRES, …)</a:t>
            </a:r>
          </a:p>
          <a:p>
            <a:pPr lvl="1"/>
            <a:r>
              <a:rPr lang="en-US" dirty="0" smtClean="0"/>
              <a:t>Sparse matrix-vector products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Dot-products</a:t>
            </a:r>
          </a:p>
          <a:p>
            <a:pPr lvl="1"/>
            <a:r>
              <a:rPr lang="en-US" dirty="0" err="1" smtClean="0"/>
              <a:t>Preconditioners</a:t>
            </a:r>
            <a:endParaRPr lang="en-US" dirty="0"/>
          </a:p>
          <a:p>
            <a:pPr lvl="2"/>
            <a:r>
              <a:rPr lang="en-US" dirty="0" smtClean="0"/>
              <a:t>Relaxation-based (Jacobi, Gauss-Seidel, …)</a:t>
            </a:r>
          </a:p>
          <a:p>
            <a:pPr lvl="2"/>
            <a:r>
              <a:rPr lang="en-US" dirty="0" smtClean="0"/>
              <a:t>Incomplete factorizations (ILU, IC, …)</a:t>
            </a:r>
          </a:p>
          <a:p>
            <a:pPr lvl="2"/>
            <a:r>
              <a:rPr lang="en-US" dirty="0" smtClean="0"/>
              <a:t>Polynomial (</a:t>
            </a:r>
            <a:r>
              <a:rPr lang="en-US" dirty="0" err="1" smtClean="0"/>
              <a:t>Chebyshev</a:t>
            </a:r>
            <a:r>
              <a:rPr lang="en-US" dirty="0" smtClean="0"/>
              <a:t>, …)</a:t>
            </a:r>
          </a:p>
          <a:p>
            <a:pPr lvl="2"/>
            <a:r>
              <a:rPr lang="en-US" dirty="0" smtClean="0"/>
              <a:t>Multilevel (Algebraic/Geometric </a:t>
            </a:r>
            <a:r>
              <a:rPr lang="en-US" dirty="0" err="1" smtClean="0"/>
              <a:t>multigrid</a:t>
            </a:r>
            <a:r>
              <a:rPr lang="en-US" dirty="0" smtClean="0"/>
              <a:t>)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7" y="2791210"/>
            <a:ext cx="4165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83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69142" y="330613"/>
            <a:ext cx="7024930" cy="747712"/>
          </a:xfrm>
          <a:noFill/>
          <a:ln/>
        </p:spPr>
        <p:txBody>
          <a:bodyPr rIns="104773"/>
          <a:lstStyle/>
          <a:p>
            <a:pPr marL="39688"/>
            <a:r>
              <a:rPr lang="en-US" dirty="0" smtClean="0"/>
              <a:t>Stokhos:  </a:t>
            </a:r>
            <a:r>
              <a:rPr lang="en-US" dirty="0" err="1" smtClean="0"/>
              <a:t>Trilinos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ools for Embedded UQ Methods</a:t>
            </a:r>
            <a:endParaRPr lang="en-US" dirty="0"/>
          </a:p>
        </p:txBody>
      </p:sp>
      <p:sp>
        <p:nvSpPr>
          <p:cNvPr id="1740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01576" y="1320445"/>
            <a:ext cx="8705886" cy="5359755"/>
          </a:xfrm>
          <a:ln/>
        </p:spPr>
        <p:txBody>
          <a:bodyPr rIns="104773">
            <a:normAutofit fontScale="85000" lnSpcReduction="20000"/>
          </a:bodyPr>
          <a:lstStyle/>
          <a:p>
            <a:pPr marL="173038" indent="-173038"/>
            <a:r>
              <a:rPr lang="en-US" sz="2000" dirty="0" smtClean="0"/>
              <a:t>Provides “ensemble scalar type”</a:t>
            </a:r>
          </a:p>
          <a:p>
            <a:pPr marL="515938" lvl="1" indent="-173038"/>
            <a:r>
              <a:rPr lang="en-US" sz="1800" dirty="0" smtClean="0"/>
              <a:t>C++ class containing an array with length fixed at compile-time</a:t>
            </a:r>
          </a:p>
          <a:p>
            <a:pPr marL="515938" lvl="1" indent="-173038"/>
            <a:r>
              <a:rPr lang="en-US" sz="1800" dirty="0" smtClean="0"/>
              <a:t>Overloads all math operations by mapping operation across array</a:t>
            </a:r>
            <a:endParaRPr lang="en-US" sz="2000" dirty="0"/>
          </a:p>
          <a:p>
            <a:pPr marL="515938" lvl="1" indent="-173038"/>
            <a:endParaRPr lang="en-US" sz="2000" dirty="0" smtClean="0"/>
          </a:p>
          <a:p>
            <a:pPr marL="515938" lvl="1" indent="-173038"/>
            <a:r>
              <a:rPr lang="en-US" sz="2000" dirty="0" smtClean="0"/>
              <a:t>Uses expression templates to fuse loops</a:t>
            </a:r>
          </a:p>
          <a:p>
            <a:pPr marL="515938" lvl="1" indent="-173038"/>
            <a:endParaRPr lang="en-US" sz="2000" dirty="0" smtClean="0"/>
          </a:p>
          <a:p>
            <a:pPr marL="515938" lvl="1" indent="-173038"/>
            <a:endParaRPr lang="en-US" sz="2000" dirty="0"/>
          </a:p>
          <a:p>
            <a:pPr marL="173038" indent="-173038"/>
            <a:r>
              <a:rPr lang="en-US" sz="2000" dirty="0" smtClean="0"/>
              <a:t>Enabled in simulation codes through template-based generic </a:t>
            </a:r>
            <a:r>
              <a:rPr lang="en-US" sz="2000" dirty="0" smtClean="0"/>
              <a:t>programming</a:t>
            </a:r>
            <a:endParaRPr lang="en-US" sz="2000" dirty="0" smtClean="0"/>
          </a:p>
          <a:p>
            <a:pPr marL="515938" lvl="1" indent="-173038"/>
            <a:r>
              <a:rPr lang="en-US" sz="1800" dirty="0" smtClean="0"/>
              <a:t>Template C++ code on scalar type</a:t>
            </a:r>
          </a:p>
          <a:p>
            <a:pPr marL="515938" lvl="1" indent="-173038"/>
            <a:r>
              <a:rPr lang="en-US" sz="1800" dirty="0" smtClean="0"/>
              <a:t>Instantiate template code on ensemble scalar type</a:t>
            </a:r>
          </a:p>
          <a:p>
            <a:pPr marL="515938" lvl="1" indent="-173038"/>
            <a:endParaRPr lang="en-US" sz="1800" dirty="0"/>
          </a:p>
          <a:p>
            <a:pPr marL="173038" indent="-173038"/>
            <a:r>
              <a:rPr lang="en-US" sz="2000" dirty="0" smtClean="0"/>
              <a:t>Integrated with </a:t>
            </a:r>
            <a:r>
              <a:rPr lang="en-US" sz="2000" dirty="0" err="1" smtClean="0"/>
              <a:t>Kokkos</a:t>
            </a:r>
            <a:r>
              <a:rPr lang="en-US" sz="2000" dirty="0" smtClean="0"/>
              <a:t> (Edwards, Sunderland, </a:t>
            </a:r>
            <a:r>
              <a:rPr lang="en-US" sz="2000" dirty="0" err="1" smtClean="0"/>
              <a:t>Trott</a:t>
            </a:r>
            <a:r>
              <a:rPr lang="en-US" sz="2000" dirty="0" smtClean="0"/>
              <a:t>) for many-core parallelism</a:t>
            </a:r>
          </a:p>
          <a:p>
            <a:pPr marL="515938" lvl="1" indent="-173038"/>
            <a:r>
              <a:rPr lang="en-US" sz="1800" dirty="0" smtClean="0"/>
              <a:t>Specializes </a:t>
            </a:r>
            <a:r>
              <a:rPr lang="en-US" sz="1800" dirty="0" err="1" smtClean="0"/>
              <a:t>Kokkos</a:t>
            </a:r>
            <a:r>
              <a:rPr lang="en-US" sz="1800" dirty="0" smtClean="0"/>
              <a:t> data-structures, execution policies to map </a:t>
            </a:r>
            <a:r>
              <a:rPr lang="en-US" sz="1800" dirty="0" err="1" smtClean="0"/>
              <a:t>vectorization</a:t>
            </a:r>
            <a:r>
              <a:rPr lang="en-US" sz="1800" dirty="0" smtClean="0"/>
              <a:t> parallelism across ensemble</a:t>
            </a:r>
          </a:p>
          <a:p>
            <a:pPr marL="515938" lvl="1" indent="-173038"/>
            <a:r>
              <a:rPr lang="en-US" sz="1800" dirty="0" smtClean="0"/>
              <a:t>For CUDA, currently requires manual modification of parallel launch to use customized execution policies</a:t>
            </a:r>
          </a:p>
          <a:p>
            <a:pPr marL="515938" lvl="1" indent="-173038"/>
            <a:endParaRPr lang="en-US" sz="1800" dirty="0"/>
          </a:p>
          <a:p>
            <a:pPr marL="173038" indent="-173038"/>
            <a:r>
              <a:rPr lang="en-US" sz="2000" dirty="0" smtClean="0"/>
              <a:t>Integrated with </a:t>
            </a:r>
            <a:r>
              <a:rPr lang="en-US" sz="2000" dirty="0" err="1" smtClean="0"/>
              <a:t>Tpetra</a:t>
            </a:r>
            <a:r>
              <a:rPr lang="en-US" sz="2000" dirty="0" smtClean="0"/>
              <a:t>-based solvers for hybrid (MPI+X) parallel linear algebra</a:t>
            </a:r>
          </a:p>
          <a:p>
            <a:pPr marL="515938" lvl="1" indent="-173038"/>
            <a:r>
              <a:rPr lang="en-US" sz="1800" dirty="0" smtClean="0"/>
              <a:t>Exploits </a:t>
            </a:r>
            <a:r>
              <a:rPr lang="en-US" sz="1800" dirty="0" err="1" smtClean="0"/>
              <a:t>templating</a:t>
            </a:r>
            <a:r>
              <a:rPr lang="en-US" sz="1800" dirty="0" smtClean="0"/>
              <a:t> on scalar type</a:t>
            </a:r>
          </a:p>
          <a:p>
            <a:pPr marL="515938" lvl="1" indent="-173038"/>
            <a:r>
              <a:rPr lang="en-US" sz="1800" dirty="0" smtClean="0"/>
              <a:t>Optimized linear algebra kernels for ensemble scalar type</a:t>
            </a:r>
          </a:p>
          <a:p>
            <a:pPr marL="515938" lvl="1" indent="-173038"/>
            <a:r>
              <a:rPr lang="en-US" sz="1800" dirty="0" err="1" smtClean="0"/>
              <a:t>Krylov</a:t>
            </a:r>
            <a:r>
              <a:rPr lang="en-US" sz="1800" dirty="0" smtClean="0"/>
              <a:t> solvers (</a:t>
            </a:r>
            <a:r>
              <a:rPr lang="en-US" sz="1800" dirty="0" err="1" smtClean="0"/>
              <a:t>Belos</a:t>
            </a:r>
            <a:r>
              <a:rPr lang="en-US" sz="1800" dirty="0" smtClean="0"/>
              <a:t>), Incomplete factorization </a:t>
            </a:r>
            <a:r>
              <a:rPr lang="en-US" sz="1800" dirty="0" err="1" smtClean="0"/>
              <a:t>preconditioners</a:t>
            </a:r>
            <a:r>
              <a:rPr lang="en-US" sz="1800" dirty="0" smtClean="0"/>
              <a:t> (Ifpack2), algebraic </a:t>
            </a:r>
            <a:r>
              <a:rPr lang="en-US" sz="1800" dirty="0" err="1" smtClean="0"/>
              <a:t>multigrid</a:t>
            </a:r>
            <a:r>
              <a:rPr lang="en-US" sz="1800" dirty="0" smtClean="0"/>
              <a:t> </a:t>
            </a:r>
            <a:r>
              <a:rPr lang="en-US" sz="1800" dirty="0" err="1" smtClean="0"/>
              <a:t>preconditioners</a:t>
            </a:r>
            <a:r>
              <a:rPr lang="en-US" sz="1800" dirty="0" smtClean="0"/>
              <a:t> (</a:t>
            </a:r>
            <a:r>
              <a:rPr lang="en-US" sz="1800" dirty="0" err="1" smtClean="0"/>
              <a:t>MueLu</a:t>
            </a:r>
            <a:r>
              <a:rPr lang="en-US" sz="1800" dirty="0" smtClean="0"/>
              <a:t>)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7362" y="1404525"/>
            <a:ext cx="20701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93823" y="2573876"/>
            <a:ext cx="2015846" cy="3190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25400" tIns="25400" rIns="65087" bIns="25400" numCol="1" anchor="t" anchorCtr="0" compatLnSpc="1">
            <a:prstTxWarp prst="textNoShape">
              <a:avLst/>
            </a:prstTxWarp>
          </a:bodyPr>
          <a:lstStyle/>
          <a:p>
            <a:pPr marL="171450" marR="0" lvl="0" indent="-152400" algn="l" defTabSz="457200" rtl="0" eaLnBrk="1" fontAlgn="base" latinLnBrk="0" hangingPunct="1">
              <a:lnSpc>
                <a:spcPct val="100000"/>
              </a:lnSpc>
              <a:spcBef>
                <a:spcPts val="550"/>
              </a:spcBef>
              <a:spcAft>
                <a:spcPct val="0"/>
              </a:spcAft>
              <a:buClrTx/>
              <a:buSzPct val="100000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pitchFamily="-111" charset="0"/>
                <a:hlinkClick r:id="rId4"/>
              </a:rPr>
              <a:t>http://trilinos.sandia.gov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Arial" pitchFamily="-111" charset="0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2097039"/>
            <a:ext cx="6223000" cy="1905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794" y="2626553"/>
            <a:ext cx="44069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408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FF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7" tIns="44450" rIns="90487" bIns="44450" numCol="1" anchor="t" anchorCtr="0" compatLnSpc="1">
        <a:prstTxWarp prst="textNoShape">
          <a:avLst/>
        </a:prstTxWarp>
      </a:bodyPr>
      <a:lstStyle>
        <a:defPPr marL="0" marR="0" indent="0" algn="l" defTabSz="839788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7" tIns="44450" rIns="90487" bIns="44450" numCol="1" anchor="t" anchorCtr="0" compatLnSpc="1">
        <a:prstTxWarp prst="textNoShape">
          <a:avLst/>
        </a:prstTxWarp>
      </a:bodyPr>
      <a:lstStyle>
        <a:defPPr marL="0" marR="0" indent="0" algn="l" defTabSz="839788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Tx/>
          <a:buNone/>
          <a:tabLst/>
          <a:defRPr kumimoji="0" lang="en-US" sz="16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46695</TotalTime>
  <Words>1340</Words>
  <Application>Microsoft Macintosh PowerPoint</Application>
  <PresentationFormat>On-screen Show (4:3)</PresentationFormat>
  <Paragraphs>255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Uncertainty Quantification for Next-Generation Architectures</vt:lpstr>
      <vt:lpstr>Can Exascale Solve the UQ Challenge?</vt:lpstr>
      <vt:lpstr>Emerging Architectures Motivate New  Approaches to Predictive Simulation</vt:lpstr>
      <vt:lpstr>Polynomial Chaos Expansions (PCE)</vt:lpstr>
      <vt:lpstr>Simultaneous ensemble propagation</vt:lpstr>
      <vt:lpstr>Simultaneous ensemble propagation</vt:lpstr>
      <vt:lpstr>Potential Speed-up for PDE Assembly</vt:lpstr>
      <vt:lpstr>Potential Speed-up for Sparse Solvers</vt:lpstr>
      <vt:lpstr>Stokhos:  Trilinos Tools for Embedded UQ Methods</vt:lpstr>
      <vt:lpstr>Ensemble Scalar Type</vt:lpstr>
      <vt:lpstr>Kokkos Integration</vt:lpstr>
      <vt:lpstr>Techniques Prototyped in FENL Mini-App</vt:lpstr>
      <vt:lpstr>Ensemble Assembly Speed-Up</vt:lpstr>
      <vt:lpstr>Ensemble MPI Halo-Exchange Speed-Up</vt:lpstr>
      <vt:lpstr>Ensemble Matrix-Vector Product Speed-Up</vt:lpstr>
      <vt:lpstr>Ensemble AMG-Preconditioned CG Speed-Up</vt:lpstr>
      <vt:lpstr>Concluding Remarks</vt:lpstr>
      <vt:lpstr>PowerPoint Presentation</vt:lpstr>
      <vt:lpstr>Ensemble CG Speed-Up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32pt</dc:title>
  <cp:lastModifiedBy>Eric Phipps</cp:lastModifiedBy>
  <cp:revision>1325</cp:revision>
  <cp:lastPrinted>2001-12-04T02:38:31Z</cp:lastPrinted>
  <dcterms:created xsi:type="dcterms:W3CDTF">2010-07-20T14:36:05Z</dcterms:created>
  <dcterms:modified xsi:type="dcterms:W3CDTF">2014-10-29T18:46:46Z</dcterms:modified>
</cp:coreProperties>
</file>