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3" r:id="rId4"/>
  </p:sldMasterIdLst>
  <p:notesMasterIdLst>
    <p:notesMasterId r:id="rId27"/>
  </p:notesMasterIdLst>
  <p:handoutMasterIdLst>
    <p:handoutMasterId r:id="rId28"/>
  </p:handoutMasterIdLst>
  <p:sldIdLst>
    <p:sldId id="337" r:id="rId5"/>
    <p:sldId id="338" r:id="rId6"/>
    <p:sldId id="339" r:id="rId7"/>
    <p:sldId id="348" r:id="rId8"/>
    <p:sldId id="341" r:id="rId9"/>
    <p:sldId id="342" r:id="rId10"/>
    <p:sldId id="343" r:id="rId11"/>
    <p:sldId id="344" r:id="rId12"/>
    <p:sldId id="350" r:id="rId13"/>
    <p:sldId id="314" r:id="rId14"/>
    <p:sldId id="324" r:id="rId15"/>
    <p:sldId id="345" r:id="rId16"/>
    <p:sldId id="346" r:id="rId17"/>
    <p:sldId id="347" r:id="rId18"/>
    <p:sldId id="311" r:id="rId19"/>
    <p:sldId id="315" r:id="rId20"/>
    <p:sldId id="333" r:id="rId21"/>
    <p:sldId id="318" r:id="rId22"/>
    <p:sldId id="334" r:id="rId23"/>
    <p:sldId id="335" r:id="rId24"/>
    <p:sldId id="349" r:id="rId25"/>
    <p:sldId id="32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56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76" autoAdjust="0"/>
  </p:normalViewPr>
  <p:slideViewPr>
    <p:cSldViewPr snapToGrid="0" snapToObjects="1">
      <p:cViewPr varScale="1">
        <p:scale>
          <a:sx n="104" d="100"/>
          <a:sy n="104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2" d="100"/>
        <a:sy n="262" d="100"/>
      </p:scale>
      <p:origin x="0" y="15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6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9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pPr marL="285750" indent="-285750" algn="l">
              <a:buFont typeface="Arial"/>
              <a:buChar char="•"/>
            </a:pPr>
            <a:r>
              <a:rPr lang="en-US" sz="1400" b="0" dirty="0" smtClean="0"/>
              <a:t>DAT on Chama 3/19/13 – combined stk_nalu and stk_adapt runs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b="0" dirty="0" smtClean="0"/>
              <a:t>Shook out several issues in stk_adapt and exodus related to using 32bit instead of 64bit integers – these only showed up on the largest runs and the DAT was critical to being able to run large jobs, debug, change code and re-run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400" b="0" dirty="0" smtClean="0"/>
              <a:t>Outstanding support from the </a:t>
            </a:r>
            <a:r>
              <a:rPr lang="en-US" sz="1400" b="0" dirty="0" err="1" smtClean="0"/>
              <a:t>Capviz</a:t>
            </a:r>
            <a:r>
              <a:rPr lang="en-US" sz="1400" b="0" dirty="0" smtClean="0"/>
              <a:t> team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400" b="0" dirty="0" smtClean="0"/>
              <a:t>Led to some continued investigations needed to improve performance and usability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b="0" dirty="0" smtClean="0"/>
              <a:t>Generated (by uniform refinement) 11.6B mesh with CAD Geometry projection and smoothing – </a:t>
            </a:r>
            <a:r>
              <a:rPr lang="en-US" sz="1400" b="0" dirty="0" err="1" smtClean="0"/>
              <a:t>Gluegun</a:t>
            </a:r>
            <a:r>
              <a:rPr lang="en-US" sz="1400" b="0" dirty="0" smtClean="0"/>
              <a:t> case from Cubit test suite – 1024nodes/16K cores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400" b="0" dirty="0" smtClean="0"/>
              <a:t> no apparent issues with all processors reading from the same CAD 3dm file (we had issues on </a:t>
            </a:r>
            <a:r>
              <a:rPr lang="en-US" sz="1400" b="0" dirty="0" err="1" smtClean="0"/>
              <a:t>Redsky</a:t>
            </a:r>
            <a:r>
              <a:rPr lang="en-US" sz="1400" b="0" dirty="0" smtClean="0"/>
              <a:t> with this - unpredictable runtimes due to file contention is the suspected issue)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b="0" dirty="0" smtClean="0"/>
              <a:t>Generated 9B mesh (open jet) that can be used for T/F FY13 L2 Milestone runs – 16K cores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For O(1 m</a:t>
            </a:r>
            <a:r>
              <a:rPr lang="en-US" sz="1400" b="0" baseline="30000" dirty="0" smtClean="0">
                <a:solidFill>
                  <a:srgbClr val="FF0000"/>
                </a:solidFill>
              </a:rPr>
              <a:t>3</a:t>
            </a:r>
            <a:r>
              <a:rPr lang="en-US" sz="1400" b="0" dirty="0" smtClean="0">
                <a:solidFill>
                  <a:srgbClr val="FF0000"/>
                </a:solidFill>
              </a:rPr>
              <a:t>) domains, we can now attain sub-millimeter resolution</a:t>
            </a:r>
            <a:endParaRPr lang="en-US" sz="1600" b="0" dirty="0" smtClean="0"/>
          </a:p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54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 of geometry conforming</a:t>
            </a:r>
            <a:r>
              <a:rPr lang="en-US" baseline="0" dirty="0" smtClean="0"/>
              <a:t> refinement versus no geometry. S</a:t>
            </a:r>
            <a:r>
              <a:rPr lang="en-US" dirty="0" smtClean="0"/>
              <a:t>moothness of field approximation eliminates spurious</a:t>
            </a:r>
            <a:r>
              <a:rPr lang="en-US" baseline="0" dirty="0" smtClean="0"/>
              <a:t> jumps in derivatives at boundary.</a:t>
            </a:r>
          </a:p>
          <a:p>
            <a:r>
              <a:rPr lang="en-US" baseline="0" dirty="0" smtClean="0"/>
              <a:t>Note: geometry was generated from the mesh by fitting cubic splines and generating an OpenNURBS file (available in 2D only)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3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407790" y="6172200"/>
            <a:ext cx="5562600" cy="276999"/>
          </a:xfrm>
          <a:prstGeom prst="rect">
            <a:avLst/>
          </a:prstGeom>
          <a:noFill/>
        </p:spPr>
        <p:txBody>
          <a:bodyPr rIns="0">
            <a:spAutoFit/>
          </a:bodyPr>
          <a:lstStyle/>
          <a:p>
            <a:pPr algn="l"/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 rIns="0"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 rIns="0"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World Map.png"/>
          <p:cNvPicPr>
            <a:picLocks noChangeAspect="1"/>
          </p:cNvPicPr>
          <p:nvPr userDrawn="1"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43800" cy="2514600"/>
          </a:xfrm>
          <a:prstGeom prst="rect">
            <a:avLst/>
          </a:prstGeom>
        </p:spPr>
      </p:pic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4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571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5472"/>
            <a:ext cx="4040188" cy="43406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571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5472"/>
            <a:ext cx="4041775" cy="43406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91332-0391-7C41-B3A2-453DDA54F0E9}" type="datetime1">
              <a:rPr lang="en-US" smtClean="0"/>
              <a:t>10/28/14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6973A-E997-AD43-987A-7FEB8974C4CF}" type="datetime1">
              <a:rPr lang="en-US" smtClean="0"/>
              <a:t>10/28/14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F7B9C-96F4-9741-A393-AACD9E732631}" type="datetime1">
              <a:rPr lang="en-US" smtClean="0"/>
              <a:t>10/28/14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AB83C-D8F8-504B-A5C9-80A97D2A8819}" type="datetime1">
              <a:rPr lang="en-US" smtClean="0"/>
              <a:t>10/28/14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B334D-DC6F-1B42-8537-C024E8E975D1}" type="datetime1">
              <a:rPr lang="en-US" smtClean="0"/>
              <a:t>10/28/14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E335E-412F-1948-BEB1-9644DAA6CA0B}" type="datetime1">
              <a:rPr lang="en-US" smtClean="0"/>
              <a:t>10/28/14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44AA6-C1D9-EC4B-AD1A-2EDFE2E32DEF}" type="datetime1">
              <a:rPr lang="en-US" smtClean="0"/>
              <a:t>10/28/14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29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96322"/>
            <a:ext cx="4038600" cy="50298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96322"/>
            <a:ext cx="4038600" cy="2689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33242" y="6557038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Calibri"/>
                <a:cs typeface="Calibri"/>
              </a:defRPr>
            </a:lvl1pPr>
          </a:lstStyle>
          <a:p>
            <a:fld id="{13309716-EBA8-264E-A117-FA45260B509F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07647" y="6458691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3BD23BC6-5DEE-9C47-A4F4-29BED1B32357}" type="datetime1">
              <a:rPr lang="en-US" smtClean="0"/>
              <a:t>10/28/14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023626E2-4126-544A-B914-6DD888F66C07}" type="datetime1">
              <a:rPr lang="en-US" smtClean="0"/>
              <a:t>10/28/14</a:t>
            </a:fld>
            <a:endParaRPr lang="en-US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9504115-66D0-8A47-89BF-512F37AE0836}" type="datetime1">
              <a:rPr lang="en-US" smtClean="0"/>
              <a:t>10/28/14</a:t>
            </a:fld>
            <a:endParaRPr lang="en-US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B93C41C4-0BB0-754F-8E4B-C1A445ED7CE2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latin typeface="Arial" pitchFamily="-112" charset="0"/>
              </a:rPr>
              <a:t/>
            </a:r>
            <a:br>
              <a:rPr lang="en-US" sz="950" baseline="30000" dirty="0" smtClean="0">
                <a:latin typeface="Arial" pitchFamily="-112" charset="0"/>
              </a:rPr>
            </a:br>
            <a:r>
              <a:rPr lang="en-US" sz="950" baseline="30000" dirty="0" smtClean="0">
                <a:latin typeface="Arial" pitchFamily="-112" charset="0"/>
              </a:rPr>
              <a:t>SAND No. 2011–XXXXP.</a:t>
            </a:r>
          </a:p>
          <a:p>
            <a:pPr algn="l">
              <a:defRPr/>
            </a:pP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19ECE9FF-3144-F44E-9CB3-3AFE9035F6FE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3242" y="6557038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baseline="0">
                <a:latin typeface="Calibri"/>
                <a:cs typeface="Calibri"/>
              </a:defRPr>
            </a:lvl1pPr>
          </a:lstStyle>
          <a:p>
            <a:fld id="{CE976BFF-0F36-4A4C-BEF1-01325D6CB2BF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07647" y="6458691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F6743-6F49-B34A-A836-DB6974463019}" type="datetime1">
              <a:rPr lang="en-US" smtClean="0"/>
              <a:t>10/28/14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2312"/>
            <a:ext cx="4038600" cy="5023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2312"/>
            <a:ext cx="4038600" cy="50238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E49D8-F6CC-6346-86B8-B5382271D0CF}" type="datetime1">
              <a:rPr lang="en-US" smtClean="0"/>
              <a:t>10/28/14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73782"/>
            <a:ext cx="9144000" cy="184218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0" y="6596867"/>
            <a:ext cx="9144000" cy="4571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96321"/>
            <a:ext cx="8229600" cy="502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3242" y="6557038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baseline="0">
                <a:latin typeface="Calibri"/>
                <a:cs typeface="Calibri"/>
              </a:defRPr>
            </a:lvl1pPr>
          </a:lstStyle>
          <a:p>
            <a:fld id="{65163121-9017-734C-B8F2-F0D2BD4174DF}" type="datetime1">
              <a:rPr lang="en-US" smtClean="0"/>
              <a:t>10/28/14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07647" y="6458691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4" r:id="rId2"/>
    <p:sldLayoutId id="2147483798" r:id="rId3"/>
    <p:sldLayoutId id="2147483796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kdcopps@sandi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2708437"/>
            <a:ext cx="7772400" cy="898198"/>
          </a:xfrm>
        </p:spPr>
        <p:txBody>
          <a:bodyPr/>
          <a:lstStyle/>
          <a:p>
            <a:r>
              <a:rPr lang="en-US" sz="6000" dirty="0" smtClean="0">
                <a:solidFill>
                  <a:schemeClr val="accent3"/>
                </a:solidFill>
              </a:rPr>
              <a:t>Percept</a:t>
            </a:r>
            <a:endParaRPr lang="en-US" sz="6000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572" y="3525577"/>
            <a:ext cx="8365118" cy="23553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>
                <a:solidFill>
                  <a:schemeClr val="accent3"/>
                </a:solidFill>
              </a:rPr>
              <a:t>Verification tools for computational simulation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chemeClr val="accent3"/>
                </a:solidFill>
              </a:rPr>
              <a:t>Kevin Copps (</a:t>
            </a:r>
            <a:r>
              <a:rPr lang="en-US" dirty="0">
                <a:solidFill>
                  <a:schemeClr val="accent3"/>
                </a:solidFill>
                <a:hlinkClick r:id="rId3"/>
              </a:rPr>
              <a:t>kdcopps@sandia.gov</a:t>
            </a:r>
            <a:r>
              <a:rPr lang="en-US" dirty="0">
                <a:solidFill>
                  <a:schemeClr val="accent3"/>
                </a:solidFill>
              </a:rPr>
              <a:t>),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accent3"/>
                </a:solidFill>
              </a:rPr>
              <a:t>Brian Carnes, Steve Kennon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Trilinos User Group Meeting 2014 October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/>
                </a:solidFill>
              </a:rPr>
              <a:t>SAND2014-19222 PE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AC9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2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Mesh Adaptivity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Goal: optimize mesh </a:t>
            </a:r>
            <a:r>
              <a:rPr lang="en-US" b="1" dirty="0"/>
              <a:t>through local refinement and un-refinement </a:t>
            </a:r>
            <a:r>
              <a:rPr lang="en-US" b="1" dirty="0" smtClean="0"/>
              <a:t>to minimize error for given computer budget</a:t>
            </a:r>
          </a:p>
          <a:p>
            <a:r>
              <a:rPr lang="en-US" dirty="0" smtClean="0"/>
              <a:t>Activate an error indicator (How is the error distributed?)</a:t>
            </a:r>
          </a:p>
          <a:p>
            <a:pPr lvl="1"/>
            <a:r>
              <a:rPr lang="en-US" dirty="0" smtClean="0"/>
              <a:t>Error-based: error in solution gradients</a:t>
            </a:r>
          </a:p>
          <a:p>
            <a:pPr lvl="1"/>
            <a:r>
              <a:rPr lang="en-US" dirty="0" smtClean="0"/>
              <a:t>Feature-based: </a:t>
            </a:r>
            <a:r>
              <a:rPr lang="en-US" dirty="0" err="1" smtClean="0"/>
              <a:t>vorticity</a:t>
            </a:r>
            <a:r>
              <a:rPr lang="en-US" dirty="0" smtClean="0"/>
              <a:t>, flux limiters, within block/region</a:t>
            </a:r>
          </a:p>
          <a:p>
            <a:r>
              <a:rPr lang="en-US" dirty="0" smtClean="0"/>
              <a:t>Specify how much refinement to allow</a:t>
            </a:r>
          </a:p>
          <a:p>
            <a:pPr lvl="1"/>
            <a:r>
              <a:rPr lang="en-US" dirty="0" smtClean="0"/>
              <a:t>Frequency, iterations, growth in number of elements</a:t>
            </a:r>
          </a:p>
          <a:p>
            <a:r>
              <a:rPr lang="en-US" dirty="0" smtClean="0"/>
              <a:t>Example applications using Percept:</a:t>
            </a:r>
          </a:p>
          <a:p>
            <a:pPr lvl="1"/>
            <a:r>
              <a:rPr lang="en-US" dirty="0" smtClean="0"/>
              <a:t>Aria (Sierra Framework-based) </a:t>
            </a:r>
          </a:p>
          <a:p>
            <a:pPr lvl="1"/>
            <a:r>
              <a:rPr lang="en-US" dirty="0" smtClean="0"/>
              <a:t>Nalu/Aero (STK-based)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9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04-21---Recovery-Patc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5361" b="3831"/>
          <a:stretch/>
        </p:blipFill>
        <p:spPr>
          <a:xfrm>
            <a:off x="5015696" y="1510580"/>
            <a:ext cx="4237159" cy="505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86" y="0"/>
            <a:ext cx="8229600" cy="685800"/>
          </a:xfrm>
        </p:spPr>
        <p:txBody>
          <a:bodyPr/>
          <a:lstStyle/>
          <a:p>
            <a:r>
              <a:rPr lang="en-US" dirty="0" smtClean="0"/>
              <a:t>Why Conforming Meshes?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" y="660889"/>
            <a:ext cx="6050532" cy="579780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Sierra Framework: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anging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odes</a:t>
            </a:r>
          </a:p>
          <a:p>
            <a:pPr lvl="1"/>
            <a:r>
              <a:rPr lang="en-US" dirty="0" err="1" smtClean="0"/>
              <a:t>Isotropically</a:t>
            </a:r>
            <a:r>
              <a:rPr lang="en-US" dirty="0" smtClean="0"/>
              <a:t> refined element shape no worse than uniform mesh refinement (UMR)</a:t>
            </a:r>
            <a:endParaRPr lang="en-US" dirty="0"/>
          </a:p>
          <a:p>
            <a:pPr lvl="1"/>
            <a:r>
              <a:rPr lang="en-US" sz="2100" dirty="0"/>
              <a:t>Constraint degrees of freedom don’t add any information to the solution</a:t>
            </a:r>
          </a:p>
          <a:p>
            <a:pPr lvl="1"/>
            <a:r>
              <a:rPr lang="en-US" dirty="0" smtClean="0"/>
              <a:t>Constraints in solvers did not scale</a:t>
            </a:r>
          </a:p>
          <a:p>
            <a:pPr lvl="1"/>
            <a:r>
              <a:rPr lang="en-US" dirty="0" smtClean="0"/>
              <a:t>Resulting </a:t>
            </a:r>
            <a:r>
              <a:rPr lang="en-US" dirty="0" err="1" smtClean="0"/>
              <a:t>ExodusII</a:t>
            </a:r>
            <a:r>
              <a:rPr lang="en-US" dirty="0" smtClean="0"/>
              <a:t> file is not a valid input mesh</a:t>
            </a:r>
          </a:p>
          <a:p>
            <a:pPr lvl="1"/>
            <a:r>
              <a:rPr lang="en-US" dirty="0" smtClean="0"/>
              <a:t>Complex nodal patches (</a:t>
            </a:r>
            <a:r>
              <a:rPr lang="en-US" dirty="0"/>
              <a:t>d</a:t>
            </a:r>
            <a:r>
              <a:rPr lang="en-US" dirty="0" smtClean="0"/>
              <a:t>ual mesh, project.)</a:t>
            </a:r>
          </a:p>
          <a:p>
            <a:r>
              <a:rPr lang="en-US" b="1" dirty="0" smtClean="0"/>
              <a:t>Percept: </a:t>
            </a:r>
            <a:r>
              <a:rPr lang="en-US" b="1" dirty="0" smtClean="0">
                <a:solidFill>
                  <a:srgbClr val="008000"/>
                </a:solidFill>
              </a:rPr>
              <a:t>conforming meshes</a:t>
            </a:r>
          </a:p>
          <a:p>
            <a:pPr lvl="1"/>
            <a:r>
              <a:rPr lang="en-US" dirty="0" smtClean="0"/>
              <a:t>Element quality degrades by at most half</a:t>
            </a:r>
          </a:p>
          <a:p>
            <a:pPr lvl="1"/>
            <a:r>
              <a:rPr lang="en-US" dirty="0" smtClean="0"/>
              <a:t>Robust parallel iteration only involves element field quantities</a:t>
            </a:r>
          </a:p>
          <a:p>
            <a:pPr lvl="1"/>
            <a:r>
              <a:rPr lang="en-US" dirty="0" smtClean="0"/>
              <a:t>Simple nodal patches, simple </a:t>
            </a:r>
            <a:r>
              <a:rPr lang="en-US" dirty="0" err="1" smtClean="0"/>
              <a:t>ExodusII</a:t>
            </a:r>
            <a:r>
              <a:rPr lang="en-US" dirty="0" smtClean="0"/>
              <a:t> files, valid for input into Sierra or visualizer</a:t>
            </a:r>
          </a:p>
          <a:p>
            <a:pPr lvl="1"/>
            <a:r>
              <a:rPr lang="en-US" sz="2100" dirty="0"/>
              <a:t>A</a:t>
            </a:r>
            <a:r>
              <a:rPr lang="en-US" sz="2100" dirty="0" smtClean="0"/>
              <a:t>pplicable </a:t>
            </a:r>
            <a:r>
              <a:rPr lang="en-US" sz="2100" dirty="0"/>
              <a:t>to simplex-type elements (Tri, Tet)</a:t>
            </a:r>
          </a:p>
          <a:p>
            <a:pPr lvl="1"/>
            <a:r>
              <a:rPr lang="en-US" sz="2100" dirty="0"/>
              <a:t>A</a:t>
            </a:r>
            <a:r>
              <a:rPr lang="en-US" sz="2100" dirty="0" smtClean="0"/>
              <a:t>lso </a:t>
            </a:r>
            <a:r>
              <a:rPr lang="en-US" sz="2100" dirty="0"/>
              <a:t>applicable to Quad/Hex/Prism/hybrid </a:t>
            </a:r>
            <a:r>
              <a:rPr lang="en-US" sz="2100" dirty="0" smtClean="0"/>
              <a:t>meshes with use of hybrid meshes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0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Lucida Sans Unicode"/>
                <a:cs typeface="Lucida Sans Unicode"/>
              </a:rPr>
              <a:t>Transition Element Approach</a:t>
            </a:r>
            <a:endParaRPr lang="en-US" sz="4800" dirty="0">
              <a:latin typeface="Lucida Sans Unicode"/>
              <a:cs typeface="Lucida Sans Unicod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7500" y="1315358"/>
            <a:ext cx="3202214" cy="2476500"/>
            <a:chOff x="317500" y="1315357"/>
            <a:chExt cx="5388428" cy="4027713"/>
          </a:xfrm>
        </p:grpSpPr>
        <p:sp>
          <p:nvSpPr>
            <p:cNvPr id="4" name="Isosceles Triangle 3"/>
            <p:cNvSpPr/>
            <p:nvPr/>
          </p:nvSpPr>
          <p:spPr>
            <a:xfrm>
              <a:off x="2812143" y="1814283"/>
              <a:ext cx="1841500" cy="1732643"/>
            </a:xfrm>
            <a:prstGeom prst="triangl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>
              <a:off x="3732893" y="1814283"/>
              <a:ext cx="19730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4646839" y="1814283"/>
              <a:ext cx="1059089" cy="17217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4" idx="0"/>
            </p:cNvCxnSpPr>
            <p:nvPr/>
          </p:nvCxnSpPr>
          <p:spPr>
            <a:xfrm>
              <a:off x="317500" y="1315357"/>
              <a:ext cx="3415393" cy="4989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 flipH="1" flipV="1">
              <a:off x="317500" y="1315357"/>
              <a:ext cx="2494643" cy="2231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2812143" y="3536041"/>
              <a:ext cx="489857" cy="18070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302000" y="3536041"/>
              <a:ext cx="1344839" cy="18070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Isosceles Triangle 10"/>
          <p:cNvSpPr/>
          <p:nvPr/>
        </p:nvSpPr>
        <p:spPr>
          <a:xfrm>
            <a:off x="5580978" y="1774530"/>
            <a:ext cx="1094359" cy="1065342"/>
          </a:xfrm>
          <a:prstGeom prst="triangl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0"/>
          </p:cNvCxnSpPr>
          <p:nvPr/>
        </p:nvCxnSpPr>
        <p:spPr>
          <a:xfrm>
            <a:off x="6128157" y="1774530"/>
            <a:ext cx="1172528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671294" y="1774530"/>
            <a:ext cx="629391" cy="105864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1" idx="0"/>
          </p:cNvCxnSpPr>
          <p:nvPr/>
        </p:nvCxnSpPr>
        <p:spPr>
          <a:xfrm>
            <a:off x="4098471" y="1467758"/>
            <a:ext cx="2029686" cy="30677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</p:cNvCxnSpPr>
          <p:nvPr/>
        </p:nvCxnSpPr>
        <p:spPr>
          <a:xfrm flipH="1" flipV="1">
            <a:off x="4098471" y="1467758"/>
            <a:ext cx="1482507" cy="137211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580978" y="2833179"/>
            <a:ext cx="291110" cy="111107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72088" y="2833179"/>
            <a:ext cx="799206" cy="111107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1"/>
          </p:cNvCxnSpPr>
          <p:nvPr/>
        </p:nvCxnSpPr>
        <p:spPr>
          <a:xfrm>
            <a:off x="4098471" y="1467758"/>
            <a:ext cx="1756097" cy="83944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1"/>
            <a:endCxn id="11" idx="5"/>
          </p:cNvCxnSpPr>
          <p:nvPr/>
        </p:nvCxnSpPr>
        <p:spPr>
          <a:xfrm>
            <a:off x="5854568" y="2307201"/>
            <a:ext cx="5471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1" idx="1"/>
          </p:cNvCxnSpPr>
          <p:nvPr/>
        </p:nvCxnSpPr>
        <p:spPr>
          <a:xfrm flipH="1" flipV="1">
            <a:off x="5854568" y="2307201"/>
            <a:ext cx="27359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3"/>
            <a:endCxn id="11" idx="5"/>
          </p:cNvCxnSpPr>
          <p:nvPr/>
        </p:nvCxnSpPr>
        <p:spPr>
          <a:xfrm flipV="1">
            <a:off x="6128158" y="2307201"/>
            <a:ext cx="273589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1" idx="5"/>
          </p:cNvCxnSpPr>
          <p:nvPr/>
        </p:nvCxnSpPr>
        <p:spPr>
          <a:xfrm flipH="1">
            <a:off x="6401747" y="1774530"/>
            <a:ext cx="898938" cy="53267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3"/>
          </p:cNvCxnSpPr>
          <p:nvPr/>
        </p:nvCxnSpPr>
        <p:spPr>
          <a:xfrm flipH="1">
            <a:off x="5872088" y="2839872"/>
            <a:ext cx="256070" cy="110438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/>
          <p:cNvSpPr/>
          <p:nvPr/>
        </p:nvSpPr>
        <p:spPr>
          <a:xfrm>
            <a:off x="1845864" y="4309756"/>
            <a:ext cx="1094359" cy="1065342"/>
          </a:xfrm>
          <a:prstGeom prst="triangl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4" idx="0"/>
          </p:cNvCxnSpPr>
          <p:nvPr/>
        </p:nvCxnSpPr>
        <p:spPr>
          <a:xfrm>
            <a:off x="2393043" y="4309756"/>
            <a:ext cx="117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36180" y="4309756"/>
            <a:ext cx="629391" cy="10586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4" idx="0"/>
          </p:cNvCxnSpPr>
          <p:nvPr/>
        </p:nvCxnSpPr>
        <p:spPr>
          <a:xfrm>
            <a:off x="363357" y="4002984"/>
            <a:ext cx="2029686" cy="306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</p:cNvCxnSpPr>
          <p:nvPr/>
        </p:nvCxnSpPr>
        <p:spPr>
          <a:xfrm flipH="1" flipV="1">
            <a:off x="363357" y="4002984"/>
            <a:ext cx="1482507" cy="13721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45864" y="5368405"/>
            <a:ext cx="291110" cy="11110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136974" y="5368405"/>
            <a:ext cx="799206" cy="11110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4" idx="1"/>
            <a:endCxn id="24" idx="5"/>
          </p:cNvCxnSpPr>
          <p:nvPr/>
        </p:nvCxnSpPr>
        <p:spPr>
          <a:xfrm>
            <a:off x="2119454" y="4842427"/>
            <a:ext cx="5471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4" idx="3"/>
            <a:endCxn id="24" idx="1"/>
          </p:cNvCxnSpPr>
          <p:nvPr/>
        </p:nvCxnSpPr>
        <p:spPr>
          <a:xfrm flipH="1" flipV="1">
            <a:off x="2119454" y="4842427"/>
            <a:ext cx="27359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4" idx="3"/>
            <a:endCxn id="24" idx="5"/>
          </p:cNvCxnSpPr>
          <p:nvPr/>
        </p:nvCxnSpPr>
        <p:spPr>
          <a:xfrm flipV="1">
            <a:off x="2393044" y="4842427"/>
            <a:ext cx="273589" cy="532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1826736" y="1622129"/>
            <a:ext cx="1040900" cy="105864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40" idx="0"/>
          </p:cNvCxnSpPr>
          <p:nvPr/>
        </p:nvCxnSpPr>
        <p:spPr>
          <a:xfrm>
            <a:off x="934357" y="2732420"/>
            <a:ext cx="1351330" cy="2611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0" idx="0"/>
          </p:cNvCxnSpPr>
          <p:nvPr/>
        </p:nvCxnSpPr>
        <p:spPr>
          <a:xfrm flipV="1">
            <a:off x="934357" y="1774530"/>
            <a:ext cx="619578" cy="957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0" idx="0"/>
          </p:cNvCxnSpPr>
          <p:nvPr/>
        </p:nvCxnSpPr>
        <p:spPr>
          <a:xfrm flipV="1">
            <a:off x="934357" y="1962489"/>
            <a:ext cx="2041073" cy="769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0"/>
          </p:cNvCxnSpPr>
          <p:nvPr/>
        </p:nvCxnSpPr>
        <p:spPr>
          <a:xfrm flipH="1" flipV="1">
            <a:off x="2521857" y="2511713"/>
            <a:ext cx="1567560" cy="481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711106" y="2993571"/>
            <a:ext cx="275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(marked for refine)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0583" y="2732420"/>
            <a:ext cx="140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Secondary (transition) elements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63357" y="3469743"/>
            <a:ext cx="134620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4" idx="0"/>
          </p:cNvCxnSpPr>
          <p:nvPr/>
        </p:nvCxnSpPr>
        <p:spPr>
          <a:xfrm flipH="1" flipV="1">
            <a:off x="1709557" y="3469743"/>
            <a:ext cx="683487" cy="8400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00" y="782687"/>
            <a:ext cx="134620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1663700" y="782687"/>
            <a:ext cx="683487" cy="8400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089417" y="935087"/>
            <a:ext cx="134620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5435617" y="935087"/>
            <a:ext cx="683487" cy="8400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8" idx="0"/>
          </p:cNvCxnSpPr>
          <p:nvPr/>
        </p:nvCxnSpPr>
        <p:spPr>
          <a:xfrm flipH="1" flipV="1">
            <a:off x="6401748" y="2687473"/>
            <a:ext cx="1507260" cy="506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675337" y="319408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Level </a:t>
            </a:r>
            <a:r>
              <a:rPr lang="en-US" dirty="0" smtClean="0"/>
              <a:t>Marking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5719379" y="1962489"/>
            <a:ext cx="2259725" cy="1231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>
            <a:off x="5307388" y="4309756"/>
            <a:ext cx="1094359" cy="1065342"/>
          </a:xfrm>
          <a:prstGeom prst="triangl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51" idx="0"/>
          </p:cNvCxnSpPr>
          <p:nvPr/>
        </p:nvCxnSpPr>
        <p:spPr>
          <a:xfrm>
            <a:off x="5854567" y="4309756"/>
            <a:ext cx="117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397704" y="4842427"/>
            <a:ext cx="295959" cy="52597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51" idx="0"/>
          </p:cNvCxnSpPr>
          <p:nvPr/>
        </p:nvCxnSpPr>
        <p:spPr>
          <a:xfrm>
            <a:off x="3824881" y="4002984"/>
            <a:ext cx="2029686" cy="306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1" idx="2"/>
          </p:cNvCxnSpPr>
          <p:nvPr/>
        </p:nvCxnSpPr>
        <p:spPr>
          <a:xfrm flipH="1" flipV="1">
            <a:off x="3824881" y="4002984"/>
            <a:ext cx="1482507" cy="13721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5307388" y="5368405"/>
            <a:ext cx="291110" cy="11110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032508" y="5368406"/>
            <a:ext cx="365196" cy="55289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4626797" y="4160826"/>
            <a:ext cx="308427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1" idx="1"/>
            <a:endCxn id="51" idx="5"/>
          </p:cNvCxnSpPr>
          <p:nvPr/>
        </p:nvCxnSpPr>
        <p:spPr>
          <a:xfrm>
            <a:off x="5580978" y="4842427"/>
            <a:ext cx="547179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1" idx="3"/>
            <a:endCxn id="51" idx="1"/>
          </p:cNvCxnSpPr>
          <p:nvPr/>
        </p:nvCxnSpPr>
        <p:spPr>
          <a:xfrm flipH="1" flipV="1">
            <a:off x="5580978" y="4842427"/>
            <a:ext cx="273590" cy="53267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1" idx="3"/>
            <a:endCxn id="51" idx="5"/>
          </p:cNvCxnSpPr>
          <p:nvPr/>
        </p:nvCxnSpPr>
        <p:spPr>
          <a:xfrm flipV="1">
            <a:off x="5854568" y="4842427"/>
            <a:ext cx="273589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1" idx="3"/>
          </p:cNvCxnSpPr>
          <p:nvPr/>
        </p:nvCxnSpPr>
        <p:spPr>
          <a:xfrm>
            <a:off x="5854568" y="5375098"/>
            <a:ext cx="177940" cy="54619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51" idx="1"/>
          </p:cNvCxnSpPr>
          <p:nvPr/>
        </p:nvCxnSpPr>
        <p:spPr>
          <a:xfrm>
            <a:off x="4935224" y="4160826"/>
            <a:ext cx="645754" cy="681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1" idx="1"/>
          </p:cNvCxnSpPr>
          <p:nvPr/>
        </p:nvCxnSpPr>
        <p:spPr>
          <a:xfrm flipH="1" flipV="1">
            <a:off x="4626797" y="4732326"/>
            <a:ext cx="954181" cy="1101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824881" y="3469743"/>
            <a:ext cx="1346200" cy="53267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1" idx="0"/>
          </p:cNvCxnSpPr>
          <p:nvPr/>
        </p:nvCxnSpPr>
        <p:spPr>
          <a:xfrm flipH="1" flipV="1">
            <a:off x="5171081" y="3469743"/>
            <a:ext cx="683487" cy="84001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935224" y="3469743"/>
            <a:ext cx="235858" cy="69108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4" idx="4"/>
            <a:endCxn id="24" idx="0"/>
          </p:cNvCxnSpPr>
          <p:nvPr/>
        </p:nvCxnSpPr>
        <p:spPr>
          <a:xfrm flipH="1" flipV="1">
            <a:off x="2393044" y="4309756"/>
            <a:ext cx="547179" cy="10653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4" idx="3"/>
            <a:endCxn id="24" idx="4"/>
          </p:cNvCxnSpPr>
          <p:nvPr/>
        </p:nvCxnSpPr>
        <p:spPr>
          <a:xfrm>
            <a:off x="2393044" y="5375098"/>
            <a:ext cx="5471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24" idx="2"/>
          </p:cNvCxnSpPr>
          <p:nvPr/>
        </p:nvCxnSpPr>
        <p:spPr>
          <a:xfrm flipV="1">
            <a:off x="1845864" y="4309757"/>
            <a:ext cx="547179" cy="1065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24" idx="2"/>
          </p:cNvCxnSpPr>
          <p:nvPr/>
        </p:nvCxnSpPr>
        <p:spPr>
          <a:xfrm flipH="1" flipV="1">
            <a:off x="363358" y="4002415"/>
            <a:ext cx="1482506" cy="1372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24" idx="0"/>
          </p:cNvCxnSpPr>
          <p:nvPr/>
        </p:nvCxnSpPr>
        <p:spPr>
          <a:xfrm>
            <a:off x="363357" y="4002984"/>
            <a:ext cx="2029687" cy="306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401747" y="4309756"/>
            <a:ext cx="291916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24" idx="2"/>
          </p:cNvCxnSpPr>
          <p:nvPr/>
        </p:nvCxnSpPr>
        <p:spPr>
          <a:xfrm flipH="1" flipV="1">
            <a:off x="1845864" y="5375098"/>
            <a:ext cx="291110" cy="1104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endCxn id="24" idx="4"/>
          </p:cNvCxnSpPr>
          <p:nvPr/>
        </p:nvCxnSpPr>
        <p:spPr>
          <a:xfrm flipV="1">
            <a:off x="2136974" y="5375098"/>
            <a:ext cx="803249" cy="11043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4" idx="4"/>
            <a:endCxn id="24" idx="2"/>
          </p:cNvCxnSpPr>
          <p:nvPr/>
        </p:nvCxnSpPr>
        <p:spPr>
          <a:xfrm flipH="1">
            <a:off x="1845864" y="5375098"/>
            <a:ext cx="10943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24" idx="0"/>
          </p:cNvCxnSpPr>
          <p:nvPr/>
        </p:nvCxnSpPr>
        <p:spPr>
          <a:xfrm flipH="1">
            <a:off x="2393044" y="4309756"/>
            <a:ext cx="1164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4" idx="4"/>
          </p:cNvCxnSpPr>
          <p:nvPr/>
        </p:nvCxnSpPr>
        <p:spPr>
          <a:xfrm flipV="1">
            <a:off x="2940223" y="4309757"/>
            <a:ext cx="625348" cy="10653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978593" y="5123573"/>
            <a:ext cx="2991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6023455" y="5123573"/>
            <a:ext cx="104702" cy="244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6128157" y="5123573"/>
            <a:ext cx="149564" cy="244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51" idx="5"/>
          </p:cNvCxnSpPr>
          <p:nvPr/>
        </p:nvCxnSpPr>
        <p:spPr>
          <a:xfrm flipV="1">
            <a:off x="6128157" y="4309756"/>
            <a:ext cx="273590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51" idx="5"/>
          </p:cNvCxnSpPr>
          <p:nvPr/>
        </p:nvCxnSpPr>
        <p:spPr>
          <a:xfrm>
            <a:off x="6128157" y="4842427"/>
            <a:ext cx="565506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51" idx="3"/>
          </p:cNvCxnSpPr>
          <p:nvPr/>
        </p:nvCxnSpPr>
        <p:spPr>
          <a:xfrm flipH="1">
            <a:off x="5485328" y="5375098"/>
            <a:ext cx="369240" cy="546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5328" y="5921297"/>
            <a:ext cx="5381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6023454" y="5375098"/>
            <a:ext cx="104703" cy="54619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6277721" y="4842427"/>
            <a:ext cx="415942" cy="28114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51" idx="1"/>
          </p:cNvCxnSpPr>
          <p:nvPr/>
        </p:nvCxnSpPr>
        <p:spPr>
          <a:xfrm flipH="1" flipV="1">
            <a:off x="5580978" y="4842427"/>
            <a:ext cx="442476" cy="28114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6693663" y="4309756"/>
            <a:ext cx="333432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623729" y="5946813"/>
            <a:ext cx="397554" cy="532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25263" y="571575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Hanging nodes </a:t>
            </a:r>
          </a:p>
          <a:p>
            <a:r>
              <a:rPr lang="en-US" dirty="0" smtClean="0"/>
              <a:t>(temporary)</a:t>
            </a:r>
            <a:endParaRPr lang="en-US" dirty="0"/>
          </a:p>
        </p:txBody>
      </p:sp>
      <p:cxnSp>
        <p:nvCxnSpPr>
          <p:cNvPr id="98" name="Straight Arrow Connector 97"/>
          <p:cNvCxnSpPr>
            <a:stCxn id="92" idx="0"/>
          </p:cNvCxnSpPr>
          <p:nvPr/>
        </p:nvCxnSpPr>
        <p:spPr>
          <a:xfrm flipV="1">
            <a:off x="1025510" y="4842428"/>
            <a:ext cx="1093944" cy="873329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33967" y="679473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1.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089417" y="80888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74099" y="4888073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129549" y="501748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4.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410910" y="553109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Level </a:t>
            </a:r>
            <a:r>
              <a:rPr lang="en-US" dirty="0" smtClean="0"/>
              <a:t>Refine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7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</a:t>
            </a:r>
            <a:r>
              <a:rPr lang="en-US" dirty="0" smtClean="0"/>
              <a:t>Element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321"/>
            <a:ext cx="8229600" cy="5362370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lgorithm has strong</a:t>
            </a:r>
            <a:r>
              <a:rPr lang="en-US" dirty="0"/>
              <a:t>, testable guarantees of correctness</a:t>
            </a:r>
          </a:p>
          <a:p>
            <a:r>
              <a:rPr lang="en-US" dirty="0"/>
              <a:t>Ensure every TE is not next to an element marked for refine</a:t>
            </a:r>
          </a:p>
          <a:p>
            <a:r>
              <a:rPr lang="en-US" dirty="0"/>
              <a:t>Enforces no transition element can be refined </a:t>
            </a:r>
            <a:endParaRPr lang="en-US" dirty="0" smtClean="0"/>
          </a:p>
          <a:p>
            <a:r>
              <a:rPr lang="en-US" dirty="0" smtClean="0"/>
              <a:t>Iterative </a:t>
            </a:r>
            <a:r>
              <a:rPr lang="en-US" dirty="0"/>
              <a:t>enforcement only accessing field data, converges in &lt; 10 iterations (empirical)</a:t>
            </a:r>
          </a:p>
          <a:p>
            <a:pPr lvl="1"/>
            <a:r>
              <a:rPr lang="en-US" dirty="0"/>
              <a:t>Mesh correctness is guaranteed before actual refinement.</a:t>
            </a:r>
          </a:p>
          <a:p>
            <a:r>
              <a:rPr lang="en-US" dirty="0"/>
              <a:t>Unrefinement is </a:t>
            </a:r>
            <a:r>
              <a:rPr lang="en-US" dirty="0" smtClean="0"/>
              <a:t>straightforward and </a:t>
            </a:r>
            <a:r>
              <a:rPr lang="en-US" dirty="0"/>
              <a:t>avoids locking behavior</a:t>
            </a:r>
          </a:p>
          <a:p>
            <a:r>
              <a:rPr lang="en-US" dirty="0"/>
              <a:t>Successfully ran jet in crossflow case with 15M elements (Chama 160 and 1600 cores)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1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</a:t>
            </a:r>
            <a:r>
              <a:rPr lang="en-US" dirty="0" smtClean="0"/>
              <a:t>Elements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1469563" y="5236925"/>
            <a:ext cx="1272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Element marked for refine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8197" y="2915358"/>
            <a:ext cx="762000" cy="2116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120197" y="2915358"/>
            <a:ext cx="1752600" cy="1506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58197" y="4421794"/>
            <a:ext cx="25146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120197" y="2305758"/>
            <a:ext cx="19812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2872797" y="2305758"/>
            <a:ext cx="228600" cy="2116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39197" y="3601158"/>
            <a:ext cx="12192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653597" y="3601158"/>
            <a:ext cx="304800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39197" y="3982158"/>
            <a:ext cx="914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1958397" y="2305758"/>
            <a:ext cx="1143000" cy="129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9" idx="0"/>
          </p:cNvCxnSpPr>
          <p:nvPr/>
        </p:nvCxnSpPr>
        <p:spPr>
          <a:xfrm flipV="1">
            <a:off x="2105704" y="4286958"/>
            <a:ext cx="0" cy="949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236656" y="1278427"/>
            <a:ext cx="127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Transition elements</a:t>
            </a:r>
          </a:p>
        </p:txBody>
      </p:sp>
      <p:cxnSp>
        <p:nvCxnSpPr>
          <p:cNvPr id="112" name="Straight Arrow Connector 111"/>
          <p:cNvCxnSpPr>
            <a:stCxn id="110" idx="1"/>
          </p:cNvCxnSpPr>
          <p:nvPr/>
        </p:nvCxnSpPr>
        <p:spPr>
          <a:xfrm>
            <a:off x="2236656" y="1601593"/>
            <a:ext cx="505189" cy="1847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10" idx="1"/>
          </p:cNvCxnSpPr>
          <p:nvPr/>
        </p:nvCxnSpPr>
        <p:spPr>
          <a:xfrm flipH="1">
            <a:off x="2105704" y="1601593"/>
            <a:ext cx="130952" cy="13899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1120197" y="1391358"/>
            <a:ext cx="19812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1120197" y="1391358"/>
            <a:ext cx="0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1120197" y="2153358"/>
            <a:ext cx="1981200" cy="152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10" idx="1"/>
          </p:cNvCxnSpPr>
          <p:nvPr/>
        </p:nvCxnSpPr>
        <p:spPr>
          <a:xfrm flipH="1">
            <a:off x="1469563" y="1601593"/>
            <a:ext cx="767093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10" idx="1"/>
          </p:cNvCxnSpPr>
          <p:nvPr/>
        </p:nvCxnSpPr>
        <p:spPr>
          <a:xfrm flipH="1">
            <a:off x="1533749" y="1601593"/>
            <a:ext cx="702907" cy="932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3057749" y="2916752"/>
            <a:ext cx="762000" cy="2116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4657949" y="3602552"/>
            <a:ext cx="914400" cy="82063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H="1">
            <a:off x="4353149" y="4423188"/>
            <a:ext cx="1219200" cy="3209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3819749" y="2307152"/>
            <a:ext cx="1981200" cy="609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>
            <a:off x="5572349" y="2307152"/>
            <a:ext cx="228600" cy="211603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3438749" y="3602552"/>
            <a:ext cx="12192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4353149" y="3602552"/>
            <a:ext cx="304800" cy="114160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3438749" y="3983552"/>
            <a:ext cx="914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3819749" y="1392752"/>
            <a:ext cx="1981200" cy="9144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V="1">
            <a:off x="3819749" y="1392752"/>
            <a:ext cx="0" cy="15240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3819749" y="2916752"/>
            <a:ext cx="838200" cy="68440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3057749" y="4744158"/>
            <a:ext cx="1295400" cy="2886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5978996" y="2928355"/>
            <a:ext cx="762000" cy="21160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7579196" y="3614155"/>
            <a:ext cx="914400" cy="8206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>
            <a:off x="7274396" y="4434791"/>
            <a:ext cx="1219200" cy="3209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V="1">
            <a:off x="6740996" y="2318755"/>
            <a:ext cx="1981200" cy="60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>
            <a:off x="8493596" y="2318755"/>
            <a:ext cx="228600" cy="21160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6359996" y="3614155"/>
            <a:ext cx="1219200" cy="381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7274396" y="3614155"/>
            <a:ext cx="304800" cy="114160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6359996" y="3995155"/>
            <a:ext cx="914400" cy="76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6740996" y="1404355"/>
            <a:ext cx="1981200" cy="9144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V="1">
            <a:off x="6740996" y="1404355"/>
            <a:ext cx="0" cy="1524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6740996" y="2928355"/>
            <a:ext cx="838200" cy="68440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5978996" y="4755761"/>
            <a:ext cx="1295400" cy="2886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V="1">
            <a:off x="7579196" y="2610559"/>
            <a:ext cx="152400" cy="100359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7579196" y="3372558"/>
            <a:ext cx="1041154" cy="228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7731596" y="2610559"/>
            <a:ext cx="888754" cy="76199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V="1">
            <a:off x="7731596" y="1848558"/>
            <a:ext cx="0" cy="762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 flipH="1">
            <a:off x="6740996" y="1881666"/>
            <a:ext cx="990600" cy="2716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 flipV="1">
            <a:off x="6740996" y="2153359"/>
            <a:ext cx="990600" cy="45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TextBox 242"/>
          <p:cNvSpPr txBox="1"/>
          <p:nvPr/>
        </p:nvSpPr>
        <p:spPr>
          <a:xfrm>
            <a:off x="2937625" y="5236925"/>
            <a:ext cx="2830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Converged marking pattern (parents of TE’s marked for refine)</a:t>
            </a:r>
          </a:p>
        </p:txBody>
      </p:sp>
      <p:cxnSp>
        <p:nvCxnSpPr>
          <p:cNvPr id="244" name="Straight Connector 243"/>
          <p:cNvCxnSpPr/>
          <p:nvPr/>
        </p:nvCxnSpPr>
        <p:spPr>
          <a:xfrm flipH="1">
            <a:off x="1653597" y="3615549"/>
            <a:ext cx="304800" cy="114160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H="1">
            <a:off x="1664807" y="4415103"/>
            <a:ext cx="1219200" cy="3209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1969607" y="3612761"/>
            <a:ext cx="914400" cy="82063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6459314" y="5389325"/>
            <a:ext cx="127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New mesh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7426796" y="3995155"/>
            <a:ext cx="583953" cy="1394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7426797" y="4134558"/>
            <a:ext cx="431552" cy="457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7858349" y="3995155"/>
            <a:ext cx="152402" cy="5966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010749" y="3372558"/>
            <a:ext cx="609601" cy="6225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359996" y="3995155"/>
            <a:ext cx="1066801" cy="1394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887004" y="3486858"/>
            <a:ext cx="335627" cy="733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4605197" y="2229559"/>
            <a:ext cx="396868" cy="809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18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3" y="2567350"/>
            <a:ext cx="5477609" cy="685800"/>
          </a:xfrm>
        </p:spPr>
        <p:txBody>
          <a:bodyPr/>
          <a:lstStyle/>
          <a:p>
            <a:r>
              <a:rPr lang="en-US" dirty="0" smtClean="0"/>
              <a:t>Examples of Dynamic</a:t>
            </a:r>
            <a:br>
              <a:rPr lang="en-US" dirty="0" smtClean="0"/>
            </a:br>
            <a:r>
              <a:rPr lang="en-US" dirty="0" smtClean="0"/>
              <a:t>Adaptivity in Sierra Thermal Fluids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1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Nalu</a:t>
            </a:r>
            <a:r>
              <a:rPr lang="en-US" dirty="0" smtClean="0"/>
              <a:t> (3D Tet)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47" y="856691"/>
            <a:ext cx="4073913" cy="3276398"/>
          </a:xfrm>
        </p:spPr>
        <p:txBody>
          <a:bodyPr/>
          <a:lstStyle/>
          <a:p>
            <a:r>
              <a:rPr lang="en-US" sz="2000" dirty="0" smtClean="0"/>
              <a:t>Laminar flow past cube</a:t>
            </a:r>
          </a:p>
          <a:p>
            <a:r>
              <a:rPr lang="en-US" sz="2000" dirty="0" smtClean="0"/>
              <a:t>Compare both edge- and element-based algorithms</a:t>
            </a:r>
          </a:p>
          <a:p>
            <a:r>
              <a:rPr lang="en-US" sz="2000" dirty="0" smtClean="0"/>
              <a:t>Both </a:t>
            </a:r>
            <a:r>
              <a:rPr lang="en-US" sz="2000" dirty="0" err="1" smtClean="0"/>
              <a:t>Epetra</a:t>
            </a:r>
            <a:r>
              <a:rPr lang="en-US" sz="2000" dirty="0" smtClean="0"/>
              <a:t> and </a:t>
            </a:r>
            <a:r>
              <a:rPr lang="en-US" sz="2000" dirty="0" err="1" smtClean="0"/>
              <a:t>Tpetra</a:t>
            </a:r>
            <a:endParaRPr lang="en-US" sz="2000" dirty="0" smtClean="0"/>
          </a:p>
          <a:p>
            <a:r>
              <a:rPr lang="en-US" sz="2000" dirty="0" smtClean="0"/>
              <a:t>Error indicator is </a:t>
            </a:r>
            <a:r>
              <a:rPr lang="en-US" sz="2000" dirty="0" err="1" smtClean="0"/>
              <a:t>vorticity</a:t>
            </a:r>
            <a:endParaRPr lang="en-US" sz="2000" dirty="0" smtClean="0"/>
          </a:p>
          <a:p>
            <a:pPr lvl="1"/>
            <a:r>
              <a:rPr lang="en-US" sz="1600" dirty="0" smtClean="0"/>
              <a:t>Refine where </a:t>
            </a:r>
            <a:r>
              <a:rPr lang="en-US" sz="1600" dirty="0" err="1" smtClean="0"/>
              <a:t>vorticity</a:t>
            </a:r>
            <a:r>
              <a:rPr lang="en-US" sz="1600" dirty="0" smtClean="0"/>
              <a:t> is 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90" y="3775690"/>
            <a:ext cx="4509246" cy="2683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4059936"/>
            <a:ext cx="4031522" cy="2398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90" y="811929"/>
            <a:ext cx="4509246" cy="2683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2776" y="917993"/>
            <a:ext cx="13618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Elem: </a:t>
            </a:r>
            <a:r>
              <a:rPr lang="en-US" dirty="0" err="1">
                <a:latin typeface="Calibri"/>
                <a:cs typeface="Calibri"/>
              </a:rPr>
              <a:t>T</a:t>
            </a:r>
            <a:r>
              <a:rPr lang="en-US" dirty="0" err="1" smtClean="0">
                <a:latin typeface="Calibri"/>
                <a:cs typeface="Calibri"/>
              </a:rPr>
              <a:t>petra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2776" y="3042628"/>
            <a:ext cx="1364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Edge: </a:t>
            </a:r>
            <a:r>
              <a:rPr lang="en-US" dirty="0" err="1" smtClean="0">
                <a:latin typeface="Calibri"/>
                <a:cs typeface="Calibri"/>
              </a:rPr>
              <a:t>Epetra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54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err="1" smtClean="0"/>
              <a:t>Nalu</a:t>
            </a:r>
            <a:r>
              <a:rPr lang="en-US" dirty="0" smtClean="0"/>
              <a:t>: Jet in Cross-flow (2D Tri)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813" y="872541"/>
            <a:ext cx="5250800" cy="3896684"/>
          </a:xfrm>
        </p:spPr>
        <p:txBody>
          <a:bodyPr/>
          <a:lstStyle/>
          <a:p>
            <a:r>
              <a:rPr lang="en-US" sz="2000" dirty="0" err="1" smtClean="0"/>
              <a:t>Prandtl</a:t>
            </a:r>
            <a:r>
              <a:rPr lang="en-US" sz="2000" dirty="0" smtClean="0"/>
              <a:t>-Meyer </a:t>
            </a:r>
            <a:r>
              <a:rPr lang="en-US" sz="2000" dirty="0" err="1" smtClean="0"/>
              <a:t>inviscid</a:t>
            </a:r>
            <a:r>
              <a:rPr lang="en-US" sz="2000" dirty="0" smtClean="0"/>
              <a:t> supersonic expansion fan (based on verification test)</a:t>
            </a:r>
          </a:p>
          <a:p>
            <a:r>
              <a:rPr lang="en-US" sz="2000" dirty="0" smtClean="0"/>
              <a:t>Using nodal </a:t>
            </a:r>
            <a:r>
              <a:rPr lang="en-US" sz="2000" dirty="0" err="1" smtClean="0"/>
              <a:t>Venkat</a:t>
            </a:r>
            <a:r>
              <a:rPr lang="en-US" sz="2000" dirty="0" smtClean="0"/>
              <a:t> limiter as error indicator – see some error reduction</a:t>
            </a:r>
          </a:p>
          <a:p>
            <a:r>
              <a:rPr lang="en-US" sz="2000" dirty="0" smtClean="0"/>
              <a:t>Adapt every 4K iterations</a:t>
            </a:r>
          </a:p>
          <a:p>
            <a:pPr lvl="1"/>
            <a:r>
              <a:rPr lang="en-US" sz="1600" dirty="0" smtClean="0"/>
              <a:t>See residual/error spike after adaptivity</a:t>
            </a:r>
          </a:p>
          <a:p>
            <a:r>
              <a:rPr lang="en-US" sz="2000" dirty="0" smtClean="0"/>
              <a:t>Oblique shock test w/similar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838600"/>
            <a:ext cx="4127103" cy="2426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30" y="3386587"/>
            <a:ext cx="3200400" cy="2844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306" y="6080574"/>
            <a:ext cx="292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Density contour plot w/mesh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30" y="212246"/>
            <a:ext cx="3200400" cy="284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2992" y="3008722"/>
            <a:ext cx="10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Residuals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2992" y="6186333"/>
            <a:ext cx="100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L1 Errors</a:t>
            </a:r>
          </a:p>
        </p:txBody>
      </p:sp>
    </p:spTree>
    <p:extLst>
      <p:ext uri="{BB962C8B-B14F-4D97-AF65-F5344CB8AC3E}">
        <p14:creationId xmlns:p14="http://schemas.microsoft.com/office/powerpoint/2010/main" val="155345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Aria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8" y="998350"/>
            <a:ext cx="4811486" cy="5029843"/>
          </a:xfrm>
        </p:spPr>
        <p:txBody>
          <a:bodyPr/>
          <a:lstStyle/>
          <a:p>
            <a:r>
              <a:rPr lang="en-US" sz="2000" dirty="0" smtClean="0"/>
              <a:t>3D thermal heat conduction with radiative forcing (tet mesh)</a:t>
            </a:r>
          </a:p>
          <a:p>
            <a:r>
              <a:rPr lang="en-US" sz="2000" dirty="0" smtClean="0"/>
              <a:t>Quantities of Interest</a:t>
            </a:r>
            <a:r>
              <a:rPr lang="en-US" sz="2000" dirty="0"/>
              <a:t> </a:t>
            </a:r>
            <a:r>
              <a:rPr lang="en-US" sz="2000" dirty="0" smtClean="0"/>
              <a:t>are min/max/</a:t>
            </a:r>
            <a:r>
              <a:rPr lang="en-US" sz="2000" dirty="0" err="1" smtClean="0"/>
              <a:t>avg</a:t>
            </a:r>
            <a:r>
              <a:rPr lang="en-US" sz="2000" dirty="0" smtClean="0"/>
              <a:t>/point value of T</a:t>
            </a:r>
          </a:p>
          <a:p>
            <a:r>
              <a:rPr lang="en-US" sz="2000" dirty="0" smtClean="0"/>
              <a:t>Error indicator: error in grad T (using nodal patch recovery)</a:t>
            </a:r>
          </a:p>
          <a:p>
            <a:r>
              <a:rPr lang="en-US" sz="2000" dirty="0" smtClean="0"/>
              <a:t>Marking strategy: many available, we used percent of max error</a:t>
            </a:r>
          </a:p>
          <a:p>
            <a:r>
              <a:rPr lang="en-US" sz="2000" dirty="0" smtClean="0"/>
              <a:t>Adaptive strategy: </a:t>
            </a:r>
          </a:p>
          <a:p>
            <a:pPr lvl="1"/>
            <a:r>
              <a:rPr lang="en-US" sz="1600" dirty="0"/>
              <a:t>R</a:t>
            </a:r>
            <a:r>
              <a:rPr lang="en-US" sz="1600" dirty="0" smtClean="0"/>
              <a:t>efine every 40 time steps</a:t>
            </a:r>
          </a:p>
          <a:p>
            <a:pPr lvl="1"/>
            <a:r>
              <a:rPr lang="en-US" sz="1600" dirty="0" smtClean="0"/>
              <a:t>Let adaptive time stepping set time step</a:t>
            </a:r>
          </a:p>
          <a:p>
            <a:r>
              <a:rPr lang="en-US" sz="2000" dirty="0" smtClean="0"/>
              <a:t>To test for convergence:</a:t>
            </a:r>
          </a:p>
          <a:p>
            <a:pPr lvl="1"/>
            <a:r>
              <a:rPr lang="en-US" sz="1600" dirty="0" smtClean="0"/>
              <a:t>Compare with UMR results</a:t>
            </a:r>
            <a:endParaRPr lang="en-US" sz="1600" dirty="0"/>
          </a:p>
          <a:p>
            <a:pPr lvl="1"/>
            <a:r>
              <a:rPr lang="en-US" sz="1600" dirty="0" smtClean="0"/>
              <a:t>Increase max level of refinement (1,2,3,4)</a:t>
            </a:r>
          </a:p>
          <a:p>
            <a:pPr lvl="1"/>
            <a:r>
              <a:rPr lang="en-US" sz="1600" dirty="0" smtClean="0"/>
              <a:t>Increase max number of elements (30K-100K)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47" y="40819"/>
            <a:ext cx="3657600" cy="324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47" y="3323608"/>
            <a:ext cx="3657600" cy="324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Percept?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AC956E"/>
                </a:solidFill>
              </a:rPr>
              <a:t>Goal:</a:t>
            </a:r>
            <a:br>
              <a:rPr lang="en-US" b="1" dirty="0" smtClean="0">
                <a:solidFill>
                  <a:srgbClr val="AC956E"/>
                </a:solidFill>
              </a:rPr>
            </a:br>
            <a:r>
              <a:rPr lang="en-US" dirty="0" smtClean="0"/>
              <a:t>Provide a software package enabling parallel </a:t>
            </a:r>
            <a:r>
              <a:rPr lang="en-US" dirty="0"/>
              <a:t>mesh refinement (</a:t>
            </a:r>
            <a:r>
              <a:rPr lang="en-US" i="1" dirty="0"/>
              <a:t>h</a:t>
            </a:r>
            <a:r>
              <a:rPr lang="en-US" dirty="0"/>
              <a:t>-method) </a:t>
            </a:r>
            <a:r>
              <a:rPr lang="en-US" dirty="0" smtClean="0"/>
              <a:t>conforming </a:t>
            </a:r>
            <a:r>
              <a:rPr lang="en-US" dirty="0"/>
              <a:t>to CAD geometry, </a:t>
            </a:r>
            <a:r>
              <a:rPr lang="en-US" dirty="0" smtClean="0"/>
              <a:t>as well as mesh adaptivity</a:t>
            </a:r>
            <a:r>
              <a:rPr lang="en-US" dirty="0"/>
              <a:t>, </a:t>
            </a:r>
            <a:r>
              <a:rPr lang="en-US" dirty="0" smtClean="0"/>
              <a:t>mesh smoothing, convergence </a:t>
            </a:r>
            <a:r>
              <a:rPr lang="en-US" dirty="0"/>
              <a:t>analysis, norm calculations, field transfer and </a:t>
            </a:r>
            <a:r>
              <a:rPr lang="en-US" dirty="0" smtClean="0"/>
              <a:t>field differencing, and support for the method of manufactured solutions.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set of libraries and command line tools</a:t>
            </a:r>
          </a:p>
          <a:p>
            <a:r>
              <a:rPr lang="en-US" dirty="0" smtClean="0"/>
              <a:t>BSD Open source license</a:t>
            </a:r>
          </a:p>
          <a:p>
            <a:r>
              <a:rPr lang="en-US" dirty="0" smtClean="0"/>
              <a:t>Uses Trilinos libraries: </a:t>
            </a:r>
            <a:r>
              <a:rPr lang="en-US" i="1" dirty="0" smtClean="0"/>
              <a:t>STK, Intrepid, </a:t>
            </a:r>
            <a:r>
              <a:rPr lang="en-US" i="1" dirty="0" err="1" smtClean="0"/>
              <a:t>Teuchos</a:t>
            </a:r>
            <a:endParaRPr lang="en-US" i="1" dirty="0" smtClean="0"/>
          </a:p>
          <a:p>
            <a:r>
              <a:rPr lang="en-US" dirty="0" smtClean="0"/>
              <a:t>CAD geometry handoff from </a:t>
            </a:r>
            <a:r>
              <a:rPr lang="en-US" i="1" dirty="0" smtClean="0"/>
              <a:t>Cubit</a:t>
            </a:r>
            <a:r>
              <a:rPr lang="en-US" dirty="0" smtClean="0"/>
              <a:t> to openNURBS data</a:t>
            </a:r>
          </a:p>
          <a:p>
            <a:r>
              <a:rPr lang="en-US" dirty="0" smtClean="0"/>
              <a:t>Reads and writes the </a:t>
            </a:r>
            <a:r>
              <a:rPr lang="en-US" i="1" dirty="0" smtClean="0"/>
              <a:t>ExodusII</a:t>
            </a:r>
            <a:r>
              <a:rPr lang="en-US" dirty="0" smtClean="0"/>
              <a:t> mesh database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0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</a:t>
            </a:r>
            <a:r>
              <a:rPr lang="en-US" dirty="0" smtClean="0"/>
              <a:t>Aria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145"/>
            <a:ext cx="4661647" cy="5029843"/>
          </a:xfrm>
        </p:spPr>
        <p:txBody>
          <a:bodyPr/>
          <a:lstStyle/>
          <a:p>
            <a:r>
              <a:rPr lang="en-US" sz="2000" dirty="0" smtClean="0"/>
              <a:t>The error indicator is not guaranteed to reduce the error in the </a:t>
            </a:r>
            <a:r>
              <a:rPr lang="en-US" sz="2000" dirty="0" err="1" smtClean="0"/>
              <a:t>QoIs</a:t>
            </a:r>
            <a:endParaRPr lang="en-US" sz="2000" dirty="0" smtClean="0"/>
          </a:p>
          <a:p>
            <a:r>
              <a:rPr lang="en-US" sz="2000" dirty="0" smtClean="0"/>
              <a:t>With proper control of the AMR, we are seeing convergence</a:t>
            </a:r>
          </a:p>
          <a:p>
            <a:pPr lvl="1"/>
            <a:r>
              <a:rPr lang="en-US" sz="1600" dirty="0" smtClean="0"/>
              <a:t>Finest AMR result has about ~100K elements</a:t>
            </a:r>
          </a:p>
          <a:p>
            <a:pPr lvl="1"/>
            <a:r>
              <a:rPr lang="en-US" sz="1600" dirty="0" smtClean="0"/>
              <a:t>This is less than the first UMR mesh (150K)</a:t>
            </a:r>
          </a:p>
          <a:p>
            <a:pPr lvl="1"/>
            <a:r>
              <a:rPr lang="en-US" sz="1600" dirty="0" smtClean="0"/>
              <a:t>Second UMR mesh has 1.2M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91" y="54426"/>
            <a:ext cx="36576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00" y="3328626"/>
            <a:ext cx="3652981" cy="3251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4457" y="587829"/>
            <a:ext cx="968829" cy="1092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9" y="3305626"/>
            <a:ext cx="3652981" cy="325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2457" y="3820883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Zoom to region</a:t>
            </a:r>
          </a:p>
        </p:txBody>
      </p:sp>
    </p:spTree>
    <p:extLst>
      <p:ext uri="{BB962C8B-B14F-4D97-AF65-F5344CB8AC3E}">
        <p14:creationId xmlns:p14="http://schemas.microsoft.com/office/powerpoint/2010/main" val="46332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3" y="2567350"/>
            <a:ext cx="5477609" cy="685800"/>
          </a:xfrm>
        </p:spPr>
        <p:txBody>
          <a:bodyPr/>
          <a:lstStyle/>
          <a:p>
            <a:r>
              <a:rPr lang="en-US" dirty="0" smtClean="0"/>
              <a:t>Offline Mesh Adaptivity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7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Adaptivity </a:t>
            </a:r>
            <a:r>
              <a:rPr lang="en-US" dirty="0"/>
              <a:t>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 descr="dynamic_vs_transi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4" y="809793"/>
            <a:ext cx="7828683" cy="57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Percept?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89056"/>
            <a:ext cx="4038600" cy="533710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AC956E"/>
                </a:solidFill>
              </a:rPr>
              <a:t>Libraries</a:t>
            </a:r>
            <a:r>
              <a:rPr lang="en-US" b="1" dirty="0">
                <a:solidFill>
                  <a:srgbClr val="AC956E"/>
                </a:solidFill>
              </a:rPr>
              <a:t>:</a:t>
            </a:r>
            <a:endParaRPr lang="en-US" dirty="0">
              <a:solidFill>
                <a:srgbClr val="AC956E"/>
              </a:solidFill>
            </a:endParaRPr>
          </a:p>
          <a:p>
            <a:pPr lvl="0"/>
            <a:r>
              <a:rPr lang="en-US" sz="1800" b="1" dirty="0"/>
              <a:t>adapt</a:t>
            </a:r>
            <a:r>
              <a:rPr lang="en-US" sz="1800" dirty="0"/>
              <a:t> – a C++ API and library for refining and adapting a </a:t>
            </a:r>
            <a:r>
              <a:rPr lang="en-US" sz="1800" i="1" dirty="0"/>
              <a:t>STK</a:t>
            </a:r>
            <a:r>
              <a:rPr lang="en-US" sz="1800" dirty="0"/>
              <a:t> mesh</a:t>
            </a:r>
          </a:p>
          <a:p>
            <a:pPr lvl="0"/>
            <a:r>
              <a:rPr lang="en-US" sz="1800" b="1" dirty="0" err="1"/>
              <a:t>adapt_lite</a:t>
            </a:r>
            <a:r>
              <a:rPr lang="en-US" sz="1800" dirty="0"/>
              <a:t> – a version of adapt library without </a:t>
            </a:r>
            <a:r>
              <a:rPr lang="en-US" sz="1800" i="1" dirty="0"/>
              <a:t>openNURBS</a:t>
            </a:r>
            <a:r>
              <a:rPr lang="en-US" sz="1800" dirty="0"/>
              <a:t> dependencies</a:t>
            </a:r>
          </a:p>
          <a:p>
            <a:pPr lvl="0"/>
            <a:r>
              <a:rPr lang="en-US" sz="1800" b="1" dirty="0"/>
              <a:t>percept</a:t>
            </a:r>
            <a:r>
              <a:rPr lang="en-US" sz="1800" dirty="0"/>
              <a:t> – a C++ API and library for performing pre- and post-processing operations on a </a:t>
            </a:r>
            <a:r>
              <a:rPr lang="en-US" sz="1800" i="1" dirty="0"/>
              <a:t>STK</a:t>
            </a:r>
            <a:r>
              <a:rPr lang="en-US" sz="1800" dirty="0"/>
              <a:t> mesh</a:t>
            </a:r>
          </a:p>
          <a:p>
            <a:pPr lvl="0"/>
            <a:r>
              <a:rPr lang="en-US" sz="1800" b="1" dirty="0" err="1"/>
              <a:t>percept_lite</a:t>
            </a:r>
            <a:r>
              <a:rPr lang="en-US" sz="1800" dirty="0"/>
              <a:t> – a version of percept library without </a:t>
            </a:r>
            <a:r>
              <a:rPr lang="en-US" sz="1800" i="1" dirty="0"/>
              <a:t>openNURBS</a:t>
            </a:r>
            <a:r>
              <a:rPr lang="en-US" sz="1800" dirty="0"/>
              <a:t> dependencies</a:t>
            </a:r>
          </a:p>
          <a:p>
            <a:pPr lvl="0"/>
            <a:r>
              <a:rPr lang="en-US" sz="1800" b="1" dirty="0" err="1"/>
              <a:t>percept.py</a:t>
            </a:r>
            <a:r>
              <a:rPr lang="en-US" sz="1800" dirty="0"/>
              <a:t> – a Python API and library exposing the capabilities of adapt and percept </a:t>
            </a:r>
            <a:r>
              <a:rPr lang="en-US" sz="1800" dirty="0" smtClean="0"/>
              <a:t>libraries</a:t>
            </a:r>
            <a:endParaRPr lang="en-US" sz="1800" dirty="0"/>
          </a:p>
          <a:p>
            <a:pPr lvl="0"/>
            <a:r>
              <a:rPr lang="en-US" sz="1800" b="1" dirty="0"/>
              <a:t>mms</a:t>
            </a:r>
            <a:r>
              <a:rPr lang="en-US" sz="1800" dirty="0"/>
              <a:t> – a C++ API and library for representing functions for the method of manufactured </a:t>
            </a:r>
            <a:r>
              <a:rPr lang="en-US" sz="1800" dirty="0" smtClean="0"/>
              <a:t>solutions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789056"/>
            <a:ext cx="4038600" cy="53371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AC956E"/>
                </a:solidFill>
              </a:rPr>
              <a:t>Tools</a:t>
            </a:r>
            <a:r>
              <a:rPr lang="en-US" b="1" dirty="0">
                <a:solidFill>
                  <a:srgbClr val="AC956E"/>
                </a:solidFill>
              </a:rPr>
              <a:t>:</a:t>
            </a:r>
            <a:endParaRPr lang="en-US" dirty="0">
              <a:solidFill>
                <a:srgbClr val="AC956E"/>
              </a:solidFill>
            </a:endParaRPr>
          </a:p>
          <a:p>
            <a:pPr lvl="0"/>
            <a:r>
              <a:rPr lang="en-US" sz="1800" b="1" dirty="0" err="1"/>
              <a:t>mesh_adapt</a:t>
            </a:r>
            <a:r>
              <a:rPr lang="en-US" sz="1800" dirty="0"/>
              <a:t> – a command line tool to refine and adapt unstructured </a:t>
            </a:r>
            <a:r>
              <a:rPr lang="en-US" sz="1800" i="1" dirty="0"/>
              <a:t>ExodusII</a:t>
            </a:r>
            <a:r>
              <a:rPr lang="en-US" sz="1800" dirty="0"/>
              <a:t> format meshes</a:t>
            </a:r>
          </a:p>
          <a:p>
            <a:pPr lvl="0"/>
            <a:r>
              <a:rPr lang="en-US" sz="1800" b="1" dirty="0" err="1"/>
              <a:t>percept_verifier_mesh</a:t>
            </a:r>
            <a:r>
              <a:rPr lang="en-US" sz="1800" dirty="0"/>
              <a:t> – a command line tool to ensure consistency and correctness of meshes</a:t>
            </a:r>
          </a:p>
          <a:p>
            <a:pPr lvl="0"/>
            <a:r>
              <a:rPr lang="en-US" sz="1800" b="1" dirty="0" err="1"/>
              <a:t>percept_mesh_diff</a:t>
            </a:r>
            <a:r>
              <a:rPr lang="en-US" sz="1800" dirty="0"/>
              <a:t> – a command line tool to report differences in two </a:t>
            </a:r>
            <a:r>
              <a:rPr lang="en-US" sz="1800" i="1" dirty="0"/>
              <a:t>ExodusII</a:t>
            </a:r>
            <a:r>
              <a:rPr lang="en-US" sz="1800" dirty="0"/>
              <a:t> format meshes</a:t>
            </a:r>
          </a:p>
          <a:p>
            <a:pPr lvl="0"/>
            <a:r>
              <a:rPr lang="en-US" sz="1800" b="1" dirty="0" err="1"/>
              <a:t>eigen_verify</a:t>
            </a:r>
            <a:r>
              <a:rPr lang="en-US" sz="1800" dirty="0"/>
              <a:t> – a command line tool to perform a convergence analysis on </a:t>
            </a:r>
            <a:r>
              <a:rPr lang="en-US" sz="1800" dirty="0" err="1"/>
              <a:t>eigenmodes</a:t>
            </a:r>
            <a:endParaRPr lang="en-US" sz="1800" dirty="0"/>
          </a:p>
          <a:p>
            <a:pPr lvl="0"/>
            <a:r>
              <a:rPr lang="en-US" sz="1800" b="1" dirty="0" err="1"/>
              <a:t>mesh_transfer</a:t>
            </a:r>
            <a:r>
              <a:rPr lang="en-US" sz="1800" dirty="0"/>
              <a:t> – a command line tool to transfer representations of physical fields from a 2D or 3D </a:t>
            </a:r>
            <a:r>
              <a:rPr lang="en-US" sz="1800" i="1" dirty="0"/>
              <a:t>ExodusII</a:t>
            </a:r>
            <a:r>
              <a:rPr lang="en-US" sz="1800" dirty="0"/>
              <a:t> mesh to another </a:t>
            </a:r>
            <a:r>
              <a:rPr lang="en-US" sz="1800" i="1" dirty="0"/>
              <a:t>ExodusII</a:t>
            </a:r>
            <a:r>
              <a:rPr lang="en-US" sz="1800" dirty="0"/>
              <a:t> mesh that partially overlaps the </a:t>
            </a:r>
            <a:r>
              <a:rPr lang="en-US" sz="1800" dirty="0" smtClean="0"/>
              <a:t>first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6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Trilinos Libraries used in Percept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89056"/>
            <a:ext cx="7728438" cy="5337108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b="1" dirty="0" smtClean="0"/>
              <a:t>STK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parallel mesh and field database</a:t>
            </a:r>
          </a:p>
          <a:p>
            <a:pPr lvl="1"/>
            <a:r>
              <a:rPr lang="en-US" sz="1600" dirty="0" smtClean="0"/>
              <a:t>Aura enables easy ghosting of neighbor mesh/field data</a:t>
            </a:r>
          </a:p>
          <a:p>
            <a:pPr lvl="1"/>
            <a:r>
              <a:rPr lang="en-US" sz="1600" dirty="0" smtClean="0"/>
              <a:t>Demonstrated robustness for parallel, scalable mesh modification</a:t>
            </a:r>
          </a:p>
          <a:p>
            <a:pPr marL="0" indent="0">
              <a:buNone/>
            </a:pPr>
            <a:r>
              <a:rPr lang="en-US" sz="2000" b="1" dirty="0" smtClean="0"/>
              <a:t>Intrepid</a:t>
            </a:r>
            <a:endParaRPr lang="en-US" sz="2000" dirty="0" smtClean="0"/>
          </a:p>
          <a:p>
            <a:pPr lvl="1"/>
            <a:r>
              <a:rPr lang="en-US" sz="1600" dirty="0" smtClean="0"/>
              <a:t>Element basis function support (norms, transfers, search)</a:t>
            </a:r>
          </a:p>
          <a:p>
            <a:pPr marL="0" indent="0">
              <a:buNone/>
            </a:pPr>
            <a:r>
              <a:rPr lang="en-US" sz="2000" b="1" dirty="0"/>
              <a:t>SEACAS</a:t>
            </a:r>
            <a:endParaRPr lang="en-US" sz="2000" dirty="0"/>
          </a:p>
          <a:p>
            <a:pPr lvl="1"/>
            <a:r>
              <a:rPr lang="en-US" sz="1600" dirty="0"/>
              <a:t> Interface to read/write </a:t>
            </a:r>
            <a:r>
              <a:rPr lang="en-US" sz="1600" dirty="0" err="1"/>
              <a:t>ExodusII</a:t>
            </a:r>
            <a:r>
              <a:rPr lang="en-US" sz="1600" dirty="0"/>
              <a:t> files</a:t>
            </a:r>
          </a:p>
          <a:p>
            <a:pPr lvl="1"/>
            <a:r>
              <a:rPr lang="en-US" sz="1600" dirty="0"/>
              <a:t>Auto mesh </a:t>
            </a:r>
            <a:r>
              <a:rPr lang="en-US" sz="1600" dirty="0" err="1"/>
              <a:t>decomp</a:t>
            </a:r>
            <a:r>
              <a:rPr lang="en-US" sz="1600" dirty="0"/>
              <a:t> and join utilities</a:t>
            </a:r>
          </a:p>
          <a:p>
            <a:pPr marL="0" indent="0">
              <a:buNone/>
            </a:pPr>
            <a:r>
              <a:rPr lang="en-US" sz="2000" b="1" dirty="0"/>
              <a:t>S</a:t>
            </a:r>
            <a:r>
              <a:rPr lang="en-US" sz="2000" b="1" dirty="0" smtClean="0"/>
              <a:t>hards</a:t>
            </a:r>
            <a:endParaRPr lang="en-US" sz="2000" dirty="0"/>
          </a:p>
          <a:p>
            <a:pPr lvl="1"/>
            <a:r>
              <a:rPr lang="en-US" sz="1600" dirty="0" smtClean="0"/>
              <a:t>Cell topology </a:t>
            </a:r>
          </a:p>
          <a:p>
            <a:pPr marL="0" indent="0">
              <a:buNone/>
            </a:pPr>
            <a:r>
              <a:rPr lang="en-US" sz="2000" b="1" dirty="0" err="1" smtClean="0"/>
              <a:t>Teuchos</a:t>
            </a:r>
            <a:endParaRPr lang="en-US" sz="2000" b="1" dirty="0" smtClean="0"/>
          </a:p>
          <a:p>
            <a:pPr lvl="1"/>
            <a:r>
              <a:rPr lang="en-US" sz="1600" dirty="0" smtClean="0"/>
              <a:t>Command line parsing</a:t>
            </a:r>
          </a:p>
          <a:p>
            <a:pPr lvl="1"/>
            <a:r>
              <a:rPr lang="en-US" sz="1600" dirty="0" smtClean="0"/>
              <a:t>RCP</a:t>
            </a:r>
            <a:endParaRPr lang="en-US" sz="1600" dirty="0"/>
          </a:p>
          <a:p>
            <a:pPr marL="0" lv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9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1" b="95282" l="24530" r="73734"/>
                    </a14:imgEffect>
                  </a14:imgLayer>
                </a14:imgProps>
              </a:ext>
            </a:extLst>
          </a:blip>
          <a:srcRect l="23951" r="25373"/>
          <a:stretch/>
        </p:blipFill>
        <p:spPr>
          <a:xfrm>
            <a:off x="4973220" y="1094711"/>
            <a:ext cx="4286250" cy="466969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4713" y="3797329"/>
            <a:ext cx="7515266" cy="26796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UMR creates sequences of grids by mesh doubling</a:t>
            </a:r>
          </a:p>
          <a:p>
            <a:r>
              <a:rPr lang="en-US" dirty="0"/>
              <a:t>11.6B cells demonstrated w/CAD geometry (6 sequential refinements)</a:t>
            </a:r>
          </a:p>
          <a:p>
            <a:r>
              <a:rPr lang="en-US" dirty="0" smtClean="0"/>
              <a:t>8.9B cells generated by Percept for </a:t>
            </a:r>
            <a:r>
              <a:rPr lang="en-US" i="1" dirty="0" smtClean="0"/>
              <a:t>Nalu </a:t>
            </a:r>
            <a:r>
              <a:rPr lang="en-US" dirty="0" smtClean="0"/>
              <a:t>(5 refinements)</a:t>
            </a:r>
            <a:endParaRPr lang="en-US" i="1" dirty="0" smtClean="0"/>
          </a:p>
          <a:p>
            <a:r>
              <a:rPr lang="en-US" dirty="0" smtClean="0"/>
              <a:t>Enables sub-millimeter resolution on m</a:t>
            </a:r>
            <a:r>
              <a:rPr lang="en-US" baseline="30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domain</a:t>
            </a:r>
          </a:p>
          <a:p>
            <a:r>
              <a:rPr lang="en-US" dirty="0" smtClean="0"/>
              <a:t>Workflow uses in memory mesh decomposition: read single input mesh, distribute in parallel</a:t>
            </a:r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319"/>
          </a:xfrm>
        </p:spPr>
        <p:txBody>
          <a:bodyPr>
            <a:normAutofit/>
          </a:bodyPr>
          <a:lstStyle>
            <a:extLst/>
          </a:lstStyle>
          <a:p>
            <a:r>
              <a:rPr lang="en-US" dirty="0" smtClean="0"/>
              <a:t>Huge Mesh Sequences and CAD Geometry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83409"/>
            <a:ext cx="4379697" cy="24180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1881369"/>
            <a:ext cx="533400" cy="381000"/>
          </a:xfrm>
          <a:prstGeom prst="rect">
            <a:avLst/>
          </a:prstGeom>
          <a:solidFill>
            <a:schemeClr val="tx1">
              <a:lumMod val="95000"/>
              <a:alpha val="25000"/>
            </a:schemeClr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1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Large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321"/>
            <a:ext cx="4848179" cy="5029843"/>
          </a:xfrm>
        </p:spPr>
        <p:txBody>
          <a:bodyPr/>
          <a:lstStyle/>
          <a:p>
            <a:r>
              <a:rPr lang="en-US" sz="2000" dirty="0" smtClean="0"/>
              <a:t>Percept used to create mesh for Nalu simulation, also used Trilinos solver libraries.</a:t>
            </a:r>
          </a:p>
          <a:p>
            <a:r>
              <a:rPr lang="en-US" sz="2000" dirty="0" smtClean="0"/>
              <a:t>65k cores execution on 9 billion element unstructured hex mesh</a:t>
            </a:r>
          </a:p>
          <a:p>
            <a:r>
              <a:rPr lang="en-US" sz="2000" dirty="0" smtClean="0"/>
              <a:t>Turbulent open jet (</a:t>
            </a:r>
            <a:r>
              <a:rPr lang="en-US" sz="2000" i="1" dirty="0" smtClean="0"/>
              <a:t>Re</a:t>
            </a:r>
            <a:r>
              <a:rPr lang="en-US" sz="2000" dirty="0" smtClean="0"/>
              <a:t> = 6k),</a:t>
            </a:r>
            <a:br>
              <a:rPr lang="en-US" sz="2000" dirty="0" smtClean="0"/>
            </a:br>
            <a:r>
              <a:rPr lang="en-US" sz="2000" dirty="0" smtClean="0"/>
              <a:t>see </a:t>
            </a:r>
            <a:r>
              <a:rPr lang="en-US" sz="2000" i="1" dirty="0" smtClean="0"/>
              <a:t>Abdel, et al. </a:t>
            </a:r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81617"/>
              </p:ext>
            </p:extLst>
          </p:nvPr>
        </p:nvGraphicFramePr>
        <p:xfrm>
          <a:off x="457199" y="4257326"/>
          <a:ext cx="7950448" cy="18542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341639"/>
                <a:gridCol w="1633585"/>
                <a:gridCol w="1448835"/>
                <a:gridCol w="25263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Equation System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Size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DOF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Solver Stack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Momentum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3x3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27 billion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/>
                          <a:cs typeface="Calibri"/>
                        </a:rPr>
                        <a:t>Tpetra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/ifpack2/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belos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Pressure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1x1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9 billion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/>
                          <a:cs typeface="Calibri"/>
                        </a:rPr>
                        <a:t>Tpetra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MueLu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Turbulent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KE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1x1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9 billion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/>
                          <a:cs typeface="Calibri"/>
                        </a:rPr>
                        <a:t>Tpetra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/ifpack2/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belos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Mixture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Fraction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1x1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9 billion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Calibri"/>
                          <a:cs typeface="Calibri"/>
                        </a:rPr>
                        <a:t>Tpetra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/ifpack2/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belos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379" y="1231940"/>
            <a:ext cx="3102267" cy="2220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5379" y="3489104"/>
            <a:ext cx="339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Volume rendered mixture fraction</a:t>
            </a:r>
          </a:p>
        </p:txBody>
      </p:sp>
    </p:spTree>
    <p:extLst>
      <p:ext uri="{BB962C8B-B14F-4D97-AF65-F5344CB8AC3E}">
        <p14:creationId xmlns:p14="http://schemas.microsoft.com/office/powerpoint/2010/main" val="342026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m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5" b="45737"/>
          <a:stretch/>
        </p:blipFill>
        <p:spPr>
          <a:xfrm>
            <a:off x="3918261" y="993425"/>
            <a:ext cx="5225739" cy="2315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Snapping with 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no-geom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1" b="45828"/>
          <a:stretch/>
        </p:blipFill>
        <p:spPr>
          <a:xfrm>
            <a:off x="1" y="993425"/>
            <a:ext cx="4371668" cy="2315520"/>
          </a:xfrm>
          <a:prstGeom prst="rect">
            <a:avLst/>
          </a:prstGeom>
        </p:spPr>
      </p:pic>
      <p:pic>
        <p:nvPicPr>
          <p:cNvPr id="9" name="Picture 8" descr="no-ge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3041"/>
          <a:stretch/>
        </p:blipFill>
        <p:spPr>
          <a:xfrm>
            <a:off x="0" y="3308944"/>
            <a:ext cx="7493225" cy="3275337"/>
          </a:xfrm>
          <a:prstGeom prst="rect">
            <a:avLst/>
          </a:prstGeom>
        </p:spPr>
      </p:pic>
      <p:pic>
        <p:nvPicPr>
          <p:cNvPr id="7" name="Picture 6" descr="geo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6" r="38662" b="12581"/>
          <a:stretch/>
        </p:blipFill>
        <p:spPr>
          <a:xfrm>
            <a:off x="4572001" y="3308945"/>
            <a:ext cx="4571999" cy="327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2179" y="5344700"/>
            <a:ext cx="10668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83583"/>
            <a:ext cx="3962400" cy="4988617"/>
          </a:xfrm>
        </p:spPr>
        <p:txBody>
          <a:bodyPr/>
          <a:lstStyle/>
          <a:p>
            <a:r>
              <a:rPr lang="en-US" sz="2000" dirty="0" smtClean="0"/>
              <a:t>Provide parallel </a:t>
            </a:r>
            <a:r>
              <a:rPr lang="en-US" sz="2000" dirty="0"/>
              <a:t>shape/size </a:t>
            </a:r>
            <a:r>
              <a:rPr lang="en-US" sz="2000" dirty="0" smtClean="0"/>
              <a:t>improvement</a:t>
            </a:r>
          </a:p>
          <a:p>
            <a:r>
              <a:rPr lang="en-US" sz="2000" dirty="0" smtClean="0"/>
              <a:t>Smoothing can work in tandem with CAD geometry</a:t>
            </a:r>
            <a:endParaRPr lang="en-US" sz="2000" dirty="0"/>
          </a:p>
          <a:p>
            <a:r>
              <a:rPr lang="en-US" sz="2000" dirty="0" smtClean="0"/>
              <a:t>Respect any initial grading present in the mesh during subsequent refinements</a:t>
            </a:r>
            <a:endParaRPr lang="en-US" sz="2000" dirty="0"/>
          </a:p>
        </p:txBody>
      </p:sp>
      <p:pic>
        <p:nvPicPr>
          <p:cNvPr id="6" name="Picture 5" descr="quadB1_graysca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83583"/>
            <a:ext cx="4419600" cy="4419600"/>
          </a:xfrm>
          <a:prstGeom prst="rect">
            <a:avLst/>
          </a:prstGeom>
        </p:spPr>
      </p:pic>
      <p:sp>
        <p:nvSpPr>
          <p:cNvPr id="7" name="Title 28"/>
          <p:cNvSpPr>
            <a:spLocks noGrp="1"/>
          </p:cNvSpPr>
          <p:nvPr>
            <p:ph type="title"/>
          </p:nvPr>
        </p:nvSpPr>
        <p:spPr>
          <a:xfrm>
            <a:off x="457200" y="1"/>
            <a:ext cx="8686800" cy="914399"/>
          </a:xfrm>
        </p:spPr>
        <p:txBody>
          <a:bodyPr/>
          <a:lstStyle/>
          <a:p>
            <a:pPr marL="285717" indent="-285717"/>
            <a:r>
              <a:rPr lang="en-US" dirty="0" smtClean="0"/>
              <a:t>Smoothing and element detangling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7323" y="5708322"/>
            <a:ext cx="430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Example: extreme perturbation of boundary by curved geometry.</a:t>
            </a:r>
          </a:p>
        </p:txBody>
      </p:sp>
    </p:spTree>
    <p:extLst>
      <p:ext uri="{BB962C8B-B14F-4D97-AF65-F5344CB8AC3E}">
        <p14:creationId xmlns:p14="http://schemas.microsoft.com/office/powerpoint/2010/main" val="113545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553" y="2567350"/>
            <a:ext cx="5477609" cy="685800"/>
          </a:xfrm>
        </p:spPr>
        <p:txBody>
          <a:bodyPr/>
          <a:lstStyle/>
          <a:p>
            <a:r>
              <a:rPr lang="en-US" dirty="0" smtClean="0"/>
              <a:t>Dynamic Mesh</a:t>
            </a:r>
            <a:r>
              <a:rPr lang="en-US" dirty="0"/>
              <a:t> </a:t>
            </a:r>
            <a:r>
              <a:rPr lang="en-US" dirty="0" smtClean="0"/>
              <a:t>Adaptivity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0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minimal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17C8ABF7F684B80FEBBB7405077ED" ma:contentTypeVersion="0" ma:contentTypeDescription="Create a new document." ma:contentTypeScope="" ma:versionID="be7ce880c81ab588253fb420e5f1ed6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2f2729ad16f0ec1129c6eb9d2425f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59EC2-AE3C-40CB-960F-71A3F82F3A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59351F-280C-4603-8DFD-39E3BB35EE7C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9C3C55A-CF37-4D3E-9B13-B492A71884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sandia_minimal.potx</Template>
  <TotalTime>20696</TotalTime>
  <Words>1298</Words>
  <Application>Microsoft Macintosh PowerPoint</Application>
  <PresentationFormat>On-screen Show (4:3)</PresentationFormat>
  <Paragraphs>191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sandia_minimal</vt:lpstr>
      <vt:lpstr>Percept</vt:lpstr>
      <vt:lpstr>What is Percept?</vt:lpstr>
      <vt:lpstr>What is Percept?</vt:lpstr>
      <vt:lpstr>Trilinos Libraries used in Percept</vt:lpstr>
      <vt:lpstr>Huge Mesh Sequences and CAD Geometry</vt:lpstr>
      <vt:lpstr>Enabling Large Simulations</vt:lpstr>
      <vt:lpstr>Geometry Snapping with Refinement</vt:lpstr>
      <vt:lpstr>Smoothing and element detangling</vt:lpstr>
      <vt:lpstr>Dynamic Mesh Adaptivity</vt:lpstr>
      <vt:lpstr>Dynamic Mesh Adaptivity</vt:lpstr>
      <vt:lpstr>Why Conforming Meshes?</vt:lpstr>
      <vt:lpstr>PowerPoint Presentation</vt:lpstr>
      <vt:lpstr>Transition Element Algorithm</vt:lpstr>
      <vt:lpstr>Transition Elements Algorithm</vt:lpstr>
      <vt:lpstr>Examples of Dynamic Adaptivity in Sierra Thermal Fluids Applications</vt:lpstr>
      <vt:lpstr>Example: Nalu (3D Tet)</vt:lpstr>
      <vt:lpstr>Nalu: Jet in Cross-flow (2D Tri)</vt:lpstr>
      <vt:lpstr>Example: Aero</vt:lpstr>
      <vt:lpstr>Example: Aria Thermal</vt:lpstr>
      <vt:lpstr>Results: Aria Thermal</vt:lpstr>
      <vt:lpstr>Offline Mesh Adaptivity</vt:lpstr>
      <vt:lpstr>Offline Adaptivity Workflow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Kevin Copps</cp:lastModifiedBy>
  <cp:revision>395</cp:revision>
  <dcterms:created xsi:type="dcterms:W3CDTF">2011-10-03T16:15:05Z</dcterms:created>
  <dcterms:modified xsi:type="dcterms:W3CDTF">2014-11-02T17:50:28Z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0x0101009AE17C8ABF7F684B80FEBBB7405077ED</vt:lpwstr>
  </property>
  <property fmtid="{D5CDD505-2E9C-101B-9397-08002B2CF9AE}" pid="3" name="IsMyDocuments">
    <vt:bool>true</vt:bool>
  </property>
</Properties>
</file>