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  <p:sldMasterId id="2147483689" r:id="rId2"/>
  </p:sldMasterIdLst>
  <p:notesMasterIdLst>
    <p:notesMasterId r:id="rId40"/>
  </p:notesMasterIdLst>
  <p:sldIdLst>
    <p:sldId id="256" r:id="rId3"/>
    <p:sldId id="5789" r:id="rId4"/>
    <p:sldId id="5541" r:id="rId5"/>
    <p:sldId id="5501" r:id="rId6"/>
    <p:sldId id="5502" r:id="rId7"/>
    <p:sldId id="5770" r:id="rId8"/>
    <p:sldId id="5758" r:id="rId9"/>
    <p:sldId id="5803" r:id="rId10"/>
    <p:sldId id="5804" r:id="rId11"/>
    <p:sldId id="5807" r:id="rId12"/>
    <p:sldId id="5808" r:id="rId13"/>
    <p:sldId id="5805" r:id="rId14"/>
    <p:sldId id="257" r:id="rId15"/>
    <p:sldId id="5806" r:id="rId16"/>
    <p:sldId id="5809" r:id="rId17"/>
    <p:sldId id="5810" r:id="rId18"/>
    <p:sldId id="5811" r:id="rId19"/>
    <p:sldId id="5812" r:id="rId20"/>
    <p:sldId id="5813" r:id="rId21"/>
    <p:sldId id="5814" r:id="rId22"/>
    <p:sldId id="5816" r:id="rId23"/>
    <p:sldId id="5817" r:id="rId24"/>
    <p:sldId id="5818" r:id="rId25"/>
    <p:sldId id="5819" r:id="rId26"/>
    <p:sldId id="5759" r:id="rId27"/>
    <p:sldId id="5820" r:id="rId28"/>
    <p:sldId id="5821" r:id="rId29"/>
    <p:sldId id="5756" r:id="rId30"/>
    <p:sldId id="5760" r:id="rId31"/>
    <p:sldId id="5761" r:id="rId32"/>
    <p:sldId id="5716" r:id="rId33"/>
    <p:sldId id="5694" r:id="rId34"/>
    <p:sldId id="5692" r:id="rId35"/>
    <p:sldId id="5752" r:id="rId36"/>
    <p:sldId id="5822" r:id="rId37"/>
    <p:sldId id="5481" r:id="rId38"/>
    <p:sldId id="266" r:id="rId39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216" y="5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93699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c09cfbed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c09cfbed0_1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7c09cfbed0_1_0:notes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2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6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24391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30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30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d3524a268_3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6d3524a26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54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20DDA-1D0C-5E4C-9D87-74AEECED6E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oogle Shape;193;p26">
            <a:extLst>
              <a:ext uri="{FF2B5EF4-FFF2-40B4-BE49-F238E27FC236}">
                <a16:creationId xmlns:a16="http://schemas.microsoft.com/office/drawing/2014/main" id="{3246416D-E38B-09B8-873A-96156D2F3FA2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339799" y="6318074"/>
            <a:ext cx="1517522" cy="41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267" cy="9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3 section science highlight">
  <p:cSld name="7_3 section science highligh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0"/>
          <p:cNvGrpSpPr/>
          <p:nvPr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155" name="Google Shape;155;p20"/>
            <p:cNvSpPr/>
            <p:nvPr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293774" y="1005840"/>
            <a:ext cx="381142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body" idx="2"/>
          </p:nvPr>
        </p:nvSpPr>
        <p:spPr>
          <a:xfrm>
            <a:off x="293774" y="1527048"/>
            <a:ext cx="381142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3"/>
          </p:nvPr>
        </p:nvSpPr>
        <p:spPr>
          <a:xfrm>
            <a:off x="4327997" y="1005840"/>
            <a:ext cx="3829206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body" idx="4"/>
          </p:nvPr>
        </p:nvSpPr>
        <p:spPr>
          <a:xfrm>
            <a:off x="4327997" y="1527048"/>
            <a:ext cx="3829206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5"/>
          </p:nvPr>
        </p:nvSpPr>
        <p:spPr>
          <a:xfrm>
            <a:off x="8370962" y="1005840"/>
            <a:ext cx="381581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6"/>
          </p:nvPr>
        </p:nvSpPr>
        <p:spPr>
          <a:xfrm>
            <a:off x="8370962" y="1527048"/>
            <a:ext cx="381581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457200" y="371051"/>
            <a:ext cx="11752438" cy="40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0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with side-text-Left">
  <p:cSld name="4_Title with side-text-Lef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4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621102" y="1436689"/>
            <a:ext cx="5291700" cy="4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–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»"/>
              <a:defRPr/>
            </a:lvl5pPr>
            <a:lvl6pPr marL="2743200" lvl="5" indent="-3492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53544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2"/>
          </p:nvPr>
        </p:nvSpPr>
        <p:spPr>
          <a:xfrm>
            <a:off x="6231783" y="1604520"/>
            <a:ext cx="53544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4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365855" y="411480"/>
            <a:ext cx="113754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365855" y="1475740"/>
            <a:ext cx="11372700" cy="4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2"/>
          </p:nvPr>
        </p:nvSpPr>
        <p:spPr>
          <a:xfrm>
            <a:off x="5689678" y="6616700"/>
            <a:ext cx="7251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65855" y="410602"/>
            <a:ext cx="113781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365855" y="1553612"/>
            <a:ext cx="55902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2"/>
          </p:nvPr>
        </p:nvSpPr>
        <p:spPr>
          <a:xfrm>
            <a:off x="365855" y="2379194"/>
            <a:ext cx="55902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3"/>
          </p:nvPr>
        </p:nvSpPr>
        <p:spPr>
          <a:xfrm>
            <a:off x="6193368" y="1553612"/>
            <a:ext cx="55335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4"/>
          </p:nvPr>
        </p:nvSpPr>
        <p:spPr>
          <a:xfrm>
            <a:off x="6193368" y="2379194"/>
            <a:ext cx="55335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body" idx="5"/>
          </p:nvPr>
        </p:nvSpPr>
        <p:spPr>
          <a:xfrm>
            <a:off x="5689678" y="6616700"/>
            <a:ext cx="7251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7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93482" y="2590800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/>
          <p:nvPr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3;p26">
            <a:extLst>
              <a:ext uri="{FF2B5EF4-FFF2-40B4-BE49-F238E27FC236}">
                <a16:creationId xmlns:a16="http://schemas.microsoft.com/office/drawing/2014/main" id="{6DB98CA5-4800-0C65-26F9-F1FCA1ADDDA6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339799" y="6318074"/>
            <a:ext cx="1517522" cy="410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80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9259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13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10972357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79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194834" y="1454834"/>
            <a:ext cx="5782467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6184392" y="1454834"/>
            <a:ext cx="568669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8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406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9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63" y="1031800"/>
            <a:ext cx="11575207" cy="53041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2180349" y="6492876"/>
            <a:ext cx="8229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12192000" cy="6372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253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3 section science highlight">
  <p:cSld name="6_3 section science highligh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34"/>
          <p:cNvGrpSpPr/>
          <p:nvPr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226" name="Google Shape;226;p34"/>
            <p:cNvSpPr/>
            <p:nvPr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293774" y="1005840"/>
            <a:ext cx="381142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34"/>
          <p:cNvSpPr txBox="1">
            <a:spLocks noGrp="1"/>
          </p:cNvSpPr>
          <p:nvPr>
            <p:ph type="body" idx="2"/>
          </p:nvPr>
        </p:nvSpPr>
        <p:spPr>
          <a:xfrm>
            <a:off x="293774" y="1527048"/>
            <a:ext cx="381142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3"/>
          </p:nvPr>
        </p:nvSpPr>
        <p:spPr>
          <a:xfrm>
            <a:off x="4327997" y="1005840"/>
            <a:ext cx="3829206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4"/>
          </p:nvPr>
        </p:nvSpPr>
        <p:spPr>
          <a:xfrm>
            <a:off x="4327997" y="1527048"/>
            <a:ext cx="3829206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body" idx="5"/>
          </p:nvPr>
        </p:nvSpPr>
        <p:spPr>
          <a:xfrm>
            <a:off x="8370962" y="1005840"/>
            <a:ext cx="381581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body" idx="6"/>
          </p:nvPr>
        </p:nvSpPr>
        <p:spPr>
          <a:xfrm>
            <a:off x="8370962" y="1527048"/>
            <a:ext cx="381581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8" name="Google Shape;238;p34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457200" y="371051"/>
            <a:ext cx="11752438" cy="40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/>
          <p:nvPr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4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TITL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5"/>
          <p:cNvPicPr preferRelativeResize="0"/>
          <p:nvPr/>
        </p:nvPicPr>
        <p:blipFill rotWithShape="1">
          <a:blip r:embed="rId2">
            <a:alphaModFix/>
          </a:blip>
          <a:srcRect l="14723" t="50049" r="25121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3482" y="2590800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7" name="Google Shape;247;p35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5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50" name="Google Shape;250;p35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782" y="6271008"/>
            <a:ext cx="1317366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2144" y="6271008"/>
            <a:ext cx="2389905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2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Approved for public release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6"/>
          <p:cNvPicPr preferRelativeResize="0"/>
          <p:nvPr/>
        </p:nvPicPr>
        <p:blipFill rotWithShape="1">
          <a:blip r:embed="rId2">
            <a:alphaModFix/>
          </a:blip>
          <a:srcRect l="14723" t="50049" r="25121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3482" y="2590800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7" name="Google Shape;257;p36"/>
          <p:cNvSpPr/>
          <p:nvPr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0">
                <a:srgbClr val="06456F"/>
              </a:gs>
              <a:gs pos="2000">
                <a:srgbClr val="06456F"/>
              </a:gs>
              <a:gs pos="25000">
                <a:srgbClr val="0E5B82"/>
              </a:gs>
              <a:gs pos="100000">
                <a:srgbClr val="1CA9C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6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7915275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ubTitle" idx="1"/>
          </p:nvPr>
        </p:nvSpPr>
        <p:spPr>
          <a:xfrm>
            <a:off x="190500" y="3571291"/>
            <a:ext cx="8753475" cy="21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60" name="Google Shape;260;p36" descr="A close up of a computer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782" y="6271008"/>
            <a:ext cx="1317366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 descr="A close up of a log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2144" y="6271008"/>
            <a:ext cx="2389905" cy="39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 rotWithShape="1">
          <a:blip r:embed="rId2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body" idx="1"/>
          </p:nvPr>
        </p:nvSpPr>
        <p:spPr>
          <a:xfrm>
            <a:off x="194834" y="1454834"/>
            <a:ext cx="5782467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body" idx="2"/>
          </p:nvPr>
        </p:nvSpPr>
        <p:spPr>
          <a:xfrm>
            <a:off x="6184392" y="1454834"/>
            <a:ext cx="568669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7" name="Google Shape;267;p37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ottombar and logo">
  <p:cSld name="8_Bottombar and logo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body" idx="2"/>
          </p:nvPr>
        </p:nvSpPr>
        <p:spPr>
          <a:xfrm>
            <a:off x="304800" y="2268990"/>
            <a:ext cx="5647944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3" name="Google Shape;273;p39"/>
          <p:cNvSpPr txBox="1">
            <a:spLocks noGrp="1"/>
          </p:cNvSpPr>
          <p:nvPr>
            <p:ph type="body" idx="3"/>
          </p:nvPr>
        </p:nvSpPr>
        <p:spPr>
          <a:xfrm>
            <a:off x="6201920" y="1447800"/>
            <a:ext cx="5647180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4"/>
          </p:nvPr>
        </p:nvSpPr>
        <p:spPr>
          <a:xfrm>
            <a:off x="6201920" y="2273382"/>
            <a:ext cx="5647180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5" name="Google Shape;275;p39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 type="twoTxTwoObj">
  <p:cSld name="TWO_OBJECTS_WITH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0"/>
          <p:cNvSpPr txBox="1"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2"/>
          </p:nvPr>
        </p:nvSpPr>
        <p:spPr>
          <a:xfrm>
            <a:off x="304800" y="2273808"/>
            <a:ext cx="3654912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body" idx="3"/>
          </p:nvPr>
        </p:nvSpPr>
        <p:spPr>
          <a:xfrm>
            <a:off x="4255289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body" idx="4"/>
          </p:nvPr>
        </p:nvSpPr>
        <p:spPr>
          <a:xfrm>
            <a:off x="4255289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body" idx="5"/>
          </p:nvPr>
        </p:nvSpPr>
        <p:spPr>
          <a:xfrm>
            <a:off x="8208466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body" idx="6"/>
          </p:nvPr>
        </p:nvSpPr>
        <p:spPr>
          <a:xfrm>
            <a:off x="8208466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4" name="Google Shape;284;p40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ottombar and logo">
  <p:cSld name="8_Bottombar and log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4 section science highlight">
  <p:cSld name="5_4 section science highligh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41"/>
          <p:cNvGrpSpPr/>
          <p:nvPr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287" name="Google Shape;287;p41"/>
            <p:cNvSpPr/>
            <p:nvPr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1"/>
            <p:cNvSpPr/>
            <p:nvPr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1"/>
            <p:cNvSpPr/>
            <p:nvPr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1"/>
            <p:cNvSpPr/>
            <p:nvPr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1"/>
            <p:cNvSpPr/>
            <p:nvPr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1"/>
            <p:cNvSpPr/>
            <p:nvPr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41"/>
          <p:cNvSpPr txBox="1">
            <a:spLocks noGrp="1"/>
          </p:cNvSpPr>
          <p:nvPr>
            <p:ph type="body" idx="1"/>
          </p:nvPr>
        </p:nvSpPr>
        <p:spPr>
          <a:xfrm>
            <a:off x="284047" y="1005840"/>
            <a:ext cx="2861458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6" name="Google Shape;296;p41"/>
          <p:cNvSpPr txBox="1">
            <a:spLocks noGrp="1"/>
          </p:cNvSpPr>
          <p:nvPr>
            <p:ph type="body" idx="2"/>
          </p:nvPr>
        </p:nvSpPr>
        <p:spPr>
          <a:xfrm>
            <a:off x="284046" y="1527048"/>
            <a:ext cx="2861459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7" name="Google Shape;297;p41"/>
          <p:cNvSpPr txBox="1">
            <a:spLocks noGrp="1"/>
          </p:cNvSpPr>
          <p:nvPr>
            <p:ph type="body" idx="3"/>
          </p:nvPr>
        </p:nvSpPr>
        <p:spPr>
          <a:xfrm>
            <a:off x="3298337" y="1005840"/>
            <a:ext cx="287480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8" name="Google Shape;298;p41"/>
          <p:cNvSpPr txBox="1">
            <a:spLocks noGrp="1"/>
          </p:cNvSpPr>
          <p:nvPr>
            <p:ph type="body" idx="4"/>
          </p:nvPr>
        </p:nvSpPr>
        <p:spPr>
          <a:xfrm>
            <a:off x="3298337" y="1527048"/>
            <a:ext cx="287480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9" name="Google Shape;299;p41"/>
          <p:cNvSpPr txBox="1">
            <a:spLocks noGrp="1"/>
          </p:cNvSpPr>
          <p:nvPr>
            <p:ph type="body" idx="5"/>
          </p:nvPr>
        </p:nvSpPr>
        <p:spPr>
          <a:xfrm>
            <a:off x="6322680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1"/>
          <p:cNvSpPr txBox="1">
            <a:spLocks noGrp="1"/>
          </p:cNvSpPr>
          <p:nvPr>
            <p:ph type="body" idx="6"/>
          </p:nvPr>
        </p:nvSpPr>
        <p:spPr>
          <a:xfrm>
            <a:off x="6322680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01" name="Google Shape;301;p41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1"/>
          <p:cNvSpPr txBox="1">
            <a:spLocks noGrp="1"/>
          </p:cNvSpPr>
          <p:nvPr>
            <p:ph type="title"/>
          </p:nvPr>
        </p:nvSpPr>
        <p:spPr>
          <a:xfrm>
            <a:off x="467061" y="384907"/>
            <a:ext cx="1176528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1"/>
          <p:cNvSpPr/>
          <p:nvPr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1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1"/>
          <p:cNvSpPr txBox="1">
            <a:spLocks noGrp="1"/>
          </p:cNvSpPr>
          <p:nvPr>
            <p:ph type="body" idx="7"/>
          </p:nvPr>
        </p:nvSpPr>
        <p:spPr>
          <a:xfrm>
            <a:off x="9326918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6" name="Google Shape;306;p41"/>
          <p:cNvSpPr txBox="1">
            <a:spLocks noGrp="1"/>
          </p:cNvSpPr>
          <p:nvPr>
            <p:ph type="body" idx="8"/>
          </p:nvPr>
        </p:nvSpPr>
        <p:spPr>
          <a:xfrm>
            <a:off x="9326918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307" name="Google Shape;30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 rotWithShape="1">
          <a:blip r:embed="rId3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Question slides">
  <p:cSld name="7_Question slide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42"/>
          <p:cNvGrpSpPr/>
          <p:nvPr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11" name="Google Shape;311;p42"/>
            <p:cNvSpPr/>
            <p:nvPr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42"/>
          <p:cNvSpPr/>
          <p:nvPr/>
        </p:nvSpPr>
        <p:spPr>
          <a:xfrm>
            <a:off x="304800" y="1384275"/>
            <a:ext cx="11887200" cy="525224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2"/>
          <p:cNvSpPr txBox="1">
            <a:spLocks noGrp="1"/>
          </p:cNvSpPr>
          <p:nvPr>
            <p:ph type="body" idx="1"/>
          </p:nvPr>
        </p:nvSpPr>
        <p:spPr>
          <a:xfrm>
            <a:off x="426719" y="1467134"/>
            <a:ext cx="11750331" cy="507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title"/>
          </p:nvPr>
        </p:nvSpPr>
        <p:spPr>
          <a:xfrm>
            <a:off x="460768" y="320040"/>
            <a:ext cx="11716282" cy="90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2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3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411480"/>
            <a:ext cx="11375435" cy="9144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7373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552676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cussion_slide">
  <p:cSld name="Discussion_sl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0500" y="237744"/>
            <a:ext cx="11772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0" y="6220590"/>
            <a:ext cx="12192000" cy="6375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01600" dist="38100" dir="162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2" cy="410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74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304800" y="2268990"/>
            <a:ext cx="5647944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3"/>
          </p:nvPr>
        </p:nvSpPr>
        <p:spPr>
          <a:xfrm>
            <a:off x="6201920" y="1447800"/>
            <a:ext cx="5647180" cy="82119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4"/>
          </p:nvPr>
        </p:nvSpPr>
        <p:spPr>
          <a:xfrm>
            <a:off x="6201920" y="2273382"/>
            <a:ext cx="5647180" cy="38130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304800" y="2273808"/>
            <a:ext cx="3654912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/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3"/>
          </p:nvPr>
        </p:nvSpPr>
        <p:spPr>
          <a:xfrm>
            <a:off x="4255289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4"/>
          </p:nvPr>
        </p:nvSpPr>
        <p:spPr>
          <a:xfrm>
            <a:off x="4255289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5"/>
          </p:nvPr>
        </p:nvSpPr>
        <p:spPr>
          <a:xfrm>
            <a:off x="8208466" y="1452618"/>
            <a:ext cx="36576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6"/>
          </p:nvPr>
        </p:nvSpPr>
        <p:spPr>
          <a:xfrm>
            <a:off x="8208466" y="2278200"/>
            <a:ext cx="36576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/>
            </a:lvl1pPr>
            <a:lvl2pPr marL="914400" lvl="1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–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•"/>
              <a:defRPr sz="12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" name="Google Shape;71;p12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4 section science highlight">
  <p:cSld name="5_4 section science highligh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3"/>
          <p:cNvGrpSpPr/>
          <p:nvPr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74" name="Google Shape;74;p13"/>
            <p:cNvSpPr/>
            <p:nvPr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5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284047" y="1005840"/>
            <a:ext cx="2861458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2"/>
          </p:nvPr>
        </p:nvSpPr>
        <p:spPr>
          <a:xfrm>
            <a:off x="284046" y="1527048"/>
            <a:ext cx="2861459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3"/>
          </p:nvPr>
        </p:nvSpPr>
        <p:spPr>
          <a:xfrm>
            <a:off x="3298337" y="1005840"/>
            <a:ext cx="287480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4"/>
          </p:nvPr>
        </p:nvSpPr>
        <p:spPr>
          <a:xfrm>
            <a:off x="3298337" y="1527048"/>
            <a:ext cx="287480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5"/>
          </p:nvPr>
        </p:nvSpPr>
        <p:spPr>
          <a:xfrm>
            <a:off x="6322680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6"/>
          </p:nvPr>
        </p:nvSpPr>
        <p:spPr>
          <a:xfrm>
            <a:off x="6322680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467061" y="384907"/>
            <a:ext cx="1176528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7"/>
          </p:nvPr>
        </p:nvSpPr>
        <p:spPr>
          <a:xfrm>
            <a:off x="9326918" y="1005840"/>
            <a:ext cx="286475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8"/>
          </p:nvPr>
        </p:nvSpPr>
        <p:spPr>
          <a:xfrm>
            <a:off x="9326918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3 section science highlight">
  <p:cSld name="6_3 section science highligh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4"/>
          <p:cNvGrpSpPr/>
          <p:nvPr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98" name="Google Shape;98;p14"/>
            <p:cNvSpPr/>
            <p:nvPr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28000">
                  <a:srgbClr val="F2F2F2"/>
                </a:gs>
                <a:gs pos="100000">
                  <a:srgbClr val="CFCFC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293774" y="1005840"/>
            <a:ext cx="3811425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2"/>
          </p:nvPr>
        </p:nvSpPr>
        <p:spPr>
          <a:xfrm>
            <a:off x="293774" y="1527048"/>
            <a:ext cx="381142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3"/>
          </p:nvPr>
        </p:nvSpPr>
        <p:spPr>
          <a:xfrm>
            <a:off x="4327997" y="1005840"/>
            <a:ext cx="3829206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4"/>
          </p:nvPr>
        </p:nvSpPr>
        <p:spPr>
          <a:xfrm>
            <a:off x="4327997" y="1527048"/>
            <a:ext cx="3829206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5"/>
          </p:nvPr>
        </p:nvSpPr>
        <p:spPr>
          <a:xfrm>
            <a:off x="8370962" y="1005840"/>
            <a:ext cx="3815817" cy="37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6"/>
          </p:nvPr>
        </p:nvSpPr>
        <p:spPr>
          <a:xfrm>
            <a:off x="8370962" y="1527048"/>
            <a:ext cx="381581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57200" y="371051"/>
            <a:ext cx="11752438" cy="40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Question slides">
  <p:cSld name="7_Question slide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5"/>
          <p:cNvGrpSpPr/>
          <p:nvPr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118" name="Google Shape;118;p15"/>
            <p:cNvSpPr/>
            <p:nvPr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15"/>
          <p:cNvSpPr/>
          <p:nvPr/>
        </p:nvSpPr>
        <p:spPr>
          <a:xfrm>
            <a:off x="304800" y="1384275"/>
            <a:ext cx="11887200" cy="525224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8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426719" y="1467134"/>
            <a:ext cx="11750331" cy="507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460768" y="320040"/>
            <a:ext cx="11716282" cy="90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 flipH="1">
            <a:off x="11849100" y="6636518"/>
            <a:ext cx="280401" cy="14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section science highlight">
  <p:cSld name="1_3 section science highligh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274322" y="1313543"/>
            <a:ext cx="3868138" cy="373198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4299092" y="1313543"/>
            <a:ext cx="3867912" cy="373198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8323860" y="1313543"/>
            <a:ext cx="3868138" cy="373198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274322" y="948037"/>
            <a:ext cx="3866757" cy="486888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4299091" y="948037"/>
            <a:ext cx="3867912" cy="486888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8323863" y="948037"/>
            <a:ext cx="3885931" cy="486888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388115" y="1005840"/>
            <a:ext cx="3805467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99"/>
              <a:buNone/>
              <a:defRPr sz="1999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1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2"/>
          </p:nvPr>
        </p:nvSpPr>
        <p:spPr>
          <a:xfrm>
            <a:off x="388117" y="1527048"/>
            <a:ext cx="3614130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12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19"/>
              <a:buChar char="•"/>
              <a:defRPr sz="1799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3"/>
          </p:nvPr>
        </p:nvSpPr>
        <p:spPr>
          <a:xfrm>
            <a:off x="4397146" y="1005840"/>
            <a:ext cx="3769854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99"/>
              <a:buNone/>
              <a:defRPr sz="1999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1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4"/>
          </p:nvPr>
        </p:nvSpPr>
        <p:spPr>
          <a:xfrm>
            <a:off x="4397149" y="1527048"/>
            <a:ext cx="3612068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12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19"/>
              <a:buChar char="•"/>
              <a:defRPr sz="1799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body" idx="5"/>
          </p:nvPr>
        </p:nvSpPr>
        <p:spPr>
          <a:xfrm>
            <a:off x="8388702" y="1005840"/>
            <a:ext cx="3803296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99"/>
              <a:buNone/>
              <a:defRPr sz="1999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1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6"/>
          </p:nvPr>
        </p:nvSpPr>
        <p:spPr>
          <a:xfrm>
            <a:off x="8388704" y="1527048"/>
            <a:ext cx="3612068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12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19"/>
              <a:buChar char="•"/>
              <a:defRPr sz="1799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1773671" y="320046"/>
            <a:ext cx="10418331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1773671" y="316877"/>
            <a:ext cx="10032272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/>
          <p:nvPr/>
        </p:nvSpPr>
        <p:spPr>
          <a:xfrm>
            <a:off x="3" y="320046"/>
            <a:ext cx="274320" cy="510909"/>
          </a:xfrm>
          <a:prstGeom prst="rect">
            <a:avLst/>
          </a:prstGeom>
          <a:solidFill>
            <a:srgbClr val="307E9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</a:t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274324" y="320046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7"/>
          <p:cNvSpPr/>
          <p:nvPr/>
        </p:nvSpPr>
        <p:spPr>
          <a:xfrm flipH="1">
            <a:off x="-4390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b="0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7" name="Google Shape;14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293" y="434066"/>
            <a:ext cx="1371954" cy="287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267" cy="9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/>
          <p:nvPr/>
        </p:nvSpPr>
        <p:spPr>
          <a:xfrm flipH="1">
            <a:off x="11848362" y="6588336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8097917" y="65731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3;p26">
            <a:extLst>
              <a:ext uri="{FF2B5EF4-FFF2-40B4-BE49-F238E27FC236}">
                <a16:creationId xmlns:a16="http://schemas.microsoft.com/office/drawing/2014/main" id="{DD873D9F-29C7-2120-80B7-1018DB14B99B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339799" y="6318074"/>
            <a:ext cx="1517522" cy="4103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1" r:id="rId15"/>
    <p:sldLayoutId id="2147483673" r:id="rId16"/>
    <p:sldLayoutId id="2147483692" r:id="rId17"/>
    <p:sldLayoutId id="2147483693" r:id="rId18"/>
    <p:sldLayoutId id="2147483697" r:id="rId19"/>
    <p:sldLayoutId id="2147483706" r:id="rId20"/>
    <p:sldLayoutId id="2147483708" r:id="rId21"/>
    <p:sldLayoutId id="214748370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912">
          <p15:clr>
            <a:srgbClr val="F26B43"/>
          </p15:clr>
        </p15:guide>
        <p15:guide id="7" orient="horz" pos="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194833" y="233022"/>
            <a:ext cx="11654267" cy="90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/>
          <p:nvPr/>
        </p:nvSpPr>
        <p:spPr>
          <a:xfrm flipH="1">
            <a:off x="11848362" y="6588336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8097917" y="65731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9799" y="6318074"/>
            <a:ext cx="1517521" cy="41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14">
            <a:alphaModFix/>
          </a:blip>
          <a:srcRect l="14723" t="98890" r="25121" b="449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90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912">
          <p15:clr>
            <a:srgbClr val="F26B43"/>
          </p15:clr>
        </p15:guide>
        <p15:guide id="7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pack-tutorial.readthedocs.io/en/lanl19/tutorial_developer_workflows.html" TargetMode="Externa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rilinos/Trilinos/issues/12420" TargetMode="Externa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rilinos/Trilinos/issues/12048" TargetMode="External"/><Relationship Id="rId2" Type="http://schemas.openxmlformats.org/officeDocument/2006/relationships/hyperlink" Target="https://github.com/trilinos/Trilinos/issues/12016" TargetMode="Externa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hub.docker.com/repository/docker/ecpe4s/exawind-snapshot/tags?page=1&amp;ordering=last_updat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e4s.io/uo-public/exawind-snapshot/-/pipelines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hub.docker.com/repository/docker/ecpe4s/exawind-snapshot/tags?page=1&amp;ordering=last_update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hyperlink" Target="https://www.exascaleproject.org/" TargetMode="Externa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e4s.io/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e4s.i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e4s.io/talks/E4S_23.05.pdf" TargetMode="External"/><Relationship Id="rId4" Type="http://schemas.openxmlformats.org/officeDocument/2006/relationships/hyperlink" Target="https://e4s.io/talks/E4S_Support_June23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>
            <a:spLocks noGrp="1"/>
          </p:cNvSpPr>
          <p:nvPr>
            <p:ph type="ctrTitle"/>
          </p:nvPr>
        </p:nvSpPr>
        <p:spPr>
          <a:xfrm>
            <a:off x="190497" y="100852"/>
            <a:ext cx="12132637" cy="297801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E4S and Frank: </a:t>
            </a:r>
            <a:br>
              <a:rPr lang="en-US" b="1" dirty="0">
                <a:effectLst/>
                <a:latin typeface="Helvetica Neue" panose="02000503000000020004" pitchFamily="2" charset="0"/>
              </a:rPr>
            </a:br>
            <a:r>
              <a:rPr lang="en-US" b="1" dirty="0">
                <a:effectLst/>
                <a:latin typeface="Helvetica Neue" panose="02000503000000020004" pitchFamily="2" charset="0"/>
              </a:rPr>
              <a:t>A Platform for CI/CD with GPUs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325" name="Google Shape;325;p43"/>
          <p:cNvSpPr txBox="1">
            <a:spLocks noGrp="1"/>
          </p:cNvSpPr>
          <p:nvPr>
            <p:ph type="subTitle" idx="1"/>
          </p:nvPr>
        </p:nvSpPr>
        <p:spPr>
          <a:xfrm>
            <a:off x="312662" y="3429000"/>
            <a:ext cx="11879338" cy="27981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 err="1"/>
              <a:t>Trilinos</a:t>
            </a:r>
            <a:r>
              <a:rPr lang="en-US" sz="1800" dirty="0"/>
              <a:t> Users Group Meeting (TUG’23)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https://</a:t>
            </a:r>
            <a:r>
              <a:rPr lang="en-US" sz="1800" dirty="0" err="1"/>
              <a:t>trilinos.github.io</a:t>
            </a:r>
            <a:r>
              <a:rPr lang="en-US" sz="1800" dirty="0"/>
              <a:t>/trilinos_user-developer_group_meeting_2023.html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10am - 10:30am MT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CSRI, Sandia National Laboratories, Albuquerque, NM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 dirty="0"/>
              <a:t>Sameer Shende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Research Professor and Director,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Performance Research Laboratory, OACISS, University of Oregon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President and Director, </a:t>
            </a:r>
            <a:r>
              <a:rPr lang="en-US" sz="1800" dirty="0" err="1"/>
              <a:t>ParaTools</a:t>
            </a:r>
            <a:r>
              <a:rPr lang="en-US" sz="1800" dirty="0"/>
              <a:t>, Inc.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dirty="0"/>
              <a:t>https://e4s.io/talks/E4S_Frank_TUG23.pdf</a:t>
            </a:r>
          </a:p>
        </p:txBody>
      </p:sp>
      <p:pic>
        <p:nvPicPr>
          <p:cNvPr id="5" name="Picture 4" descr="E4S-light-grey-orig.png">
            <a:extLst>
              <a:ext uri="{FF2B5EF4-FFF2-40B4-BE49-F238E27FC236}">
                <a16:creationId xmlns:a16="http://schemas.microsoft.com/office/drawing/2014/main" id="{32714E28-717D-1645-9B7F-D4C8F6ABA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98" y="3644486"/>
            <a:ext cx="2166940" cy="1310493"/>
          </a:xfrm>
          <a:prstGeom prst="rect">
            <a:avLst/>
          </a:prstGeom>
        </p:spPr>
      </p:pic>
      <p:pic>
        <p:nvPicPr>
          <p:cNvPr id="8" name="Picture 21" descr="uologo.gif">
            <a:extLst>
              <a:ext uri="{FF2B5EF4-FFF2-40B4-BE49-F238E27FC236}">
                <a16:creationId xmlns:a16="http://schemas.microsoft.com/office/drawing/2014/main" id="{CDFD6D73-A075-674B-88D6-5155E355A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33" y="3644486"/>
            <a:ext cx="1044287" cy="13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ratools.jpg">
            <a:extLst>
              <a:ext uri="{FF2B5EF4-FFF2-40B4-BE49-F238E27FC236}">
                <a16:creationId xmlns:a16="http://schemas.microsoft.com/office/drawing/2014/main" id="{41196C27-47FC-1D6A-59AE-DD3BF196E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33" y="5196977"/>
            <a:ext cx="3255114" cy="6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0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Frank: A platform for CI/CD at U. Oregon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ED5E4-99CB-93ED-7DBC-66DC4F47B84F}"/>
              </a:ext>
            </a:extLst>
          </p:cNvPr>
          <p:cNvSpPr txBox="1"/>
          <p:nvPr/>
        </p:nvSpPr>
        <p:spPr>
          <a:xfrm>
            <a:off x="4362191" y="6319454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oaciss.uoregon.edu</a:t>
            </a:r>
            <a:r>
              <a:rPr lang="en-US" sz="1800" dirty="0"/>
              <a:t>/frank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E64D197-02EC-567C-FD9D-ACF06D43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01" y="979080"/>
            <a:ext cx="8386995" cy="52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Frank: A platform for CI/CD at U. Oregon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ED5E4-99CB-93ED-7DBC-66DC4F47B84F}"/>
              </a:ext>
            </a:extLst>
          </p:cNvPr>
          <p:cNvSpPr txBox="1"/>
          <p:nvPr/>
        </p:nvSpPr>
        <p:spPr>
          <a:xfrm>
            <a:off x="4362191" y="6319454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oaciss.uoregon.edu</a:t>
            </a:r>
            <a:r>
              <a:rPr lang="en-US" sz="1800" dirty="0"/>
              <a:t>/frank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588ED16-FC2B-C808-0CFC-5ECFA40A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33" y="979080"/>
            <a:ext cx="8625534" cy="5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1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8910667" cy="625200"/>
          </a:xfrm>
        </p:spPr>
        <p:txBody>
          <a:bodyPr/>
          <a:lstStyle/>
          <a:p>
            <a:r>
              <a:rPr lang="en-US" dirty="0" err="1"/>
              <a:t>Spack</a:t>
            </a:r>
            <a:r>
              <a:rPr lang="en-US" dirty="0"/>
              <a:t> PR Merge Jobs on Frank and AWS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B5E60C0-32DC-8910-4B4E-84438F364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89" y="979080"/>
            <a:ext cx="8721222" cy="5343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A037A-F469-7207-1F35-D581069C4791}"/>
              </a:ext>
            </a:extLst>
          </p:cNvPr>
          <p:cNvSpPr txBox="1"/>
          <p:nvPr/>
        </p:nvSpPr>
        <p:spPr>
          <a:xfrm>
            <a:off x="5282315" y="6350231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https://stats.e4s.io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F6DE6-5AFF-216D-C014-2A74D43AF858}"/>
              </a:ext>
            </a:extLst>
          </p:cNvPr>
          <p:cNvSpPr txBox="1"/>
          <p:nvPr/>
        </p:nvSpPr>
        <p:spPr>
          <a:xfrm>
            <a:off x="10721009" y="1987826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5M jobs!</a:t>
            </a:r>
          </a:p>
        </p:txBody>
      </p:sp>
    </p:spTree>
    <p:extLst>
      <p:ext uri="{BB962C8B-B14F-4D97-AF65-F5344CB8AC3E}">
        <p14:creationId xmlns:p14="http://schemas.microsoft.com/office/powerpoint/2010/main" val="2973678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A80F89-A739-74BF-5440-5C783F1A7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198" y="1031800"/>
            <a:ext cx="9419385" cy="4441348"/>
          </a:xfrm>
        </p:spPr>
        <p:txBody>
          <a:bodyPr>
            <a:normAutofit/>
          </a:bodyPr>
          <a:lstStyle/>
          <a:p>
            <a:r>
              <a:rPr lang="en-US" dirty="0"/>
              <a:t>SYCL-enabled builds of </a:t>
            </a:r>
            <a:r>
              <a:rPr lang="en-US" dirty="0" err="1"/>
              <a:t>Trilinos</a:t>
            </a:r>
            <a:r>
              <a:rPr lang="en-US" dirty="0"/>
              <a:t> now tested nightly on:</a:t>
            </a:r>
          </a:p>
          <a:p>
            <a:pPr lvl="1"/>
            <a:r>
              <a:rPr lang="en-US" dirty="0"/>
              <a:t>Intel Data Center Max 1100 GPU (PVC)</a:t>
            </a:r>
          </a:p>
          <a:p>
            <a:pPr lvl="1"/>
            <a:r>
              <a:rPr lang="en-US" dirty="0"/>
              <a:t>Intel A770</a:t>
            </a:r>
          </a:p>
          <a:p>
            <a:endParaRPr lang="en-US" dirty="0"/>
          </a:p>
          <a:p>
            <a:r>
              <a:rPr lang="en-US" dirty="0"/>
              <a:t>Packages built:</a:t>
            </a:r>
          </a:p>
          <a:p>
            <a:pPr lvl="1"/>
            <a:r>
              <a:rPr lang="en-US" dirty="0" err="1"/>
              <a:t>Tpetra</a:t>
            </a:r>
            <a:endParaRPr lang="en-US" dirty="0"/>
          </a:p>
          <a:p>
            <a:pPr lvl="1"/>
            <a:r>
              <a:rPr lang="en-US" dirty="0"/>
              <a:t>Zoltan2</a:t>
            </a:r>
          </a:p>
          <a:p>
            <a:pPr lvl="1"/>
            <a:r>
              <a:rPr lang="en-US" dirty="0"/>
              <a:t>Ifpack2</a:t>
            </a:r>
          </a:p>
          <a:p>
            <a:pPr lvl="1"/>
            <a:r>
              <a:rPr lang="en-US" dirty="0"/>
              <a:t>Amesos2</a:t>
            </a:r>
          </a:p>
          <a:p>
            <a:pPr lvl="1"/>
            <a:r>
              <a:rPr lang="en-US" dirty="0" err="1"/>
              <a:t>Belos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CEA52-511A-037B-3780-568BC4B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994BF7-D557-DAD4-96AA-3CE08AF0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9" y="143225"/>
            <a:ext cx="12192000" cy="637288"/>
          </a:xfrm>
        </p:spPr>
        <p:txBody>
          <a:bodyPr>
            <a:noAutofit/>
          </a:bodyPr>
          <a:lstStyle/>
          <a:p>
            <a:r>
              <a:rPr lang="en-US" sz="3600" dirty="0" err="1"/>
              <a:t>Trilinos</a:t>
            </a:r>
            <a:r>
              <a:rPr lang="en-US" sz="3600" dirty="0"/>
              <a:t>: SYCL Enabled Builds Added to Nightly Testing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D0D1548-2C19-2FAE-BA51-3510A918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766" y="1890708"/>
            <a:ext cx="4240593" cy="4186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E2F40-B12E-5B3E-0D50-65332A423A4C}"/>
              </a:ext>
            </a:extLst>
          </p:cNvPr>
          <p:cNvSpPr txBox="1"/>
          <p:nvPr/>
        </p:nvSpPr>
        <p:spPr>
          <a:xfrm>
            <a:off x="7210017" y="3075057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Results from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October 30, 2023</a:t>
            </a:r>
          </a:p>
        </p:txBody>
      </p:sp>
    </p:spTree>
    <p:extLst>
      <p:ext uri="{BB962C8B-B14F-4D97-AF65-F5344CB8AC3E}">
        <p14:creationId xmlns:p14="http://schemas.microsoft.com/office/powerpoint/2010/main" val="103167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Spack</a:t>
            </a:r>
            <a:r>
              <a:rPr lang="en-US" dirty="0"/>
              <a:t> Developer Workflow Integration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9FCE720-7E0F-7D9E-D96A-F01BA24B1301}"/>
              </a:ext>
            </a:extLst>
          </p:cNvPr>
          <p:cNvSpPr txBox="1">
            <a:spLocks/>
          </p:cNvSpPr>
          <p:nvPr/>
        </p:nvSpPr>
        <p:spPr>
          <a:xfrm>
            <a:off x="228197" y="1031799"/>
            <a:ext cx="11539733" cy="5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/>
              <a:t>Trilinos</a:t>
            </a:r>
            <a:r>
              <a:rPr lang="en-US" sz="2400" dirty="0"/>
              <a:t> development branch nightly builds now orchestrated using </a:t>
            </a:r>
            <a:r>
              <a:rPr lang="en-US" sz="2400" b="1" dirty="0" err="1"/>
              <a:t>Spack</a:t>
            </a:r>
            <a:r>
              <a:rPr lang="en-US" sz="2400" b="1" dirty="0"/>
              <a:t> developer workflow</a:t>
            </a:r>
          </a:p>
          <a:p>
            <a:r>
              <a:rPr lang="en-US" dirty="0">
                <a:hlinkClick r:id="rId2"/>
              </a:rPr>
              <a:t>https://spack-tutorial.readthedocs.io/en/lanl19/tutorial_developer_workflows.html</a:t>
            </a:r>
            <a:endParaRPr lang="en-US" dirty="0"/>
          </a:p>
          <a:p>
            <a:pPr marL="0" indent="0"/>
            <a:endParaRPr lang="en-US" sz="2400" dirty="0"/>
          </a:p>
        </p:txBody>
      </p:sp>
      <p:pic>
        <p:nvPicPr>
          <p:cNvPr id="4" name="Picture 3" descr="https://gitlab.e4s.io/uo-public/trilinos/-/blob/master/ci.sh">
            <a:extLst>
              <a:ext uri="{FF2B5EF4-FFF2-40B4-BE49-F238E27FC236}">
                <a16:creationId xmlns:a16="http://schemas.microsoft.com/office/drawing/2014/main" id="{8A870D1A-1B64-D159-E0FF-5B4D1FBD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79" y="2822042"/>
            <a:ext cx="7772400" cy="1886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ED778F-7DA9-B82B-3136-2EF7A029BD41}"/>
              </a:ext>
            </a:extLst>
          </p:cNvPr>
          <p:cNvSpPr txBox="1"/>
          <p:nvPr/>
        </p:nvSpPr>
        <p:spPr>
          <a:xfrm>
            <a:off x="1025907" y="4968075"/>
            <a:ext cx="769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Script excerpt from https://gitlab.e4s.io/</a:t>
            </a:r>
            <a:r>
              <a:rPr lang="en-US" dirty="0" err="1"/>
              <a:t>uo</a:t>
            </a:r>
            <a:r>
              <a:rPr lang="en-US" dirty="0"/>
              <a:t>-public/</a:t>
            </a:r>
            <a:r>
              <a:rPr lang="en-US" dirty="0" err="1"/>
              <a:t>trilinos</a:t>
            </a:r>
            <a:r>
              <a:rPr lang="en-US" dirty="0"/>
              <a:t>/-/blob/master/</a:t>
            </a:r>
            <a:r>
              <a:rPr lang="en-US" dirty="0" err="1"/>
              <a:t>ci.sh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71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Trilinos</a:t>
            </a:r>
            <a:r>
              <a:rPr lang="en-US" dirty="0"/>
              <a:t> </a:t>
            </a:r>
            <a:r>
              <a:rPr lang="en-US" dirty="0" err="1"/>
              <a:t>Ctests</a:t>
            </a:r>
            <a:r>
              <a:rPr lang="en-US" dirty="0"/>
              <a:t> Run Post-build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8BC8D8C-B355-DFBD-90F2-13087937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17" y="979080"/>
            <a:ext cx="9487966" cy="49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48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D0A447-EE53-E841-1511-8962F4D757C3}"/>
              </a:ext>
            </a:extLst>
          </p:cNvPr>
          <p:cNvSpPr txBox="1">
            <a:spLocks/>
          </p:cNvSpPr>
          <p:nvPr/>
        </p:nvSpPr>
        <p:spPr>
          <a:xfrm>
            <a:off x="0" y="-20619"/>
            <a:ext cx="9144000" cy="63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r>
              <a:rPr lang="en-US"/>
              <a:t>Automated CI Container Image Creation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E0228F-5AD8-0A4C-0668-01281FBAEE38}"/>
              </a:ext>
            </a:extLst>
          </p:cNvPr>
          <p:cNvGrpSpPr/>
          <p:nvPr/>
        </p:nvGrpSpPr>
        <p:grpSpPr>
          <a:xfrm>
            <a:off x="2167730" y="613356"/>
            <a:ext cx="8447261" cy="6030961"/>
            <a:chOff x="599440" y="807381"/>
            <a:chExt cx="7856539" cy="5402704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D8F9DEA-242D-4B88-7F4E-B557D88A4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79" y="1176713"/>
              <a:ext cx="7772400" cy="4201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B6E4C8-A008-541D-C011-E274396FE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440" y="5436969"/>
              <a:ext cx="7772400" cy="77311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8FCAE24-6E90-E484-8D4E-0635BC1762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3840" y="4362875"/>
              <a:ext cx="1391920" cy="14426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55797-7CD4-3C0F-9AB6-E1170C819964}"/>
                </a:ext>
              </a:extLst>
            </p:cNvPr>
            <p:cNvSpPr txBox="1"/>
            <p:nvPr/>
          </p:nvSpPr>
          <p:spPr>
            <a:xfrm>
              <a:off x="2328428" y="807381"/>
              <a:ext cx="4482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https://gitlab.e4s.io/</a:t>
              </a:r>
              <a:r>
                <a:rPr lang="en-US" dirty="0" err="1"/>
                <a:t>uo</a:t>
              </a:r>
              <a:r>
                <a:rPr lang="en-US" dirty="0"/>
                <a:t>-public/</a:t>
              </a:r>
              <a:r>
                <a:rPr lang="en-US" dirty="0" err="1"/>
                <a:t>trilinos</a:t>
              </a:r>
              <a:r>
                <a:rPr lang="en-US" dirty="0"/>
                <a:t>-images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287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9016684" cy="625200"/>
          </a:xfrm>
        </p:spPr>
        <p:txBody>
          <a:bodyPr/>
          <a:lstStyle/>
          <a:p>
            <a:r>
              <a:rPr lang="en-US" sz="3600" dirty="0"/>
              <a:t>Automated CI Container Image 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B6A8D-0F4B-66FF-D5D9-701E254B8797}"/>
              </a:ext>
            </a:extLst>
          </p:cNvPr>
          <p:cNvSpPr txBox="1"/>
          <p:nvPr/>
        </p:nvSpPr>
        <p:spPr>
          <a:xfrm>
            <a:off x="365854" y="1149555"/>
            <a:ext cx="1149484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Automated generation of CI container images makes it easier to: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Bring in changes from upstream </a:t>
            </a:r>
            <a:r>
              <a:rPr lang="en-US" sz="3200" dirty="0" err="1"/>
              <a:t>Spack</a:t>
            </a:r>
            <a:endParaRPr lang="en-US" sz="3200" dirty="0"/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Bring in latest versions of </a:t>
            </a:r>
            <a:r>
              <a:rPr lang="en-US" sz="3200" dirty="0" err="1"/>
              <a:t>Trilinos</a:t>
            </a:r>
            <a:r>
              <a:rPr lang="en-US" sz="3200" dirty="0"/>
              <a:t>’ dependencies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Use of </a:t>
            </a:r>
            <a:r>
              <a:rPr lang="en-US" sz="3200" dirty="0" err="1"/>
              <a:t>Spack</a:t>
            </a:r>
            <a:r>
              <a:rPr lang="en-US" sz="3200" dirty="0"/>
              <a:t> developer workflows means nightly build configurations tested closely mimic the builds that end-users would install themselves if they use </a:t>
            </a:r>
            <a:r>
              <a:rPr lang="en-US" sz="3200" dirty="0" err="1"/>
              <a:t>Spack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728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0500928" cy="625200"/>
          </a:xfrm>
        </p:spPr>
        <p:txBody>
          <a:bodyPr/>
          <a:lstStyle/>
          <a:p>
            <a:r>
              <a:rPr lang="en-US" dirty="0" err="1"/>
              <a:t>Trilinos</a:t>
            </a:r>
            <a:r>
              <a:rPr lang="en-US" dirty="0"/>
              <a:t> nightly testing on 7 GPUs on Frank @ U. Oregon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6C2C1F4-DE06-6DB0-3AB9-D8015E74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01" y="979080"/>
            <a:ext cx="8595798" cy="53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13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1256302" cy="625200"/>
          </a:xfrm>
        </p:spPr>
        <p:txBody>
          <a:bodyPr/>
          <a:lstStyle/>
          <a:p>
            <a:r>
              <a:rPr lang="en-US" dirty="0" err="1"/>
              <a:t>Trilinos</a:t>
            </a:r>
            <a:r>
              <a:rPr lang="en-US" dirty="0"/>
              <a:t> </a:t>
            </a:r>
            <a:r>
              <a:rPr lang="en-US" dirty="0" err="1"/>
              <a:t>Tpetra</a:t>
            </a:r>
            <a:r>
              <a:rPr lang="en-US" dirty="0"/>
              <a:t> </a:t>
            </a:r>
            <a:r>
              <a:rPr lang="en-US" dirty="0" err="1"/>
              <a:t>ctests</a:t>
            </a:r>
            <a:r>
              <a:rPr lang="en-US" dirty="0"/>
              <a:t> nightly testing on AMD MI210 on Frank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6FF114-E3C9-A2A4-8DDB-2ECBDF2B0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223" y="979080"/>
            <a:ext cx="8635554" cy="53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9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sz="3200" dirty="0"/>
          </a:p>
          <a:p>
            <a:r>
              <a:rPr lang="en-US" sz="3200" dirty="0"/>
              <a:t>As our software gets more complex, it is getting harder to install and validate HPC tools and libraries correctly in an integrated and interoperable software stack</a:t>
            </a:r>
          </a:p>
          <a:p>
            <a:pPr lvl="1"/>
            <a:r>
              <a:rPr lang="en-US" sz="3000" dirty="0"/>
              <a:t>E4S and Frank – a platform for CI/CD! </a:t>
            </a:r>
          </a:p>
        </p:txBody>
      </p:sp>
    </p:spTree>
    <p:extLst>
      <p:ext uri="{BB962C8B-B14F-4D97-AF65-F5344CB8AC3E}">
        <p14:creationId xmlns:p14="http://schemas.microsoft.com/office/powerpoint/2010/main" val="3120832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1349067" cy="625200"/>
          </a:xfrm>
        </p:spPr>
        <p:txBody>
          <a:bodyPr/>
          <a:lstStyle/>
          <a:p>
            <a:r>
              <a:rPr lang="en-US" dirty="0" err="1"/>
              <a:t>Trilinos</a:t>
            </a:r>
            <a:r>
              <a:rPr lang="en-US" dirty="0"/>
              <a:t> nightly testing on Intel Data Center GPU Max 1100 (PVC)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7BAEF64-0C33-4184-6C3F-92FB9066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858" y="979080"/>
            <a:ext cx="8516284" cy="53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52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0156371" cy="625200"/>
          </a:xfrm>
        </p:spPr>
        <p:txBody>
          <a:bodyPr/>
          <a:lstStyle/>
          <a:p>
            <a:r>
              <a:rPr lang="en-US" dirty="0" err="1"/>
              <a:t>Trilinos</a:t>
            </a:r>
            <a:r>
              <a:rPr lang="en-US" dirty="0"/>
              <a:t> nightly testing on NVIDIA H100 on Frank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70EAB40-7452-8CAE-F24A-41F14F45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18" y="979080"/>
            <a:ext cx="8383763" cy="52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4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0156371" cy="625200"/>
          </a:xfrm>
        </p:spPr>
        <p:txBody>
          <a:bodyPr/>
          <a:lstStyle/>
          <a:p>
            <a:r>
              <a:rPr lang="en-US" dirty="0"/>
              <a:t>Triaging errors with expanded tests on AMD GPUs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F31C2B7-0828-E55B-E8A4-A2CE645F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02" y="979080"/>
            <a:ext cx="8557195" cy="5377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296EB-FC1E-0C16-6949-ACCB0CBC9E93}"/>
              </a:ext>
            </a:extLst>
          </p:cNvPr>
          <p:cNvSpPr txBox="1"/>
          <p:nvPr/>
        </p:nvSpPr>
        <p:spPr>
          <a:xfrm>
            <a:off x="10522226" y="2080591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2378 tests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99% pass</a:t>
            </a:r>
          </a:p>
        </p:txBody>
      </p:sp>
    </p:spTree>
    <p:extLst>
      <p:ext uri="{BB962C8B-B14F-4D97-AF65-F5344CB8AC3E}">
        <p14:creationId xmlns:p14="http://schemas.microsoft.com/office/powerpoint/2010/main" val="3376113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0156371" cy="625200"/>
          </a:xfrm>
        </p:spPr>
        <p:txBody>
          <a:bodyPr/>
          <a:lstStyle/>
          <a:p>
            <a:r>
              <a:rPr lang="en-US" sz="3600" dirty="0"/>
              <a:t>SYCL Enabled </a:t>
            </a:r>
            <a:r>
              <a:rPr lang="en-US" sz="3600" dirty="0" err="1"/>
              <a:t>Trilinos</a:t>
            </a:r>
            <a:r>
              <a:rPr lang="en-US" sz="3600" dirty="0"/>
              <a:t> Issue #12420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B6174-4EF9-3F97-769F-572A630CDACB}"/>
              </a:ext>
            </a:extLst>
          </p:cNvPr>
          <p:cNvSpPr txBox="1"/>
          <p:nvPr/>
        </p:nvSpPr>
        <p:spPr>
          <a:xfrm>
            <a:off x="365854" y="1149555"/>
            <a:ext cx="11494841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When </a:t>
            </a:r>
            <a:r>
              <a:rPr lang="en-US" sz="3000" dirty="0" err="1"/>
              <a:t>Trilinos</a:t>
            </a:r>
            <a:r>
              <a:rPr lang="en-US" sz="3000" dirty="0"/>
              <a:t> is built with external SYCL-enabled </a:t>
            </a:r>
            <a:r>
              <a:rPr lang="en-US" sz="3000" dirty="0" err="1"/>
              <a:t>Kokkos</a:t>
            </a:r>
            <a:r>
              <a:rPr lang="en-US" sz="3000" dirty="0"/>
              <a:t>, the build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When </a:t>
            </a:r>
            <a:r>
              <a:rPr lang="en-US" sz="3000" dirty="0" err="1"/>
              <a:t>Trilinos</a:t>
            </a:r>
            <a:r>
              <a:rPr lang="en-US" sz="3000" dirty="0"/>
              <a:t> is built with </a:t>
            </a:r>
            <a:r>
              <a:rPr lang="en-US" sz="3000" dirty="0" err="1"/>
              <a:t>vendored</a:t>
            </a:r>
            <a:r>
              <a:rPr lang="en-US" sz="3000" dirty="0"/>
              <a:t> SYCL-enabled </a:t>
            </a:r>
            <a:r>
              <a:rPr lang="en-US" sz="3000" dirty="0" err="1"/>
              <a:t>Kokkos</a:t>
            </a:r>
            <a:r>
              <a:rPr lang="en-US" sz="3000" dirty="0"/>
              <a:t>, the build fails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We are using External </a:t>
            </a:r>
            <a:r>
              <a:rPr lang="en-US" sz="3000" dirty="0" err="1"/>
              <a:t>Kokkos</a:t>
            </a:r>
            <a:r>
              <a:rPr lang="en-US" sz="3000" dirty="0"/>
              <a:t> for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err="1"/>
              <a:t>Trilinos</a:t>
            </a:r>
            <a:r>
              <a:rPr lang="en-US" sz="3000" b="1" dirty="0"/>
              <a:t> SYCL build failing: </a:t>
            </a:r>
            <a:r>
              <a:rPr lang="en-US" sz="3000" b="1" dirty="0" err="1"/>
              <a:t>llvm</a:t>
            </a:r>
            <a:r>
              <a:rPr lang="en-US" sz="3000" b="1" dirty="0"/>
              <a:t>-foreach: Error: Device name missing. #12420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hlinkClick r:id="rId2"/>
              </a:rPr>
              <a:t>https://github.com/trilinos/Trilinos/issues/12420</a:t>
            </a:r>
            <a:endParaRPr lang="en-US" sz="3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555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0156371" cy="625200"/>
          </a:xfrm>
        </p:spPr>
        <p:txBody>
          <a:bodyPr/>
          <a:lstStyle/>
          <a:p>
            <a:r>
              <a:rPr lang="en-US" sz="3600" dirty="0"/>
              <a:t>Other </a:t>
            </a:r>
            <a:r>
              <a:rPr lang="en-US" sz="3600" dirty="0" err="1"/>
              <a:t>Trilinos</a:t>
            </a:r>
            <a:r>
              <a:rPr lang="en-US" sz="3600" dirty="0"/>
              <a:t> issues filed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B6174-4EF9-3F97-769F-572A630CDACB}"/>
              </a:ext>
            </a:extLst>
          </p:cNvPr>
          <p:cNvSpPr txBox="1"/>
          <p:nvPr/>
        </p:nvSpPr>
        <p:spPr>
          <a:xfrm>
            <a:off x="365854" y="1149555"/>
            <a:ext cx="11494841" cy="558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 err="1"/>
              <a:t>Kokkos</a:t>
            </a:r>
            <a:r>
              <a:rPr lang="en-US" sz="3000" b="1" dirty="0"/>
              <a:t>: Configure error with -</a:t>
            </a:r>
            <a:r>
              <a:rPr lang="en-US" sz="3000" b="1" dirty="0" err="1"/>
              <a:t>DKokkos_ARCH_INTEL_XEHP</a:t>
            </a:r>
            <a:r>
              <a:rPr lang="en-US" sz="3000" b="1" dirty="0"/>
              <a:t>=ON #12016 </a:t>
            </a:r>
          </a:p>
          <a:p>
            <a:pPr marL="3429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hlinkClick r:id="rId2"/>
              </a:rPr>
              <a:t>https://github.com/trilinos/Trilinos/issues/12016</a:t>
            </a:r>
            <a:r>
              <a:rPr lang="en-US" sz="30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 err="1"/>
              <a:t>ShyLU</a:t>
            </a:r>
            <a:r>
              <a:rPr lang="en-US" sz="3000" b="1" dirty="0"/>
              <a:t>: </a:t>
            </a:r>
            <a:r>
              <a:rPr lang="en-US" sz="3000" b="1" dirty="0" err="1"/>
              <a:t>ShyLU</a:t>
            </a:r>
            <a:r>
              <a:rPr lang="en-US" sz="3000" b="1" dirty="0"/>
              <a:t>/ShyLUConfig.cmake:164 (include): could not find requested file: ../</a:t>
            </a:r>
            <a:r>
              <a:rPr lang="en-US" sz="3000" b="1" dirty="0" err="1"/>
              <a:t>ShyLU_Node</a:t>
            </a:r>
            <a:r>
              <a:rPr lang="en-US" sz="3000" b="1" dirty="0"/>
              <a:t>/</a:t>
            </a:r>
            <a:r>
              <a:rPr lang="en-US" sz="3000" b="1" dirty="0" err="1"/>
              <a:t>ShyLU_NodeConfig.cmake</a:t>
            </a:r>
            <a:r>
              <a:rPr lang="en-US" sz="3000" b="1" dirty="0"/>
              <a:t> #12048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hlinkClick r:id="rId3"/>
              </a:rPr>
              <a:t>https://github.com/trilinos/Trilinos/issues/12048</a:t>
            </a:r>
            <a:r>
              <a:rPr lang="en-US" sz="3000" dirty="0"/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075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installation Dashboard Progress: https://dashboard.e4s.io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6E4A53E-90A3-FC44-7E3C-0B11ED649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164" y="712381"/>
            <a:ext cx="9405672" cy="5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38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23.08 installation on Frontier at ORNL with </a:t>
            </a:r>
            <a:r>
              <a:rPr lang="en-US" dirty="0" err="1"/>
              <a:t>Trilinos</a:t>
            </a:r>
            <a:r>
              <a:rPr lang="en-US" dirty="0"/>
              <a:t> 14.4.0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78FB27-5AE5-0B0D-0F56-DE4178AD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15" y="883920"/>
            <a:ext cx="9435569" cy="5493378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A6A60200-4A61-0A42-DD7A-EF76736CE91E}"/>
              </a:ext>
            </a:extLst>
          </p:cNvPr>
          <p:cNvSpPr/>
          <p:nvPr/>
        </p:nvSpPr>
        <p:spPr>
          <a:xfrm>
            <a:off x="7712765" y="3684104"/>
            <a:ext cx="2160105" cy="357809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42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23.08 installation on Frontier at ORNL with </a:t>
            </a:r>
            <a:r>
              <a:rPr lang="en-US" dirty="0" err="1"/>
              <a:t>Trilinos</a:t>
            </a:r>
            <a:r>
              <a:rPr lang="en-US" dirty="0"/>
              <a:t> 14.4.0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78FB27-5AE5-0B0D-0F56-DE4178AD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15" y="883920"/>
            <a:ext cx="9435569" cy="5493378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A6A60200-4A61-0A42-DD7A-EF76736CE91E}"/>
              </a:ext>
            </a:extLst>
          </p:cNvPr>
          <p:cNvSpPr/>
          <p:nvPr/>
        </p:nvSpPr>
        <p:spPr>
          <a:xfrm>
            <a:off x="7712765" y="3684104"/>
            <a:ext cx="2160105" cy="357809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47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23.08 installation on Frontier at ORNL</a:t>
            </a:r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845F42E-02E5-C20C-09DA-AAF5CD9D0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85308"/>
            <a:ext cx="7772400" cy="462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C40FB-9EC5-41E7-DEC9-5EE1B227B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558984"/>
            <a:ext cx="7772400" cy="68864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1A940B9A-0DB1-100F-B7BB-6D9919F95B91}"/>
              </a:ext>
            </a:extLst>
          </p:cNvPr>
          <p:cNvSpPr/>
          <p:nvPr/>
        </p:nvSpPr>
        <p:spPr>
          <a:xfrm>
            <a:off x="7726018" y="5916556"/>
            <a:ext cx="1033670" cy="17890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45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23.08 installation on Perlmutter at NERSC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7D4C144-65D8-C229-37C0-4B51BB88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6" y="883920"/>
            <a:ext cx="11508350" cy="5215666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CB7A044B-A90A-F701-5C2E-393DA145B510}"/>
              </a:ext>
            </a:extLst>
          </p:cNvPr>
          <p:cNvSpPr/>
          <p:nvPr/>
        </p:nvSpPr>
        <p:spPr>
          <a:xfrm>
            <a:off x="9886122" y="2796208"/>
            <a:ext cx="2160105" cy="357809"/>
          </a:xfrm>
          <a:prstGeom prst="frame">
            <a:avLst>
              <a:gd name="adj1" fmla="val 162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D18C-D2D0-564F-962D-AFDE3260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" y="1352479"/>
            <a:ext cx="4194229" cy="1338788"/>
          </a:xfrm>
        </p:spPr>
        <p:txBody>
          <a:bodyPr/>
          <a:lstStyle/>
          <a:p>
            <a:r>
              <a:rPr lang="en-US" dirty="0"/>
              <a:t>Extreme-scale Scientific Software Stack (E4S)</a:t>
            </a:r>
          </a:p>
        </p:txBody>
      </p:sp>
    </p:spTree>
    <p:extLst>
      <p:ext uri="{BB962C8B-B14F-4D97-AF65-F5344CB8AC3E}">
        <p14:creationId xmlns:p14="http://schemas.microsoft.com/office/powerpoint/2010/main" val="4022713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E4S 23.08 installation on Polaris at ALCF</a:t>
            </a:r>
          </a:p>
        </p:txBody>
      </p:sp>
      <p:pic>
        <p:nvPicPr>
          <p:cNvPr id="5" name="Picture 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CA7A607-D7F5-868E-88A7-3249D59E4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0" y="1194816"/>
            <a:ext cx="11623000" cy="4468368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8551BDA7-BF30-8FF2-B7C3-67CE82F38C8A}"/>
              </a:ext>
            </a:extLst>
          </p:cNvPr>
          <p:cNvSpPr/>
          <p:nvPr/>
        </p:nvSpPr>
        <p:spPr>
          <a:xfrm>
            <a:off x="10508974" y="2279375"/>
            <a:ext cx="1683026" cy="318052"/>
          </a:xfrm>
          <a:prstGeom prst="frame">
            <a:avLst>
              <a:gd name="adj1" fmla="val 162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17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Progress Report of E4S Support for </a:t>
            </a:r>
            <a:r>
              <a:rPr lang="en-US" dirty="0" err="1"/>
              <a:t>ExaWind</a:t>
            </a:r>
            <a:r>
              <a:rPr lang="en-US" dirty="0"/>
              <a:t> by </a:t>
            </a:r>
            <a:r>
              <a:rPr lang="en-US" dirty="0" err="1"/>
              <a:t>ParaTools</a:t>
            </a:r>
            <a:r>
              <a:rPr lang="en-US" dirty="0"/>
              <a:t>, Inc.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4D6772B-3F5C-6FCC-DAB2-3A97D372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24" y="883920"/>
            <a:ext cx="9591552" cy="5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5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7D1A0BB-3FB5-DB1A-7E8E-C99A21BC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02" y="958348"/>
            <a:ext cx="9363142" cy="5350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 err="1"/>
              <a:t>ExaWind</a:t>
            </a:r>
            <a:r>
              <a:rPr lang="en-US" dirty="0"/>
              <a:t> CI: Container Image Artifacts on </a:t>
            </a:r>
            <a:r>
              <a:rPr lang="en-US" dirty="0" err="1"/>
              <a:t>DockerHub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CCF9-6706-F19D-347A-2583B33557D2}"/>
              </a:ext>
            </a:extLst>
          </p:cNvPr>
          <p:cNvSpPr txBox="1"/>
          <p:nvPr/>
        </p:nvSpPr>
        <p:spPr>
          <a:xfrm>
            <a:off x="1831851" y="6409471"/>
            <a:ext cx="8528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https://hub.docker.com/repository/docker/ecpe4s/exawind-snapshot/tags?page=1&amp;ordering=last_updated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01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 err="1"/>
              <a:t>ExaWind</a:t>
            </a:r>
            <a:r>
              <a:rPr lang="en-US" dirty="0"/>
              <a:t> CI: </a:t>
            </a:r>
            <a:r>
              <a:rPr lang="en-US" dirty="0" err="1"/>
              <a:t>Exawind</a:t>
            </a:r>
            <a:r>
              <a:rPr lang="en-US" dirty="0"/>
              <a:t>-Snapshot Project on gitlab.e4s.io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8D4529-C10A-E40C-2B98-2D2DB7D9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8" y="972024"/>
            <a:ext cx="11343090" cy="4868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C24C2-E663-BA6C-D013-76A9F2FC6FCB}"/>
              </a:ext>
            </a:extLst>
          </p:cNvPr>
          <p:cNvSpPr txBox="1"/>
          <p:nvPr/>
        </p:nvSpPr>
        <p:spPr>
          <a:xfrm>
            <a:off x="4052305" y="6012673"/>
            <a:ext cx="481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https://gitlab.e4s.io/uo-public/exawind-snapshot/-/pipelines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02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7F5C8E-23A8-7889-7CE6-030AAD7E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01" y="727768"/>
            <a:ext cx="9182597" cy="5626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086B9A-8719-0D8F-2A7A-E9FB4EE01AB6}"/>
              </a:ext>
            </a:extLst>
          </p:cNvPr>
          <p:cNvSpPr txBox="1"/>
          <p:nvPr/>
        </p:nvSpPr>
        <p:spPr>
          <a:xfrm>
            <a:off x="10886739" y="2114579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2023-11-01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963101-85DB-ABCA-261F-CEF32ADC9604}"/>
              </a:ext>
            </a:extLst>
          </p:cNvPr>
          <p:cNvSpPr txBox="1">
            <a:spLocks/>
          </p:cNvSpPr>
          <p:nvPr/>
        </p:nvSpPr>
        <p:spPr>
          <a:xfrm>
            <a:off x="365856" y="29464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r>
              <a:rPr lang="en-US" dirty="0" err="1"/>
              <a:t>Exawind</a:t>
            </a:r>
            <a:r>
              <a:rPr lang="en-US" dirty="0"/>
              <a:t> daily snapshot at </a:t>
            </a:r>
            <a:r>
              <a:rPr lang="en-US" dirty="0" err="1"/>
              <a:t>DockerHub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74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7D1A0BB-3FB5-DB1A-7E8E-C99A21BC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02" y="958348"/>
            <a:ext cx="9363142" cy="5350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 err="1"/>
              <a:t>ExaWind</a:t>
            </a:r>
            <a:r>
              <a:rPr lang="en-US" dirty="0"/>
              <a:t> CI: Container Image Artifacts on </a:t>
            </a:r>
            <a:r>
              <a:rPr lang="en-US" dirty="0" err="1"/>
              <a:t>DockerHub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CCF9-6706-F19D-347A-2583B33557D2}"/>
              </a:ext>
            </a:extLst>
          </p:cNvPr>
          <p:cNvSpPr txBox="1"/>
          <p:nvPr/>
        </p:nvSpPr>
        <p:spPr>
          <a:xfrm>
            <a:off x="1831851" y="6409471"/>
            <a:ext cx="8528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https://hub.docker.com/repository/docker/ecpe4s/exawind-snapshot/tags?page=1&amp;ordering=last_updated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16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DC1-A36D-B84B-A862-995F56E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CA-1FA6-EF4E-95EF-69A4C7FE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076960"/>
            <a:ext cx="11372771" cy="5069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This research was supported by the </a:t>
            </a:r>
            <a:r>
              <a:rPr lang="en-US" i="1" dirty="0" err="1"/>
              <a:t>Exascale</a:t>
            </a:r>
            <a:r>
              <a:rPr lang="en-US" i="1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i="1" dirty="0" err="1"/>
              <a:t>exascale</a:t>
            </a:r>
            <a:r>
              <a:rPr lang="en-US" i="1" dirty="0"/>
              <a:t> ecosystem, including software, applications, and hardware technology, to support the nation’s </a:t>
            </a:r>
            <a:r>
              <a:rPr lang="en-US" i="1" dirty="0" err="1"/>
              <a:t>exascale</a:t>
            </a:r>
            <a:r>
              <a:rPr lang="en-US" i="1" dirty="0"/>
              <a:t> computing imperative.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Thank you </a:t>
            </a:r>
            <a:r>
              <a:rPr lang="en-US" dirty="0"/>
              <a:t>to all collaborators in the ECP and broader computational science communities. The work discussed in this presentation represents creative contributions of many people who are passionately working toward next-generation computational science. </a:t>
            </a:r>
          </a:p>
          <a:p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CAFD569-B407-824D-B2A1-43D06BFC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2605346"/>
            <a:ext cx="4432301" cy="203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6EEEE5-2AE4-934F-B6DE-E1ABAE520018}"/>
              </a:ext>
            </a:extLst>
          </p:cNvPr>
          <p:cNvSpPr/>
          <p:nvPr/>
        </p:nvSpPr>
        <p:spPr>
          <a:xfrm>
            <a:off x="7734300" y="506000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www.exascaleproject.org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4077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52"/>
          <a:stretch/>
        </p:blipFill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79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63F041-C732-4B08-9A81-4D2D6F745F12}"/>
              </a:ext>
            </a:extLst>
          </p:cNvPr>
          <p:cNvGrpSpPr/>
          <p:nvPr/>
        </p:nvGrpSpPr>
        <p:grpSpPr>
          <a:xfrm>
            <a:off x="367301" y="2674476"/>
            <a:ext cx="11353524" cy="356367"/>
            <a:chOff x="367301" y="2668515"/>
            <a:chExt cx="11353524" cy="482327"/>
          </a:xfrm>
        </p:grpSpPr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03CC7698-1508-451E-A612-B61C59FFB3E2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599275" y="29291"/>
              <a:ext cx="463040" cy="5780061"/>
            </a:xfrm>
            <a:custGeom>
              <a:avLst/>
              <a:gdLst>
                <a:gd name="T0" fmla="*/ 0 w 992"/>
                <a:gd name="T1" fmla="*/ 0 h 1682"/>
                <a:gd name="T2" fmla="*/ 992 w 992"/>
                <a:gd name="T3" fmla="*/ 1008 h 1682"/>
                <a:gd name="T4" fmla="*/ 992 w 992"/>
                <a:gd name="T5" fmla="*/ 1682 h 1682"/>
                <a:gd name="T6" fmla="*/ 489 w 992"/>
                <a:gd name="T7" fmla="*/ 829 h 1682"/>
                <a:gd name="T8" fmla="*/ 0 w 992"/>
                <a:gd name="T9" fmla="*/ 0 h 1682"/>
                <a:gd name="connsiteX0" fmla="*/ 0 w 10000"/>
                <a:gd name="connsiteY0" fmla="*/ 0 h 9506"/>
                <a:gd name="connsiteX1" fmla="*/ 10000 w 10000"/>
                <a:gd name="connsiteY1" fmla="*/ 5993 h 9506"/>
                <a:gd name="connsiteX2" fmla="*/ 10000 w 10000"/>
                <a:gd name="connsiteY2" fmla="*/ 9506 h 9506"/>
                <a:gd name="connsiteX3" fmla="*/ 4929 w 10000"/>
                <a:gd name="connsiteY3" fmla="*/ 4929 h 9506"/>
                <a:gd name="connsiteX4" fmla="*/ 0 w 10000"/>
                <a:gd name="connsiteY4" fmla="*/ 0 h 9506"/>
                <a:gd name="connsiteX0" fmla="*/ 0 w 10000"/>
                <a:gd name="connsiteY0" fmla="*/ 0 h 10000"/>
                <a:gd name="connsiteX1" fmla="*/ 10000 w 10000"/>
                <a:gd name="connsiteY1" fmla="*/ 3650 h 10000"/>
                <a:gd name="connsiteX2" fmla="*/ 10000 w 10000"/>
                <a:gd name="connsiteY2" fmla="*/ 10000 h 10000"/>
                <a:gd name="connsiteX3" fmla="*/ 4929 w 10000"/>
                <a:gd name="connsiteY3" fmla="*/ 5185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3650"/>
                  </a:lnTo>
                  <a:lnTo>
                    <a:pt x="10000" y="10000"/>
                  </a:lnTo>
                  <a:lnTo>
                    <a:pt x="4929" y="5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 rot="5400000">
              <a:off x="5844934" y="1075622"/>
              <a:ext cx="482327" cy="3668114"/>
            </a:xfrm>
            <a:custGeom>
              <a:avLst/>
              <a:gdLst>
                <a:gd name="T0" fmla="*/ 0 w 992"/>
                <a:gd name="T1" fmla="*/ 533400 h 674"/>
                <a:gd name="T2" fmla="*/ 1574800 w 992"/>
                <a:gd name="T3" fmla="*/ 0 h 674"/>
                <a:gd name="T4" fmla="*/ 1574800 w 992"/>
                <a:gd name="T5" fmla="*/ 1069975 h 674"/>
                <a:gd name="T6" fmla="*/ 0 w 992"/>
                <a:gd name="T7" fmla="*/ 533400 h 67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0000"/>
                <a:gd name="connsiteY0" fmla="*/ 4985 h 13011"/>
                <a:gd name="connsiteX1" fmla="*/ 10000 w 10000"/>
                <a:gd name="connsiteY1" fmla="*/ 0 h 13011"/>
                <a:gd name="connsiteX2" fmla="*/ 10000 w 10000"/>
                <a:gd name="connsiteY2" fmla="*/ 13011 h 13011"/>
                <a:gd name="connsiteX3" fmla="*/ 0 w 10000"/>
                <a:gd name="connsiteY3" fmla="*/ 4985 h 13011"/>
                <a:gd name="connsiteX0" fmla="*/ 0 w 10000"/>
                <a:gd name="connsiteY0" fmla="*/ 7904 h 15930"/>
                <a:gd name="connsiteX1" fmla="*/ 10000 w 10000"/>
                <a:gd name="connsiteY1" fmla="*/ 0 h 15930"/>
                <a:gd name="connsiteX2" fmla="*/ 10000 w 10000"/>
                <a:gd name="connsiteY2" fmla="*/ 15930 h 15930"/>
                <a:gd name="connsiteX3" fmla="*/ 0 w 10000"/>
                <a:gd name="connsiteY3" fmla="*/ 7904 h 1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5930">
                  <a:moveTo>
                    <a:pt x="0" y="7904"/>
                  </a:moveTo>
                  <a:lnTo>
                    <a:pt x="10000" y="0"/>
                  </a:lnTo>
                  <a:lnTo>
                    <a:pt x="10000" y="15930"/>
                  </a:lnTo>
                  <a:lnTo>
                    <a:pt x="0" y="790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0000">
                  <a:schemeClr val="accent3">
                    <a:lumMod val="0"/>
                    <a:lumOff val="100000"/>
                    <a:alpha val="67000"/>
                  </a:schemeClr>
                </a:gs>
                <a:gs pos="100000">
                  <a:schemeClr val="accent3">
                    <a:lumMod val="100000"/>
                    <a:alpha val="83000"/>
                  </a:schemeClr>
                </a:gs>
              </a:gsLst>
              <a:lin ang="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 rot="5400000">
              <a:off x="3025813" y="29290"/>
              <a:ext cx="463040" cy="5780063"/>
            </a:xfrm>
            <a:custGeom>
              <a:avLst/>
              <a:gdLst>
                <a:gd name="T0" fmla="*/ 0 w 992"/>
                <a:gd name="T1" fmla="*/ 0 h 1682"/>
                <a:gd name="T2" fmla="*/ 992 w 992"/>
                <a:gd name="T3" fmla="*/ 1008 h 1682"/>
                <a:gd name="T4" fmla="*/ 992 w 992"/>
                <a:gd name="T5" fmla="*/ 1682 h 1682"/>
                <a:gd name="T6" fmla="*/ 489 w 992"/>
                <a:gd name="T7" fmla="*/ 829 h 1682"/>
                <a:gd name="T8" fmla="*/ 0 w 992"/>
                <a:gd name="T9" fmla="*/ 0 h 1682"/>
                <a:gd name="connsiteX0" fmla="*/ 0 w 10000"/>
                <a:gd name="connsiteY0" fmla="*/ 0 h 9506"/>
                <a:gd name="connsiteX1" fmla="*/ 10000 w 10000"/>
                <a:gd name="connsiteY1" fmla="*/ 5993 h 9506"/>
                <a:gd name="connsiteX2" fmla="*/ 10000 w 10000"/>
                <a:gd name="connsiteY2" fmla="*/ 9506 h 9506"/>
                <a:gd name="connsiteX3" fmla="*/ 4929 w 10000"/>
                <a:gd name="connsiteY3" fmla="*/ 4929 h 9506"/>
                <a:gd name="connsiteX4" fmla="*/ 0 w 10000"/>
                <a:gd name="connsiteY4" fmla="*/ 0 h 9506"/>
                <a:gd name="connsiteX0" fmla="*/ 0 w 10000"/>
                <a:gd name="connsiteY0" fmla="*/ 0 h 10000"/>
                <a:gd name="connsiteX1" fmla="*/ 10000 w 10000"/>
                <a:gd name="connsiteY1" fmla="*/ 3650 h 10000"/>
                <a:gd name="connsiteX2" fmla="*/ 10000 w 10000"/>
                <a:gd name="connsiteY2" fmla="*/ 10000 h 10000"/>
                <a:gd name="connsiteX3" fmla="*/ 4929 w 10000"/>
                <a:gd name="connsiteY3" fmla="*/ 5185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3650"/>
                  </a:lnTo>
                  <a:lnTo>
                    <a:pt x="10000" y="10000"/>
                  </a:lnTo>
                  <a:lnTo>
                    <a:pt x="4929" y="5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27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25181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Application Development (AD)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43733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Software Technology (ST)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59361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Hardware and Integration (HI)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66630" y="3441007"/>
            <a:ext cx="3668112" cy="2387543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Integrated delivery of ECP products on targeted systems at leading DOE HPC facilities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6 US HPC vendors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focused on exascale node and system design; application integration and software deployment to Facilities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245906" y="3441007"/>
            <a:ext cx="3668112" cy="2387543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Deliver expanded and vertically integrated software stack to achieve full potential of exascale computing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71 unique software products </a:t>
            </a:r>
            <a:r>
              <a:rPr lang="en-US" sz="1600" dirty="0">
                <a:latin typeface="+mn-lt"/>
              </a:rPr>
              <a:t>spanning programming models and run times,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math libraries,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data and visualization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25181" y="3453364"/>
            <a:ext cx="3668112" cy="2792577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Develop and enhance the predictive capability of applications critical to DOE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24 applications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National security, energy,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Earth systems, economic security, materials, data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6 Co-Design Centers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Machine learning, graph analytics, mesh refinement, PDE discretization, particles, online data analytics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ECP’s holistic approach uses co-design and integration to achieve </a:t>
            </a:r>
            <a:r>
              <a:rPr lang="en-US" sz="3200" dirty="0" err="1"/>
              <a:t>exascale</a:t>
            </a:r>
            <a:r>
              <a:rPr lang="en-US" sz="3200" dirty="0"/>
              <a:t> computing</a:t>
            </a:r>
            <a:endParaRPr lang="en-US" sz="20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D2EFB8-09B8-4761-8360-664E09243644}"/>
              </a:ext>
            </a:extLst>
          </p:cNvPr>
          <p:cNvGrpSpPr/>
          <p:nvPr/>
        </p:nvGrpSpPr>
        <p:grpSpPr>
          <a:xfrm>
            <a:off x="1561132" y="2554912"/>
            <a:ext cx="9049561" cy="227207"/>
            <a:chOff x="1432617" y="2292265"/>
            <a:chExt cx="9049561" cy="327677"/>
          </a:xfrm>
          <a:gradFill flip="none" rotWithShape="1">
            <a:gsLst>
              <a:gs pos="97000">
                <a:schemeClr val="bg1">
                  <a:alpha val="67000"/>
                </a:schemeClr>
              </a:gs>
              <a:gs pos="73000">
                <a:schemeClr val="bg1">
                  <a:lumMod val="85000"/>
                  <a:alpha val="57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</p:grpSpPr>
        <p:sp>
          <p:nvSpPr>
            <p:cNvPr id="44" name="Line 19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 rot="5400000">
              <a:off x="8006720" y="190755"/>
              <a:ext cx="327666" cy="4530707"/>
            </a:xfrm>
            <a:custGeom>
              <a:avLst/>
              <a:gdLst>
                <a:gd name="T0" fmla="*/ 1571625 w 990"/>
                <a:gd name="T1" fmla="*/ 1781175 h 1122"/>
                <a:gd name="T2" fmla="*/ 1571625 w 990"/>
                <a:gd name="T3" fmla="*/ 1781175 h 1122"/>
                <a:gd name="T4" fmla="*/ 0 w 990"/>
                <a:gd name="T5" fmla="*/ 892175 h 1122"/>
                <a:gd name="T6" fmla="*/ 0 w 990"/>
                <a:gd name="T7" fmla="*/ 0 h 1122"/>
                <a:gd name="T8" fmla="*/ 1571625 w 990"/>
                <a:gd name="T9" fmla="*/ 1781175 h 1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122">
                  <a:moveTo>
                    <a:pt x="990" y="1122"/>
                  </a:moveTo>
                  <a:lnTo>
                    <a:pt x="990" y="1122"/>
                  </a:lnTo>
                  <a:lnTo>
                    <a:pt x="0" y="562"/>
                  </a:lnTo>
                  <a:lnTo>
                    <a:pt x="0" y="0"/>
                  </a:lnTo>
                  <a:lnTo>
                    <a:pt x="990" y="112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 rot="5400000">
              <a:off x="4659686" y="1325993"/>
              <a:ext cx="327659" cy="2260238"/>
            </a:xfrm>
            <a:custGeom>
              <a:avLst/>
              <a:gdLst>
                <a:gd name="T0" fmla="*/ 1571625 w 990"/>
                <a:gd name="T1" fmla="*/ 0 h 560"/>
                <a:gd name="T2" fmla="*/ 1571625 w 990"/>
                <a:gd name="T3" fmla="*/ 0 h 560"/>
                <a:gd name="T4" fmla="*/ 1571625 w 990"/>
                <a:gd name="T5" fmla="*/ 0 h 560"/>
                <a:gd name="T6" fmla="*/ 0 w 990"/>
                <a:gd name="T7" fmla="*/ 889000 h 560"/>
                <a:gd name="T8" fmla="*/ 0 w 990"/>
                <a:gd name="T9" fmla="*/ 0 h 560"/>
                <a:gd name="T10" fmla="*/ 1571625 w 990"/>
                <a:gd name="T11" fmla="*/ 0 h 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0" h="560">
                  <a:moveTo>
                    <a:pt x="990" y="0"/>
                  </a:moveTo>
                  <a:lnTo>
                    <a:pt x="990" y="0"/>
                  </a:lnTo>
                  <a:lnTo>
                    <a:pt x="0" y="560"/>
                  </a:lnTo>
                  <a:lnTo>
                    <a:pt x="0" y="0"/>
                  </a:lnTo>
                  <a:lnTo>
                    <a:pt x="99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 rot="5400000">
              <a:off x="6919917" y="1325984"/>
              <a:ext cx="327676" cy="2260238"/>
            </a:xfrm>
            <a:custGeom>
              <a:avLst/>
              <a:gdLst>
                <a:gd name="T0" fmla="*/ 1571625 w 990"/>
                <a:gd name="T1" fmla="*/ 889000 h 560"/>
                <a:gd name="T2" fmla="*/ 1571625 w 990"/>
                <a:gd name="T3" fmla="*/ 889000 h 560"/>
                <a:gd name="T4" fmla="*/ 0 w 990"/>
                <a:gd name="T5" fmla="*/ 889000 h 560"/>
                <a:gd name="T6" fmla="*/ 0 w 990"/>
                <a:gd name="T7" fmla="*/ 0 h 560"/>
                <a:gd name="T8" fmla="*/ 1571625 w 990"/>
                <a:gd name="T9" fmla="*/ 889000 h 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560">
                  <a:moveTo>
                    <a:pt x="990" y="560"/>
                  </a:moveTo>
                  <a:lnTo>
                    <a:pt x="990" y="560"/>
                  </a:lnTo>
                  <a:lnTo>
                    <a:pt x="0" y="560"/>
                  </a:lnTo>
                  <a:lnTo>
                    <a:pt x="0" y="0"/>
                  </a:lnTo>
                  <a:lnTo>
                    <a:pt x="990" y="56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 rot="5400000">
              <a:off x="3533333" y="191567"/>
              <a:ext cx="327659" cy="4529091"/>
            </a:xfrm>
            <a:custGeom>
              <a:avLst/>
              <a:gdLst>
                <a:gd name="T0" fmla="*/ 1571625 w 990"/>
                <a:gd name="T1" fmla="*/ 0 h 1122"/>
                <a:gd name="T2" fmla="*/ 1571625 w 990"/>
                <a:gd name="T3" fmla="*/ 3175 h 1122"/>
                <a:gd name="T4" fmla="*/ 0 w 990"/>
                <a:gd name="T5" fmla="*/ 1781175 h 1122"/>
                <a:gd name="T6" fmla="*/ 0 w 990"/>
                <a:gd name="T7" fmla="*/ 889000 h 1122"/>
                <a:gd name="T8" fmla="*/ 1571625 w 990"/>
                <a:gd name="T9" fmla="*/ 0 h 1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122">
                  <a:moveTo>
                    <a:pt x="990" y="0"/>
                  </a:moveTo>
                  <a:lnTo>
                    <a:pt x="990" y="2"/>
                  </a:lnTo>
                  <a:lnTo>
                    <a:pt x="0" y="1122"/>
                  </a:lnTo>
                  <a:lnTo>
                    <a:pt x="0" y="560"/>
                  </a:lnTo>
                  <a:lnTo>
                    <a:pt x="99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cs typeface="+mn-cs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</p:grpSp>
      <p:sp>
        <p:nvSpPr>
          <p:cNvPr id="52" name="Left-Right Arrow 51"/>
          <p:cNvSpPr/>
          <p:nvPr/>
        </p:nvSpPr>
        <p:spPr>
          <a:xfrm>
            <a:off x="417205" y="1397868"/>
            <a:ext cx="11338560" cy="631968"/>
          </a:xfrm>
          <a:prstGeom prst="leftRightArrow">
            <a:avLst/>
          </a:prstGeom>
          <a:solidFill>
            <a:schemeClr val="accent3"/>
          </a:solidFill>
          <a:ln w="12700">
            <a:solidFill>
              <a:schemeClr val="bg2">
                <a:lumMod val="65000"/>
              </a:schemeClr>
            </a:solidFill>
          </a:ln>
        </p:spPr>
        <p:txBody>
          <a:bodyPr lIns="45720" tIns="41061" rIns="45720" bIns="41061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cs typeface="Arial" charset="0"/>
              </a:rPr>
              <a:t>Performant mission and science applications at scale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86884-BEB5-D44B-A390-B6341521BC07}"/>
              </a:ext>
            </a:extLst>
          </p:cNvPr>
          <p:cNvGrpSpPr/>
          <p:nvPr/>
        </p:nvGrpSpPr>
        <p:grpSpPr>
          <a:xfrm>
            <a:off x="825505" y="1926911"/>
            <a:ext cx="10515600" cy="631968"/>
            <a:chOff x="1648034" y="1926911"/>
            <a:chExt cx="8922216" cy="631968"/>
          </a:xfrm>
        </p:grpSpPr>
        <p:sp>
          <p:nvSpPr>
            <p:cNvPr id="53" name="Rectangle 52"/>
            <p:cNvSpPr/>
            <p:nvPr/>
          </p:nvSpPr>
          <p:spPr>
            <a:xfrm>
              <a:off x="1648034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Aggressive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RD&amp;D project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886875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Mission apps; integrated S/W stack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125716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Deployment to DOE HPC Facilities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64557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Hardware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technology advances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759CD1D-6417-8C49-80F9-0D59C7930665}"/>
              </a:ext>
            </a:extLst>
          </p:cNvPr>
          <p:cNvSpPr/>
          <p:nvPr/>
        </p:nvSpPr>
        <p:spPr>
          <a:xfrm>
            <a:off x="4156416" y="2544341"/>
            <a:ext cx="3853305" cy="3670935"/>
          </a:xfrm>
          <a:prstGeom prst="ellipse">
            <a:avLst/>
          </a:prstGeom>
          <a:noFill/>
          <a:ln w="34925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5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1D951B-5005-4389-94BB-6F91A4F9A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0" b="12277"/>
          <a:stretch/>
        </p:blipFill>
        <p:spPr>
          <a:xfrm>
            <a:off x="8640636" y="4462144"/>
            <a:ext cx="2895844" cy="135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F7729-A5E5-4776-B599-C0490E74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 </a:t>
            </a:r>
            <a:r>
              <a:rPr lang="en-US" b="1" dirty="0"/>
              <a:t>Software Technology (ST)</a:t>
            </a:r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6F4B2E5-A4E4-43B5-9E57-E11406A9AD75}"/>
              </a:ext>
            </a:extLst>
          </p:cNvPr>
          <p:cNvSpPr/>
          <p:nvPr/>
        </p:nvSpPr>
        <p:spPr>
          <a:xfrm>
            <a:off x="2141950" y="1050620"/>
            <a:ext cx="5060515" cy="4756759"/>
          </a:xfrm>
          <a:prstGeom prst="triangle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AE9FD7-1B27-4F2D-9541-DDB827D4AC54}"/>
              </a:ext>
            </a:extLst>
          </p:cNvPr>
          <p:cNvSpPr/>
          <p:nvPr/>
        </p:nvSpPr>
        <p:spPr>
          <a:xfrm>
            <a:off x="4653424" y="4653671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and deliver high-quality and robust software products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66E51A-92C6-447D-802A-371BF4F4C415}"/>
              </a:ext>
            </a:extLst>
          </p:cNvPr>
          <p:cNvSpPr/>
          <p:nvPr/>
        </p:nvSpPr>
        <p:spPr>
          <a:xfrm>
            <a:off x="4653424" y="3762409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Guide, and complement, and integrate with vendor efforts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EE3B8-226B-47EB-B386-E6F3267F73A8}"/>
              </a:ext>
            </a:extLst>
          </p:cNvPr>
          <p:cNvSpPr/>
          <p:nvPr/>
        </p:nvSpPr>
        <p:spPr>
          <a:xfrm>
            <a:off x="4653424" y="1979887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SW stack for scalability with massive on-node parallelism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9D178C-7561-479E-ACA0-4716783FA1D3}"/>
              </a:ext>
            </a:extLst>
          </p:cNvPr>
          <p:cNvSpPr/>
          <p:nvPr/>
        </p:nvSpPr>
        <p:spPr>
          <a:xfrm>
            <a:off x="4653424" y="2871148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existing capabilities when possible, develop new when not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551D96-1384-4B31-AA45-3A4DCB9F0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76" y="2817369"/>
            <a:ext cx="1779178" cy="150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F7870-6259-477B-B5AE-5835D36BA2EA}"/>
              </a:ext>
            </a:extLst>
          </p:cNvPr>
          <p:cNvSpPr txBox="1"/>
          <p:nvPr/>
        </p:nvSpPr>
        <p:spPr>
          <a:xfrm>
            <a:off x="331068" y="1766227"/>
            <a:ext cx="3621763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Build a comprehensive, coherent software stack that enables application developers to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productively develop highly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parallel applications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that effectively target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diverse exascale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architectures</a:t>
            </a:r>
          </a:p>
        </p:txBody>
      </p:sp>
    </p:spTree>
    <p:extLst>
      <p:ext uri="{BB962C8B-B14F-4D97-AF65-F5344CB8AC3E}">
        <p14:creationId xmlns:p14="http://schemas.microsoft.com/office/powerpoint/2010/main" val="298251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5711-78FC-4942-9A65-7E601FC7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Extreme-scale Scientific Software Stack (E4S)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30EC0-F5B3-CB41-9790-40E3240A18FD}"/>
              </a:ext>
            </a:extLst>
          </p:cNvPr>
          <p:cNvSpPr txBox="1">
            <a:spLocks/>
          </p:cNvSpPr>
          <p:nvPr/>
        </p:nvSpPr>
        <p:spPr>
          <a:xfrm>
            <a:off x="95271" y="542186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100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Spack-based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distribution of software tested for interoperability and portability to multiple architectures with support for GPUs from NVIDIA, AMD, and Intel in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</a:t>
            </a:r>
            <a:r>
              <a:rPr lang="en-GB" sz="1100" dirty="0">
                <a:solidFill>
                  <a:prstClr val="black"/>
                </a:solidFill>
                <a:latin typeface="Arial"/>
              </a:rPr>
              <a:t>h release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from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containers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en-GB" sz="1100" b="1" dirty="0">
                <a:solidFill>
                  <a:prstClr val="black"/>
                </a:solidFill>
                <a:latin typeface="Arial"/>
              </a:rPr>
              <a:t>cloud,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binary caches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Leverages and enhances SDK interoperability thrust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a commercial product – an open resource for all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2018: E4S 0.1 - 24 full, 24 partial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2019: E4S 0.2 - 37 full, 10 partial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release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 2019: E4S 1.0 - 50 full,  5 partial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 2020: E4S 1.1 - 61 full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 2020: E4S 1.2 (aka, 20.10) - 67 full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 2021: E4S 21.02 - 67 full release, 4 partial release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2021: E4S 21.05 - 76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Aug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2021: E4S 21.08 </a:t>
            </a:r>
            <a:r>
              <a:rPr lang="en-GB" sz="1100" dirty="0">
                <a:solidFill>
                  <a:prstClr val="black"/>
                </a:solidFill>
              </a:rPr>
              <a:t>-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88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Nov 2021: </a:t>
            </a:r>
            <a:r>
              <a:rPr lang="en-GB" sz="1100" dirty="0">
                <a:solidFill>
                  <a:prstClr val="black"/>
                </a:solidFill>
              </a:rPr>
              <a:t>E4S 21.11 - 91 </a:t>
            </a:r>
            <a:r>
              <a:rPr lang="en-GB" sz="1100" dirty="0">
                <a:solidFill>
                  <a:prstClr val="black"/>
                </a:solidFill>
                <a:latin typeface="Arial"/>
              </a:rPr>
              <a:t>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 2022: E4S 22.02 – 100 full release products 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2022: E4S </a:t>
            </a:r>
            <a:r>
              <a:rPr lang="en-GB" sz="1100" dirty="0">
                <a:solidFill>
                  <a:prstClr val="black"/>
                </a:solidFill>
              </a:rPr>
              <a:t>22.05 – 101 full release products 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August 2022: E4S 22.08 – 102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November 2022: E4S 22.11 – 103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February 2023: E4S 23.02 – 106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2023: E4S 23.05 – 109 full release products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Aug 2023: E4S 23.08 – 115 full release products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prstClr val="black"/>
              </a:buClr>
              <a:defRPr/>
            </a:pPr>
            <a:endParaRPr lang="en-GB" sz="11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C2D371C-44B7-404A-A997-AB739456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87" y="1758462"/>
            <a:ext cx="3446123" cy="21177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1C73F2-7E1F-314B-BA5D-00E2F70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423" y="203120"/>
            <a:ext cx="2654430" cy="9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F89C9-2C86-8A4C-BDBD-8273123C3CEA}"/>
              </a:ext>
            </a:extLst>
          </p:cNvPr>
          <p:cNvSpPr txBox="1"/>
          <p:nvPr/>
        </p:nvSpPr>
        <p:spPr>
          <a:xfrm>
            <a:off x="7402665" y="5573845"/>
            <a:ext cx="4446436" cy="10895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Also include other products .e.g.,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AI: </a:t>
            </a:r>
            <a:r>
              <a:rPr lang="en-US" dirty="0" err="1">
                <a:latin typeface="+mn-lt"/>
              </a:rPr>
              <a:t>PyTorch</a:t>
            </a:r>
            <a:r>
              <a:rPr lang="en-US" dirty="0">
                <a:latin typeface="+mn-lt"/>
              </a:rPr>
              <a:t>, TensorFlow (CUDA, </a:t>
            </a:r>
            <a:r>
              <a:rPr lang="en-US" dirty="0" err="1">
                <a:latin typeface="+mn-lt"/>
              </a:rPr>
              <a:t>ROCm</a:t>
            </a:r>
            <a:r>
              <a:rPr lang="en-US" dirty="0">
                <a:latin typeface="+mn-lt"/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Co-Design: </a:t>
            </a:r>
            <a:r>
              <a:rPr lang="en-US" dirty="0" err="1"/>
              <a:t>AMReX</a:t>
            </a:r>
            <a:r>
              <a:rPr lang="en-US" dirty="0"/>
              <a:t>, Cabana, MFEM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EDA: </a:t>
            </a:r>
            <a:r>
              <a:rPr lang="en-US" dirty="0" err="1"/>
              <a:t>Xyce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120AA-6291-A0AE-2813-B275AF979CF5}"/>
              </a:ext>
            </a:extLst>
          </p:cNvPr>
          <p:cNvSpPr txBox="1"/>
          <p:nvPr/>
        </p:nvSpPr>
        <p:spPr>
          <a:xfrm>
            <a:off x="8651083" y="3876211"/>
            <a:ext cx="3341666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https://e4s.io</a:t>
            </a: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2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9368454" cy="625200"/>
          </a:xfrm>
        </p:spPr>
        <p:txBody>
          <a:bodyPr/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n-GB" altLang="en-US" dirty="0"/>
              <a:t>E4S: Extreme-scale Scientific Software Stack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856" y="979080"/>
            <a:ext cx="11590792" cy="5259674"/>
          </a:xfrm>
        </p:spPr>
        <p:txBody>
          <a:bodyPr/>
          <a:lstStyle/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is a community effort to provide open-source software packages for developing, deploying and running scientific applications on HPC platforms.</a:t>
            </a:r>
          </a:p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has built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comprehensive, coherent software stack that enables application developers to productively develop highly parallel applications that effectively target diverse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exascale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architectures. </a:t>
            </a:r>
          </a:p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sz="1600" dirty="0"/>
              <a:t>E4S provides a curated, </a:t>
            </a:r>
            <a:r>
              <a:rPr lang="en-US" sz="1600" dirty="0" err="1"/>
              <a:t>Spack</a:t>
            </a:r>
            <a:r>
              <a:rPr lang="en-US" sz="1600" dirty="0"/>
              <a:t> based software distribution of 100+ HPC, 50+ EDA (e.g., </a:t>
            </a:r>
            <a:r>
              <a:rPr lang="en-US" sz="1600" dirty="0" err="1"/>
              <a:t>Xyce</a:t>
            </a:r>
            <a:r>
              <a:rPr lang="en-US" sz="1600" dirty="0"/>
              <a:t>), and AI/ML packages (e.g., TensorFlow, </a:t>
            </a:r>
            <a:r>
              <a:rPr lang="en-US" sz="1600" dirty="0" err="1"/>
              <a:t>PyTorch</a:t>
            </a:r>
            <a:r>
              <a:rPr lang="en-US" sz="1600" dirty="0"/>
              <a:t>).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With E4S </a:t>
            </a:r>
            <a:r>
              <a:rPr lang="en-US" sz="1600" dirty="0" err="1"/>
              <a:t>Spack</a:t>
            </a:r>
            <a:r>
              <a:rPr lang="en-US" sz="1600" dirty="0"/>
              <a:t> binary build caches, E4S supports both bare-metal and containerized deployment for GPU based platforms.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X86_64, ppc64le (IBM Power 9), aarch64 (ARM64) with support for GPUs from NVIDIA, AMD, and Intel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HPC and AI/ML packages are optimized for GPUs and CPUs.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Container images on </a:t>
            </a:r>
            <a:r>
              <a:rPr lang="en-US" sz="1600" dirty="0" err="1"/>
              <a:t>DockerHub</a:t>
            </a:r>
            <a:r>
              <a:rPr lang="en-US" sz="1600" dirty="0"/>
              <a:t> and E4S website of pre-built binaries of ECP ST products.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Base images and full featured containers (with GPU support).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Commercial support for E4S through </a:t>
            </a:r>
            <a:r>
              <a:rPr lang="en-US" sz="1600" dirty="0" err="1"/>
              <a:t>ParaTools</a:t>
            </a:r>
            <a:r>
              <a:rPr lang="en-US" sz="1600" dirty="0"/>
              <a:t>, Inc. for installation, maintaining an issue tracker, and ECP AD engagement.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>
                <a:hlinkClick r:id="rId3"/>
              </a:rPr>
              <a:t>https://dashboard.e4s.io</a:t>
            </a:r>
            <a:r>
              <a:rPr lang="en-US" sz="1600" dirty="0"/>
              <a:t>  </a:t>
            </a:r>
            <a:r>
              <a:rPr lang="en-US" sz="1600" dirty="0">
                <a:hlinkClick r:id="rId4"/>
              </a:rPr>
              <a:t>https://e4s.io/talks/E4S_Support_Sep23.pdf</a:t>
            </a:r>
            <a:r>
              <a:rPr lang="en-US" sz="1600" dirty="0"/>
              <a:t> 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e4s-cl container launch tool allows binary distribution of applications by substituting MPI in the containerized app with the system MPI. e4s-alc is a tool to create custom container images from base images 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Quarterly releases: E4S 23.08 released on August 31, 2023: </a:t>
            </a:r>
            <a:r>
              <a:rPr lang="en-US" sz="1600" dirty="0">
                <a:hlinkClick r:id="rId5"/>
              </a:rPr>
              <a:t>https://e4s.io/talks/E4S_23.08.pdf</a:t>
            </a:r>
            <a:endParaRPr lang="en-US" sz="1600" dirty="0"/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E4S for commercial cloud platforms: AWS image supports MPI implementations and containers with remote desktop (DCV).</a:t>
            </a:r>
          </a:p>
          <a:p>
            <a:pPr marL="685800" lvl="1">
              <a:lnSpc>
                <a:spcPct val="120000"/>
              </a:lnSpc>
              <a:buSzPts val="1800"/>
              <a:buChar char="•"/>
            </a:pPr>
            <a:r>
              <a:rPr lang="en-US" sz="1600" dirty="0"/>
              <a:t> Intel MPI, NVHPC, MVAPICH2, MPICH, MPC, </a:t>
            </a:r>
            <a:r>
              <a:rPr lang="en-US" sz="1600" dirty="0" err="1"/>
              <a:t>OpenMPI</a:t>
            </a:r>
            <a:endParaRPr lang="en-US" sz="1600" dirty="0"/>
          </a:p>
          <a:p>
            <a:pPr marL="228600">
              <a:lnSpc>
                <a:spcPct val="120000"/>
              </a:lnSpc>
              <a:buSzPts val="1800"/>
              <a:buChar char="•"/>
            </a:pP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CD879-6523-F002-4268-0343023BC113}"/>
              </a:ext>
            </a:extLst>
          </p:cNvPr>
          <p:cNvSpPr txBox="1"/>
          <p:nvPr/>
        </p:nvSpPr>
        <p:spPr>
          <a:xfrm>
            <a:off x="5518287" y="6350231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https://e4s.io</a:t>
            </a:r>
          </a:p>
        </p:txBody>
      </p:sp>
    </p:spTree>
    <p:extLst>
      <p:ext uri="{BB962C8B-B14F-4D97-AF65-F5344CB8AC3E}">
        <p14:creationId xmlns:p14="http://schemas.microsoft.com/office/powerpoint/2010/main" val="237735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Frank: A platform for CI/CD at U. Oregon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57874-9EC8-C95F-9B82-A9266DBF9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Features GPUs from: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Intel (Data Center GPU Max 1100/PVC, DG1, DG2)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AMD (MI210, MI100, MI50, MI25)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NVIDIA (H100, A100 PCIe 80GB, A100 PCIe 40GB, A100 SXM4, A2000, V100 SXM2, P100…)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Features CPUs from: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Intel (Sapphire Rapids, </a:t>
            </a:r>
            <a:r>
              <a:rPr lang="en-US" dirty="0" err="1"/>
              <a:t>IceLake</a:t>
            </a:r>
            <a:r>
              <a:rPr lang="en-US" dirty="0"/>
              <a:t>, </a:t>
            </a:r>
            <a:r>
              <a:rPr lang="en-US" dirty="0" err="1"/>
              <a:t>CooperLake</a:t>
            </a:r>
            <a:r>
              <a:rPr lang="en-US" dirty="0"/>
              <a:t>,…)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AMD (</a:t>
            </a:r>
            <a:r>
              <a:rPr lang="en-US" dirty="0" err="1"/>
              <a:t>Epyc</a:t>
            </a:r>
            <a:r>
              <a:rPr lang="en-US" dirty="0"/>
              <a:t> Genoa, Milan, Rome, …)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IBM (Power 10, Power 9, Power 8, …)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ARM (NVIDIA Orin, Xavier, </a:t>
            </a:r>
            <a:r>
              <a:rPr lang="en-US" dirty="0" err="1"/>
              <a:t>Tegra</a:t>
            </a:r>
            <a:r>
              <a:rPr lang="en-US" dirty="0"/>
              <a:t>, Apple M1, M2,  </a:t>
            </a:r>
            <a:r>
              <a:rPr lang="en-US" dirty="0" err="1"/>
              <a:t>SoftIron</a:t>
            </a:r>
            <a:r>
              <a:rPr lang="en-US" dirty="0"/>
              <a:t>, …)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Operating Systems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RHEL, SLES, Ubuntu, Debian, Mac OS X, AIX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HPE Cray Programming Environment (CPE)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Fileservers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IBM Spectrum Scale (GPFS) GS4S all </a:t>
            </a:r>
            <a:r>
              <a:rPr lang="en-US" dirty="0" err="1"/>
              <a:t>NVMe</a:t>
            </a:r>
            <a:r>
              <a:rPr lang="en-US" dirty="0"/>
              <a:t>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BeeGFS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NFS </a:t>
            </a:r>
          </a:p>
        </p:txBody>
      </p:sp>
    </p:spTree>
    <p:extLst>
      <p:ext uri="{BB962C8B-B14F-4D97-AF65-F5344CB8AC3E}">
        <p14:creationId xmlns:p14="http://schemas.microsoft.com/office/powerpoint/2010/main" val="379663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D174-3375-9D1F-FBF6-9C7CB26D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Frank: A platform for CI/CD at U. Oregon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7F34561-2575-1D38-6525-27C2EB665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32" y="979080"/>
            <a:ext cx="8320735" cy="5227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BED5E4-99CB-93ED-7DBC-66DC4F47B84F}"/>
              </a:ext>
            </a:extLst>
          </p:cNvPr>
          <p:cNvSpPr txBox="1"/>
          <p:nvPr/>
        </p:nvSpPr>
        <p:spPr>
          <a:xfrm>
            <a:off x="4362191" y="6319454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oaciss.uoregon.edu</a:t>
            </a:r>
            <a:r>
              <a:rPr lang="en-US" sz="1800" dirty="0"/>
              <a:t>/frank</a:t>
            </a:r>
          </a:p>
        </p:txBody>
      </p:sp>
    </p:spTree>
    <p:extLst>
      <p:ext uri="{BB962C8B-B14F-4D97-AF65-F5344CB8AC3E}">
        <p14:creationId xmlns:p14="http://schemas.microsoft.com/office/powerpoint/2010/main" val="3996600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1_ORNL">
  <a:themeElements>
    <a:clrScheme name="ECP 190214">
      <a:dk1>
        <a:srgbClr val="000000"/>
      </a:dk1>
      <a:lt1>
        <a:srgbClr val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NL">
  <a:themeElements>
    <a:clrScheme name="ECP 190214">
      <a:dk1>
        <a:srgbClr val="000000"/>
      </a:dk1>
      <a:lt1>
        <a:srgbClr val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rgbClr val="000000"/>
      </a:dk1>
      <a:lt1>
        <a:srgbClr val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26706</TotalTime>
  <Words>1849</Words>
  <Application>Microsoft Macintosh PowerPoint</Application>
  <PresentationFormat>Widescreen</PresentationFormat>
  <Paragraphs>182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Century Gothic</vt:lpstr>
      <vt:lpstr>Helvetica Neue</vt:lpstr>
      <vt:lpstr>Open Sans</vt:lpstr>
      <vt:lpstr>1_ORNL</vt:lpstr>
      <vt:lpstr>1_ORNL</vt:lpstr>
      <vt:lpstr>E4S and Frank:  A Platform for CI/CD with GPUs</vt:lpstr>
      <vt:lpstr>Challenges</vt:lpstr>
      <vt:lpstr>Extreme-scale Scientific Software Stack (E4S)</vt:lpstr>
      <vt:lpstr>ECP’s holistic approach uses co-design and integration to achieve exascale computing</vt:lpstr>
      <vt:lpstr>ECP Software Technology (ST)</vt:lpstr>
      <vt:lpstr>Extreme-scale Scientific Software Stack (E4S)</vt:lpstr>
      <vt:lpstr>E4S: Extreme-scale Scientific Software Stack</vt:lpstr>
      <vt:lpstr>Frank: A platform for CI/CD at U. Oregon</vt:lpstr>
      <vt:lpstr>Frank: A platform for CI/CD at U. Oregon</vt:lpstr>
      <vt:lpstr>Frank: A platform for CI/CD at U. Oregon</vt:lpstr>
      <vt:lpstr>Frank: A platform for CI/CD at U. Oregon</vt:lpstr>
      <vt:lpstr>Spack PR Merge Jobs on Frank and AWS</vt:lpstr>
      <vt:lpstr>Trilinos: SYCL Enabled Builds Added to Nightly Testing</vt:lpstr>
      <vt:lpstr>Spack Developer Workflow Integration</vt:lpstr>
      <vt:lpstr>Trilinos Ctests Run Post-build</vt:lpstr>
      <vt:lpstr>PowerPoint Presentation</vt:lpstr>
      <vt:lpstr>Automated CI Container Image Creation</vt:lpstr>
      <vt:lpstr>Trilinos nightly testing on 7 GPUs on Frank @ U. Oregon</vt:lpstr>
      <vt:lpstr>Trilinos Tpetra ctests nightly testing on AMD MI210 on Frank</vt:lpstr>
      <vt:lpstr>Trilinos nightly testing on Intel Data Center GPU Max 1100 (PVC)</vt:lpstr>
      <vt:lpstr>Trilinos nightly testing on NVIDIA H100 on Frank</vt:lpstr>
      <vt:lpstr>Triaging errors with expanded tests on AMD GPUs</vt:lpstr>
      <vt:lpstr>SYCL Enabled Trilinos Issue #12420</vt:lpstr>
      <vt:lpstr>Other Trilinos issues filed</vt:lpstr>
      <vt:lpstr>E4S installation Dashboard Progress: https://dashboard.e4s.io </vt:lpstr>
      <vt:lpstr>E4S 23.08 installation on Frontier at ORNL with Trilinos 14.4.0</vt:lpstr>
      <vt:lpstr>E4S 23.08 installation on Frontier at ORNL with Trilinos 14.4.0</vt:lpstr>
      <vt:lpstr>E4S 23.08 installation on Frontier at ORNL</vt:lpstr>
      <vt:lpstr>E4S 23.08 installation on Perlmutter at NERSC</vt:lpstr>
      <vt:lpstr>E4S 23.08 installation on Polaris at ALCF</vt:lpstr>
      <vt:lpstr>Progress Report of E4S Support for ExaWind by ParaTools, Inc.</vt:lpstr>
      <vt:lpstr>ExaWind CI: Container Image Artifacts on DockerHub</vt:lpstr>
      <vt:lpstr>ExaWind CI: Exawind-Snapshot Project on gitlab.e4s.io</vt:lpstr>
      <vt:lpstr>PowerPoint Presentation</vt:lpstr>
      <vt:lpstr>ExaWind CI: Container Image Artifacts on DockerHub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ECP Software Curation through  Deployment</dc:title>
  <cp:lastModifiedBy>Sameer Shende</cp:lastModifiedBy>
  <cp:revision>150</cp:revision>
  <dcterms:modified xsi:type="dcterms:W3CDTF">2023-11-02T06:09:48Z</dcterms:modified>
</cp:coreProperties>
</file>