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256" r:id="rId2"/>
    <p:sldId id="1802" r:id="rId3"/>
    <p:sldId id="1812" r:id="rId4"/>
    <p:sldId id="1803" r:id="rId5"/>
    <p:sldId id="1804" r:id="rId6"/>
    <p:sldId id="1805" r:id="rId7"/>
    <p:sldId id="1807" r:id="rId8"/>
    <p:sldId id="1806" r:id="rId9"/>
    <p:sldId id="1810" r:id="rId10"/>
    <p:sldId id="1808" r:id="rId11"/>
    <p:sldId id="1809" r:id="rId12"/>
    <p:sldId id="1811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" panose="020B0706030804020204" pitchFamily="34" charset="0"/>
      <p:regular r:id="rId28"/>
      <p:bold r:id="rId29"/>
      <p:italic r:id="rId30"/>
      <p:boldItalic r:id="rId31"/>
    </p:embeddedFont>
    <p:embeddedFont>
      <p:font typeface="Open Sans Light" panose="020B0306030504020204" pitchFamily="34" charset="0"/>
      <p:regular r:id="rId32"/>
      <p:italic r:id="rId33"/>
    </p:embeddedFont>
    <p:embeddedFont>
      <p:font typeface="Open Sans SemiBold" panose="020B0606030504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78F097-0A73-434B-97FE-ED3B8A0EF645}">
          <p14:sldIdLst>
            <p14:sldId id="256"/>
            <p14:sldId id="1802"/>
            <p14:sldId id="1812"/>
            <p14:sldId id="1803"/>
            <p14:sldId id="1804"/>
            <p14:sldId id="1805"/>
            <p14:sldId id="1807"/>
            <p14:sldId id="1806"/>
            <p14:sldId id="1810"/>
            <p14:sldId id="1808"/>
            <p14:sldId id="1809"/>
            <p14:sldId id="18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29F0C0-8768-A125-7B34-4B149FC93BE4}" name="Hu, Jonathan" initials="HJ" userId="S::jhu@sandia.gov::cdddb9fa-726a-4c88-962f-6de8f06099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6" autoAdjust="0"/>
    <p:restoredTop sz="97176" autoAdjust="0"/>
  </p:normalViewPr>
  <p:slideViewPr>
    <p:cSldViewPr snapToGrid="0" showGuides="1">
      <p:cViewPr varScale="1">
        <p:scale>
          <a:sx n="121" d="100"/>
          <a:sy n="121" d="100"/>
        </p:scale>
        <p:origin x="432" y="168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10/27/23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10/27/23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5072" y="6629842"/>
            <a:ext cx="2107085" cy="1220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700" b="0" i="0" spc="50" baseline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461152"/>
            <a:ext cx="4739640" cy="667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FontTx/>
              <a:buNone/>
              <a:defRPr sz="1200" b="0" i="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553150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98759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184673" y="6307251"/>
            <a:ext cx="574567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  <a:endParaRPr lang="en-US" sz="6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1627632"/>
            <a:ext cx="4598377" cy="3058669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764" y="408432"/>
            <a:ext cx="10096500" cy="688848"/>
          </a:xfrm>
        </p:spPr>
        <p:txBody>
          <a:bodyPr/>
          <a:lstStyle>
            <a:lvl1pPr>
              <a:defRPr cap="all" spc="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7764" y="1328928"/>
            <a:ext cx="11049000" cy="4690872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79DB5EF-C54E-4309-A7A1-4E2D5E50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65466"/>
            <a:ext cx="10096500" cy="774779"/>
          </a:xfrm>
        </p:spPr>
        <p:txBody>
          <a:bodyPr/>
          <a:lstStyle>
            <a:lvl1pPr marL="0">
              <a:defRPr cap="all" spc="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A1230A1-9156-430E-9A11-4AE24BE93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71562"/>
            <a:ext cx="10096500" cy="77477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5EF0304-52E2-4F19-A450-73AD46871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AD9A312-C7ED-410D-B833-CD48BFAEC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328928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28" y="236873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363BD05-448E-4A55-A2A9-07D15B68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ndialabs/watchr-core" TargetMode="External"/><Relationship Id="rId2" Type="http://schemas.openxmlformats.org/officeDocument/2006/relationships/hyperlink" Target="mailto:tpetra-developers@software.sandia.gov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petra-developers@software.sandia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27AFEB-8A63-4AF7-AB9F-ED45EF462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575114"/>
            <a:ext cx="7520354" cy="2070847"/>
          </a:xfrm>
        </p:spPr>
        <p:txBody>
          <a:bodyPr>
            <a:normAutofit/>
          </a:bodyPr>
          <a:lstStyle/>
          <a:p>
            <a:r>
              <a:rPr lang="en-US" b="1" dirty="0"/>
              <a:t>Trilinos Performance Monitoring with </a:t>
            </a:r>
            <a:r>
              <a:rPr lang="en-US" b="1" dirty="0" err="1"/>
              <a:t>Watchr</a:t>
            </a:r>
            <a:br>
              <a:rPr lang="en-US" b="1" dirty="0"/>
            </a:br>
            <a:endParaRPr lang="en-US" cap="none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CD3B271D-85AB-4CA1-8C48-0698FC6ED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Kelley &amp; Chris Siefert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439CA68-5CB8-4AF9-B19E-8A31BA4970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SAND2023-11652PE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9C6B457-F3BC-4DBB-B843-F8E47C2B11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TUG 2023, November 1, 2023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0F211-682A-48BD-9221-60AB0BA5883B}"/>
              </a:ext>
            </a:extLst>
          </p:cNvPr>
          <p:cNvSpPr txBox="1"/>
          <p:nvPr/>
        </p:nvSpPr>
        <p:spPr>
          <a:xfrm>
            <a:off x="1749669" y="5671039"/>
            <a:ext cx="5534757" cy="30333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i="1" dirty="0"/>
              <a:t>Special Thanks: Elliott Ridgway for developing </a:t>
            </a:r>
            <a:r>
              <a:rPr lang="en-US" i="1" dirty="0" err="1"/>
              <a:t>Watchr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Running Benchmarks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76AF-8BBE-3AF7-D882-FF553680BA90}"/>
              </a:ext>
            </a:extLst>
          </p:cNvPr>
          <p:cNvSpPr txBox="1"/>
          <p:nvPr/>
        </p:nvSpPr>
        <p:spPr>
          <a:xfrm>
            <a:off x="1702676" y="5360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24D5D-78C3-C51E-43ED-B7055C06C9AC}"/>
              </a:ext>
            </a:extLst>
          </p:cNvPr>
          <p:cNvSpPr txBox="1"/>
          <p:nvPr/>
        </p:nvSpPr>
        <p:spPr>
          <a:xfrm>
            <a:off x="1652199" y="3410806"/>
            <a:ext cx="1262181" cy="14609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6981-B085-1B08-A083-3CF65720C93B}"/>
              </a:ext>
            </a:extLst>
          </p:cNvPr>
          <p:cNvSpPr txBox="1"/>
          <p:nvPr/>
        </p:nvSpPr>
        <p:spPr>
          <a:xfrm>
            <a:off x="1075765" y="4012602"/>
            <a:ext cx="6045797" cy="222683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3B63-8A07-05B1-695B-EB3419DC3E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6897" y="1328928"/>
            <a:ext cx="11049000" cy="51206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Panzer </a:t>
            </a:r>
            <a:r>
              <a:rPr lang="en-US" dirty="0" err="1">
                <a:solidFill>
                  <a:schemeClr val="tx1"/>
                </a:solidFill>
              </a:rPr>
              <a:t>MiniEM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Belos</a:t>
            </a:r>
            <a:r>
              <a:rPr lang="en-US" dirty="0">
                <a:solidFill>
                  <a:schemeClr val="tx1"/>
                </a:solidFill>
              </a:rPr>
              <a:t> CG solve with </a:t>
            </a:r>
            <a:r>
              <a:rPr lang="en-US" dirty="0" err="1">
                <a:solidFill>
                  <a:schemeClr val="tx1"/>
                </a:solidFill>
              </a:rPr>
              <a:t>MueLu</a:t>
            </a:r>
            <a:r>
              <a:rPr lang="en-US" dirty="0">
                <a:solidFill>
                  <a:schemeClr val="tx1"/>
                </a:solidFill>
              </a:rPr>
              <a:t> defaults on large 7-point stencil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Belos</a:t>
            </a:r>
            <a:r>
              <a:rPr lang="en-US" dirty="0">
                <a:solidFill>
                  <a:schemeClr val="tx1"/>
                </a:solidFill>
              </a:rPr>
              <a:t> GMRES with Ifpack2 overlapping ILU(k)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Ifpack2 block tridiagonal apply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Distributed matrix-vector product (Tpetra::</a:t>
            </a:r>
            <a:r>
              <a:rPr lang="en-US" dirty="0" err="1">
                <a:solidFill>
                  <a:schemeClr val="tx1"/>
                </a:solidFill>
              </a:rPr>
              <a:t>CrsMatrix</a:t>
            </a:r>
            <a:r>
              <a:rPr lang="en-US" dirty="0">
                <a:solidFill>
                  <a:schemeClr val="tx1"/>
                </a:solidFill>
              </a:rPr>
              <a:t>::apply)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Distributed matrix-matrix product (</a:t>
            </a:r>
            <a:r>
              <a:rPr lang="en-US" dirty="0" err="1">
                <a:solidFill>
                  <a:schemeClr val="tx1"/>
                </a:solidFill>
              </a:rPr>
              <a:t>TpetraExt</a:t>
            </a:r>
            <a:r>
              <a:rPr lang="en-US" dirty="0">
                <a:solidFill>
                  <a:schemeClr val="tx1"/>
                </a:solidFill>
              </a:rPr>
              <a:t>::</a:t>
            </a:r>
            <a:r>
              <a:rPr lang="en-US" dirty="0" err="1">
                <a:solidFill>
                  <a:schemeClr val="tx1"/>
                </a:solidFill>
              </a:rPr>
              <a:t>MatrixMatrix</a:t>
            </a:r>
            <a:r>
              <a:rPr lang="en-US" dirty="0">
                <a:solidFill>
                  <a:schemeClr val="tx1"/>
                </a:solidFill>
              </a:rPr>
              <a:t>::Multiply)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Tpetra </a:t>
            </a:r>
            <a:r>
              <a:rPr lang="en-US" dirty="0" err="1">
                <a:solidFill>
                  <a:schemeClr val="tx1"/>
                </a:solidFill>
              </a:rPr>
              <a:t>FECrsMatrix</a:t>
            </a:r>
            <a:r>
              <a:rPr lang="en-US" dirty="0">
                <a:solidFill>
                  <a:schemeClr val="tx1"/>
                </a:solidFill>
              </a:rPr>
              <a:t> assembly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Communication patterns for GDSW preconditioner (measuring memory usage, not time)</a:t>
            </a:r>
          </a:p>
        </p:txBody>
      </p:sp>
    </p:spTree>
    <p:extLst>
      <p:ext uri="{BB962C8B-B14F-4D97-AF65-F5344CB8AC3E}">
        <p14:creationId xmlns:p14="http://schemas.microsoft.com/office/powerpoint/2010/main" val="35544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76AF-8BBE-3AF7-D882-FF553680BA90}"/>
              </a:ext>
            </a:extLst>
          </p:cNvPr>
          <p:cNvSpPr txBox="1"/>
          <p:nvPr/>
        </p:nvSpPr>
        <p:spPr>
          <a:xfrm>
            <a:off x="1702676" y="5360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24D5D-78C3-C51E-43ED-B7055C06C9AC}"/>
              </a:ext>
            </a:extLst>
          </p:cNvPr>
          <p:cNvSpPr txBox="1"/>
          <p:nvPr/>
        </p:nvSpPr>
        <p:spPr>
          <a:xfrm>
            <a:off x="1652199" y="3410806"/>
            <a:ext cx="1262181" cy="14609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6981-B085-1B08-A083-3CF65720C93B}"/>
              </a:ext>
            </a:extLst>
          </p:cNvPr>
          <p:cNvSpPr txBox="1"/>
          <p:nvPr/>
        </p:nvSpPr>
        <p:spPr>
          <a:xfrm>
            <a:off x="1075765" y="4012602"/>
            <a:ext cx="6045797" cy="222683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3B63-8A07-05B1-695B-EB3419DC3E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6896" y="1328928"/>
            <a:ext cx="11147169" cy="51206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Contact the Tpetra developers at </a:t>
            </a:r>
            <a:r>
              <a:rPr lang="en-US" sz="2200" b="0" i="0" dirty="0">
                <a:solidFill>
                  <a:srgbClr val="070706"/>
                </a:solidFill>
                <a:effectLst/>
                <a:latin typeface="Calibri" panose="020F0502020204030204" pitchFamily="34" charset="0"/>
                <a:hlinkClick r:id="rId2" tooltip="mailto:tpetra-developers@software.sandia.gov"/>
              </a:rPr>
              <a:t>tpetra</a:t>
            </a:r>
            <a:r>
              <a:rPr lang="en-US" sz="2200" b="0" i="0" dirty="0">
                <a:effectLst/>
                <a:latin typeface="Calibri" panose="020F0502020204030204" pitchFamily="34" charset="0"/>
                <a:hlinkClick r:id="rId2" tooltip="mailto:tpetra-developers@software.sandia.gov"/>
              </a:rPr>
              <a:t>-developers@software.sandia.gov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Watchr</a:t>
            </a:r>
            <a:r>
              <a:rPr lang="en-US" sz="2000" dirty="0">
                <a:solidFill>
                  <a:schemeClr val="tx1"/>
                </a:solidFill>
              </a:rPr>
              <a:t> on GitHub: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https://github.com/sandialabs/watchr-core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Main dashboard hosted on </a:t>
            </a:r>
            <a:r>
              <a:rPr lang="en-US" sz="2000" dirty="0" err="1">
                <a:solidFill>
                  <a:schemeClr val="tx1"/>
                </a:solidFill>
              </a:rPr>
              <a:t>jenkins-son.sandia.gov</a:t>
            </a:r>
            <a:endParaRPr lang="en-US" dirty="0">
              <a:solidFill>
                <a:schemeClr val="tx1"/>
              </a:solidFill>
            </a:endParaRP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Only visible to </a:t>
            </a:r>
            <a:r>
              <a:rPr lang="en-US" dirty="0" err="1">
                <a:solidFill>
                  <a:schemeClr val="tx1"/>
                </a:solidFill>
              </a:rPr>
              <a:t>Sandians</a:t>
            </a:r>
            <a:endParaRPr lang="en-US" dirty="0">
              <a:solidFill>
                <a:schemeClr val="tx1"/>
              </a:solidFill>
            </a:endParaRPr>
          </a:p>
          <a:p>
            <a:pPr marL="726948" lvl="1" indent="-342900"/>
            <a:r>
              <a:rPr lang="en-US" sz="1800" dirty="0">
                <a:solidFill>
                  <a:schemeClr val="tx1"/>
                </a:solidFill>
              </a:rPr>
              <a:t>Actively monitored by Tpetra developers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 Trilinos package developers, we want to support application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We encourage apps to give us proxy problems to add to the nightly performance runs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6320D-D14F-B180-6914-0FC842F7D0CF}"/>
              </a:ext>
            </a:extLst>
          </p:cNvPr>
          <p:cNvSpPr txBox="1"/>
          <p:nvPr/>
        </p:nvSpPr>
        <p:spPr>
          <a:xfrm>
            <a:off x="4897821" y="554946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76AF-8BBE-3AF7-D882-FF553680BA90}"/>
              </a:ext>
            </a:extLst>
          </p:cNvPr>
          <p:cNvSpPr txBox="1"/>
          <p:nvPr/>
        </p:nvSpPr>
        <p:spPr>
          <a:xfrm>
            <a:off x="1702676" y="5360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24D5D-78C3-C51E-43ED-B7055C06C9AC}"/>
              </a:ext>
            </a:extLst>
          </p:cNvPr>
          <p:cNvSpPr txBox="1"/>
          <p:nvPr/>
        </p:nvSpPr>
        <p:spPr>
          <a:xfrm>
            <a:off x="1652199" y="3410806"/>
            <a:ext cx="1262181" cy="14609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6981-B085-1B08-A083-3CF65720C93B}"/>
              </a:ext>
            </a:extLst>
          </p:cNvPr>
          <p:cNvSpPr txBox="1"/>
          <p:nvPr/>
        </p:nvSpPr>
        <p:spPr>
          <a:xfrm>
            <a:off x="1075765" y="4012602"/>
            <a:ext cx="6045797" cy="222683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3B63-8A07-05B1-695B-EB3419DC3E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6897" y="1328928"/>
            <a:ext cx="11049000" cy="51206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Contact the Tpetra developers at </a:t>
            </a:r>
            <a:r>
              <a:rPr lang="en-US" sz="2200" b="0" i="0" dirty="0">
                <a:solidFill>
                  <a:srgbClr val="070706"/>
                </a:solidFill>
                <a:effectLst/>
                <a:latin typeface="Calibri" panose="020F0502020204030204" pitchFamily="34" charset="0"/>
                <a:hlinkClick r:id="rId2" tooltip="mailto:tpetra-developers@software.sandia.gov"/>
              </a:rPr>
              <a:t>tpetra</a:t>
            </a:r>
            <a:r>
              <a:rPr lang="en-US" sz="2200" b="0" i="0" dirty="0">
                <a:effectLst/>
                <a:latin typeface="Calibri" panose="020F0502020204030204" pitchFamily="34" charset="0"/>
                <a:hlinkClick r:id="rId2" tooltip="mailto:tpetra-developers@software.sandia.gov"/>
              </a:rPr>
              <a:t>-developers@software.sandia.gov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Monitoring with </a:t>
            </a:r>
            <a:r>
              <a:rPr lang="en-US" dirty="0" err="1"/>
              <a:t>Watchr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9898-1F2C-40B2-BA2C-82C78D208E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921363"/>
            <a:ext cx="11049000" cy="51206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Watchr</a:t>
            </a:r>
            <a:r>
              <a:rPr lang="en-US" dirty="0">
                <a:solidFill>
                  <a:schemeClr val="tx1"/>
                </a:solidFill>
              </a:rPr>
              <a:t> is an open-source Jenkins plugin developed at Sandia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Created and developed by Elliott Ridgway until FY24, carried on by Eric Ho (both 1424)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And installed on Sandia Jenkins instances (like </a:t>
            </a:r>
            <a:r>
              <a:rPr lang="en-US" dirty="0" err="1">
                <a:solidFill>
                  <a:schemeClr val="tx1"/>
                </a:solidFill>
              </a:rPr>
              <a:t>jenkins-son.sandia.gov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Adds a “Performance Reports” page to your 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Perfect for nightly performance data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x-axis is build date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y-axis is elapsed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Teuchos</a:t>
            </a:r>
            <a:r>
              <a:rPr lang="en-US" dirty="0">
                <a:solidFill>
                  <a:schemeClr val="tx1"/>
                </a:solidFill>
              </a:rPr>
              <a:t>::</a:t>
            </a:r>
            <a:r>
              <a:rPr lang="en-US" dirty="0" err="1">
                <a:solidFill>
                  <a:schemeClr val="tx1"/>
                </a:solidFill>
              </a:rPr>
              <a:t>StackedTimer</a:t>
            </a:r>
            <a:r>
              <a:rPr lang="en-US" dirty="0">
                <a:solidFill>
                  <a:schemeClr val="tx1"/>
                </a:solidFill>
              </a:rPr>
              <a:t> can output data in </a:t>
            </a:r>
            <a:r>
              <a:rPr lang="en-US" dirty="0" err="1">
                <a:solidFill>
                  <a:schemeClr val="tx1"/>
                </a:solidFill>
              </a:rPr>
              <a:t>Watchr</a:t>
            </a:r>
            <a:r>
              <a:rPr lang="en-US" dirty="0">
                <a:solidFill>
                  <a:schemeClr val="tx1"/>
                </a:solidFill>
              </a:rPr>
              <a:t> XML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76AF-8BBE-3AF7-D882-FF553680BA90}"/>
              </a:ext>
            </a:extLst>
          </p:cNvPr>
          <p:cNvSpPr txBox="1"/>
          <p:nvPr/>
        </p:nvSpPr>
        <p:spPr>
          <a:xfrm>
            <a:off x="1702676" y="5360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Monitoring with </a:t>
            </a:r>
            <a:r>
              <a:rPr lang="en-US" dirty="0" err="1"/>
              <a:t>Watchr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76AF-8BBE-3AF7-D882-FF553680BA90}"/>
              </a:ext>
            </a:extLst>
          </p:cNvPr>
          <p:cNvSpPr txBox="1"/>
          <p:nvPr/>
        </p:nvSpPr>
        <p:spPr>
          <a:xfrm>
            <a:off x="1702676" y="5360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C75A5-792E-3835-604E-00B51CDE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6" y="1097280"/>
            <a:ext cx="5340884" cy="365513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3E18981-F6FB-86C8-B04D-CFB6DE689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566" y="1097280"/>
            <a:ext cx="6245467" cy="3655134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418490A-D267-BD96-39E2-B8B34E60C7A0}"/>
              </a:ext>
            </a:extLst>
          </p:cNvPr>
          <p:cNvSpPr/>
          <p:nvPr/>
        </p:nvSpPr>
        <p:spPr>
          <a:xfrm>
            <a:off x="2624746" y="2733625"/>
            <a:ext cx="1453268" cy="314375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D80B40-8EF6-12B6-E6B9-7B05640AD1D2}"/>
              </a:ext>
            </a:extLst>
          </p:cNvPr>
          <p:cNvSpPr txBox="1"/>
          <p:nvPr/>
        </p:nvSpPr>
        <p:spPr>
          <a:xfrm>
            <a:off x="5046939" y="2229407"/>
            <a:ext cx="1615886" cy="132280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Moving </a:t>
            </a:r>
            <a:r>
              <a:rPr lang="en-US" b="1" dirty="0" err="1">
                <a:solidFill>
                  <a:srgbClr val="92D050"/>
                </a:solidFill>
              </a:rPr>
              <a:t>avg+std</a:t>
            </a:r>
            <a:r>
              <a:rPr lang="en-US" b="1" dirty="0">
                <a:solidFill>
                  <a:srgbClr val="92D050"/>
                </a:solidFill>
              </a:rPr>
              <a:t> dev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Moving avg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Time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DBC2DA-B91B-269E-94FF-429C8D9E92A4}"/>
              </a:ext>
            </a:extLst>
          </p:cNvPr>
          <p:cNvCxnSpPr>
            <a:cxnSpLocks/>
          </p:cNvCxnSpPr>
          <p:nvPr/>
        </p:nvCxnSpPr>
        <p:spPr>
          <a:xfrm>
            <a:off x="6190593" y="3247697"/>
            <a:ext cx="88286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9632F8-00E9-4F54-582F-77386DEA5DAD}"/>
              </a:ext>
            </a:extLst>
          </p:cNvPr>
          <p:cNvCxnSpPr>
            <a:cxnSpLocks/>
          </p:cNvCxnSpPr>
          <p:nvPr/>
        </p:nvCxnSpPr>
        <p:spPr>
          <a:xfrm flipV="1">
            <a:off x="6467199" y="2837524"/>
            <a:ext cx="593835" cy="1414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8128D3-F550-5553-C23A-AC12B5EA34A0}"/>
              </a:ext>
            </a:extLst>
          </p:cNvPr>
          <p:cNvCxnSpPr>
            <a:cxnSpLocks/>
          </p:cNvCxnSpPr>
          <p:nvPr/>
        </p:nvCxnSpPr>
        <p:spPr>
          <a:xfrm>
            <a:off x="6322681" y="2559269"/>
            <a:ext cx="5931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2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9898-1F2C-40B2-BA2C-82C78D208EA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It’s useful to see how Trilinos code changes affect performance in different workloads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Changes can have unexpected impact, both positive and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There are several architectures whose performance we are interested in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Intel CPU: CTS-1 (Broadwell), CTS-2 (Sapphire Rapids)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GPU: ATS-2 (Nvidia V100), Crusher/Frontier (AMD MI250X)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And many different workloads, including: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Fundamental kernels like matrix-vector product (</a:t>
            </a:r>
            <a:r>
              <a:rPr lang="en-US" dirty="0" err="1">
                <a:solidFill>
                  <a:schemeClr val="tx1"/>
                </a:solidFill>
              </a:rPr>
              <a:t>SpMV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Specific linear systems from applications (</a:t>
            </a:r>
            <a:r>
              <a:rPr lang="en-US" dirty="0" err="1">
                <a:solidFill>
                  <a:schemeClr val="tx1"/>
                </a:solidFill>
              </a:rPr>
              <a:t>SierraTF</a:t>
            </a:r>
            <a:r>
              <a:rPr lang="en-US" dirty="0">
                <a:solidFill>
                  <a:schemeClr val="tx1"/>
                </a:solidFill>
              </a:rPr>
              <a:t>, SPARC)</a:t>
            </a:r>
          </a:p>
          <a:p>
            <a:pPr marL="726948" lvl="1" indent="-342900"/>
            <a:r>
              <a:rPr lang="en-US" dirty="0" err="1">
                <a:solidFill>
                  <a:schemeClr val="tx1"/>
                </a:solidFill>
              </a:rPr>
              <a:t>MueLu</a:t>
            </a:r>
            <a:r>
              <a:rPr lang="en-US" dirty="0">
                <a:solidFill>
                  <a:schemeClr val="tx1"/>
                </a:solidFill>
              </a:rPr>
              <a:t> multigrid setup and apply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Tpetra graph assembly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work doesn’t reduce the amount of data, but it does let us assess performance at a glance and track down problematic changes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Mouse over a data point to see the build date and Trilinos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Watchr</a:t>
            </a:r>
            <a:r>
              <a:rPr lang="en-US" dirty="0"/>
              <a:t> and </a:t>
            </a:r>
            <a:r>
              <a:rPr lang="en-US" dirty="0" err="1"/>
              <a:t>Teuchos</a:t>
            </a:r>
            <a:r>
              <a:rPr lang="en-US" dirty="0"/>
              <a:t> Stacked Timer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9898-1F2C-40B2-BA2C-82C78D208E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1328928"/>
            <a:ext cx="11049000" cy="51206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Watchr</a:t>
            </a:r>
            <a:r>
              <a:rPr lang="en-US" dirty="0">
                <a:solidFill>
                  <a:schemeClr val="tx1"/>
                </a:solidFill>
              </a:rPr>
              <a:t> supports hierarchical data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Timers can have sub-timers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Just like </a:t>
            </a:r>
            <a:r>
              <a:rPr lang="en-US" dirty="0" err="1">
                <a:solidFill>
                  <a:schemeClr val="tx1"/>
                </a:solidFill>
              </a:rPr>
              <a:t>Teuchos</a:t>
            </a:r>
            <a:r>
              <a:rPr lang="en-US" dirty="0">
                <a:solidFill>
                  <a:schemeClr val="tx1"/>
                </a:solidFill>
              </a:rPr>
              <a:t>::</a:t>
            </a:r>
            <a:r>
              <a:rPr lang="en-US" dirty="0" err="1">
                <a:solidFill>
                  <a:schemeClr val="tx1"/>
                </a:solidFill>
              </a:rPr>
              <a:t>StackedTimer</a:t>
            </a:r>
            <a:endParaRPr lang="en-US" dirty="0">
              <a:solidFill>
                <a:schemeClr val="tx1"/>
              </a:solidFill>
            </a:endParaRPr>
          </a:p>
          <a:p>
            <a:pPr marL="726948" lvl="1" indent="-342900"/>
            <a:r>
              <a:rPr lang="en-US" dirty="0" err="1">
                <a:solidFill>
                  <a:schemeClr val="tx1"/>
                </a:solidFill>
              </a:rPr>
              <a:t>StackedTimer</a:t>
            </a:r>
            <a:r>
              <a:rPr lang="en-US" dirty="0">
                <a:solidFill>
                  <a:schemeClr val="tx1"/>
                </a:solidFill>
              </a:rPr>
              <a:t> can output </a:t>
            </a:r>
            <a:r>
              <a:rPr lang="en-US" dirty="0" err="1">
                <a:solidFill>
                  <a:schemeClr val="tx1"/>
                </a:solidFill>
              </a:rPr>
              <a:t>Watchr</a:t>
            </a:r>
            <a:r>
              <a:rPr lang="en-US" dirty="0">
                <a:solidFill>
                  <a:schemeClr val="tx1"/>
                </a:solidFill>
              </a:rPr>
              <a:t> XML-formatted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Real example: Tpetra </a:t>
            </a:r>
            <a:r>
              <a:rPr lang="en-US" dirty="0" err="1">
                <a:solidFill>
                  <a:schemeClr val="tx1"/>
                </a:solidFill>
              </a:rPr>
              <a:t>CGSolve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Conjugate gradient calls smaller kernels:</a:t>
            </a:r>
          </a:p>
          <a:p>
            <a:pPr marL="726948" lvl="1" indent="-342900"/>
            <a:r>
              <a:rPr lang="en-US" dirty="0" err="1">
                <a:solidFill>
                  <a:schemeClr val="tx1"/>
                </a:solidFill>
              </a:rPr>
              <a:t>axpby</a:t>
            </a:r>
            <a:endParaRPr lang="en-US" dirty="0">
              <a:solidFill>
                <a:schemeClr val="tx1"/>
              </a:solidFill>
            </a:endParaRP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dot</a:t>
            </a:r>
          </a:p>
          <a:p>
            <a:pPr marL="726948" lvl="1" indent="-342900"/>
            <a:r>
              <a:rPr lang="en-US" dirty="0" err="1">
                <a:solidFill>
                  <a:schemeClr val="tx1"/>
                </a:solidFill>
              </a:rPr>
              <a:t>spmv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76AF-8BBE-3AF7-D882-FF553680BA90}"/>
              </a:ext>
            </a:extLst>
          </p:cNvPr>
          <p:cNvSpPr txBox="1"/>
          <p:nvPr/>
        </p:nvSpPr>
        <p:spPr>
          <a:xfrm>
            <a:off x="1702676" y="5360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24D5D-78C3-C51E-43ED-B7055C06C9AC}"/>
              </a:ext>
            </a:extLst>
          </p:cNvPr>
          <p:cNvSpPr txBox="1"/>
          <p:nvPr/>
        </p:nvSpPr>
        <p:spPr>
          <a:xfrm>
            <a:off x="1652199" y="3410806"/>
            <a:ext cx="1262181" cy="14609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9AA155-EFB5-5549-81CF-CA0559E7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79" y="3825766"/>
            <a:ext cx="4765681" cy="2623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DFF591-07A3-6427-F7EF-130D1CA7F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159" y="3825766"/>
            <a:ext cx="4765681" cy="2623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D37468-02BD-7060-5DB5-B95801A8B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159" y="366029"/>
            <a:ext cx="2744929" cy="2979464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47D4771-52BF-7155-D578-2AED12D26D79}"/>
              </a:ext>
            </a:extLst>
          </p:cNvPr>
          <p:cNvSpPr/>
          <p:nvPr/>
        </p:nvSpPr>
        <p:spPr>
          <a:xfrm>
            <a:off x="7825409" y="2963956"/>
            <a:ext cx="364434" cy="28945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8F8E0D4-932F-1A1A-4BC1-09BFC1590C7C}"/>
              </a:ext>
            </a:extLst>
          </p:cNvPr>
          <p:cNvSpPr/>
          <p:nvPr/>
        </p:nvSpPr>
        <p:spPr>
          <a:xfrm rot="5400000">
            <a:off x="7974990" y="3476784"/>
            <a:ext cx="429706" cy="2087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F8DE3-8564-A8D7-57A2-1C76AD5D75C2}"/>
              </a:ext>
            </a:extLst>
          </p:cNvPr>
          <p:cNvSpPr txBox="1"/>
          <p:nvPr/>
        </p:nvSpPr>
        <p:spPr>
          <a:xfrm>
            <a:off x="7283669" y="493986"/>
            <a:ext cx="1965434" cy="304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CG Solve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2F6D6-190C-E313-BD54-241A6FDB40EA}"/>
              </a:ext>
            </a:extLst>
          </p:cNvPr>
          <p:cNvSpPr txBox="1"/>
          <p:nvPr/>
        </p:nvSpPr>
        <p:spPr>
          <a:xfrm>
            <a:off x="2283289" y="3889248"/>
            <a:ext cx="1965434" cy="304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CG Solve/</a:t>
            </a:r>
            <a:r>
              <a:rPr lang="en-US" dirty="0" err="1"/>
              <a:t>axpby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11B1D-262E-595E-E835-479E01E50320}"/>
              </a:ext>
            </a:extLst>
          </p:cNvPr>
          <p:cNvSpPr txBox="1"/>
          <p:nvPr/>
        </p:nvSpPr>
        <p:spPr>
          <a:xfrm>
            <a:off x="4683085" y="3889248"/>
            <a:ext cx="1965434" cy="304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CG Solve/dot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0A67D-76B5-AAEB-2C45-F6011783C7EE}"/>
              </a:ext>
            </a:extLst>
          </p:cNvPr>
          <p:cNvSpPr txBox="1"/>
          <p:nvPr/>
        </p:nvSpPr>
        <p:spPr>
          <a:xfrm>
            <a:off x="7102765" y="3889248"/>
            <a:ext cx="1965434" cy="304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CG Solve/</a:t>
            </a:r>
            <a:r>
              <a:rPr lang="en-US" dirty="0" err="1"/>
              <a:t>spmv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AFE41-2140-3332-F9E4-12846F173C88}"/>
              </a:ext>
            </a:extLst>
          </p:cNvPr>
          <p:cNvSpPr txBox="1"/>
          <p:nvPr/>
        </p:nvSpPr>
        <p:spPr>
          <a:xfrm>
            <a:off x="9275342" y="3889248"/>
            <a:ext cx="2341232" cy="304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CG Solve/Remainder</a:t>
            </a:r>
          </a:p>
        </p:txBody>
      </p:sp>
    </p:spTree>
    <p:extLst>
      <p:ext uri="{BB962C8B-B14F-4D97-AF65-F5344CB8AC3E}">
        <p14:creationId xmlns:p14="http://schemas.microsoft.com/office/powerpoint/2010/main" val="19676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dirty="0" err="1"/>
              <a:t>Watchr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9898-1F2C-40B2-BA2C-82C78D208E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1328928"/>
            <a:ext cx="11049000" cy="51206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code: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Teuchos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StackedTimer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Teuchos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TimeMonitor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around code regions of interest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Call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stackedTimer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reportWatchrXML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 benchmark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comm); </a:t>
            </a:r>
            <a:r>
              <a:rPr lang="en-US" dirty="0">
                <a:solidFill>
                  <a:schemeClr val="tx1"/>
                </a:solidFill>
              </a:rPr>
              <a:t>to write </a:t>
            </a:r>
            <a:r>
              <a:rPr lang="en-US" dirty="0" err="1">
                <a:solidFill>
                  <a:schemeClr val="tx1"/>
                </a:solidFill>
              </a:rPr>
              <a:t>Watchr</a:t>
            </a:r>
            <a:r>
              <a:rPr lang="en-US" dirty="0">
                <a:solidFill>
                  <a:schemeClr val="tx1"/>
                </a:solidFill>
              </a:rPr>
              <a:t> XML</a:t>
            </a:r>
          </a:p>
          <a:p>
            <a:pPr marL="909828" lvl="2" indent="-342900"/>
            <a:r>
              <a:rPr lang="en-US" dirty="0">
                <a:solidFill>
                  <a:schemeClr val="tx1"/>
                </a:solidFill>
              </a:rPr>
              <a:t>This has no effect if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$WATCHR_PERF_DIR </a:t>
            </a:r>
            <a:r>
              <a:rPr lang="en-US" dirty="0">
                <a:solidFill>
                  <a:schemeClr val="tx1"/>
                </a:solidFill>
              </a:rPr>
              <a:t>is not set (see below)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 runtime, set some environment variables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[Required] Set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$WATCHR_PERF_DIR </a:t>
            </a:r>
            <a:r>
              <a:rPr lang="en-US" dirty="0">
                <a:solidFill>
                  <a:schemeClr val="tx1"/>
                </a:solidFill>
              </a:rPr>
              <a:t>to the absolute path of where XML files should be saved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[Optional] Set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$WATCHR_BUILD_NAME </a:t>
            </a:r>
            <a:r>
              <a:rPr lang="en-US" dirty="0">
                <a:solidFill>
                  <a:schemeClr val="tx1"/>
                </a:solidFill>
              </a:rPr>
              <a:t>to a description of your build (e.g. “</a:t>
            </a:r>
            <a:r>
              <a:rPr lang="en-US" dirty="0" err="1">
                <a:solidFill>
                  <a:schemeClr val="tx1"/>
                </a:solidFill>
              </a:rPr>
              <a:t>GCC+OpenMP</a:t>
            </a:r>
            <a:r>
              <a:rPr lang="en-US" dirty="0">
                <a:solidFill>
                  <a:schemeClr val="tx1"/>
                </a:solidFill>
              </a:rPr>
              <a:t>”)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[Optional] Set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$TRILINOS_GIT_SHA </a:t>
            </a:r>
            <a:r>
              <a:rPr lang="en-US" dirty="0">
                <a:solidFill>
                  <a:schemeClr val="tx1"/>
                </a:solidFill>
              </a:rPr>
              <a:t>to the Trilinos version (run “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git rev-parse HEAD</a:t>
            </a:r>
            <a:r>
              <a:rPr lang="en-US" dirty="0">
                <a:solidFill>
                  <a:schemeClr val="tx1"/>
                </a:solidFill>
              </a:rPr>
              <a:t>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76AF-8BBE-3AF7-D882-FF553680BA90}"/>
              </a:ext>
            </a:extLst>
          </p:cNvPr>
          <p:cNvSpPr txBox="1"/>
          <p:nvPr/>
        </p:nvSpPr>
        <p:spPr>
          <a:xfrm>
            <a:off x="1702676" y="5360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24D5D-78C3-C51E-43ED-B7055C06C9AC}"/>
              </a:ext>
            </a:extLst>
          </p:cNvPr>
          <p:cNvSpPr txBox="1"/>
          <p:nvPr/>
        </p:nvSpPr>
        <p:spPr>
          <a:xfrm>
            <a:off x="1652199" y="3410806"/>
            <a:ext cx="1262181" cy="14609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Timers to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76AF-8BBE-3AF7-D882-FF553680BA90}"/>
              </a:ext>
            </a:extLst>
          </p:cNvPr>
          <p:cNvSpPr txBox="1"/>
          <p:nvPr/>
        </p:nvSpPr>
        <p:spPr>
          <a:xfrm>
            <a:off x="1702676" y="5360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24D5D-78C3-C51E-43ED-B7055C06C9AC}"/>
              </a:ext>
            </a:extLst>
          </p:cNvPr>
          <p:cNvSpPr txBox="1"/>
          <p:nvPr/>
        </p:nvSpPr>
        <p:spPr>
          <a:xfrm>
            <a:off x="1652199" y="3410806"/>
            <a:ext cx="1262181" cy="14609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6981-B085-1B08-A083-3CF65720C93B}"/>
              </a:ext>
            </a:extLst>
          </p:cNvPr>
          <p:cNvSpPr txBox="1"/>
          <p:nvPr/>
        </p:nvSpPr>
        <p:spPr>
          <a:xfrm>
            <a:off x="1075765" y="4012602"/>
            <a:ext cx="6045797" cy="222683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BB9FA-FF7B-B4DC-A988-64F68421616F}"/>
              </a:ext>
            </a:extLst>
          </p:cNvPr>
          <p:cNvSpPr txBox="1"/>
          <p:nvPr/>
        </p:nvSpPr>
        <p:spPr>
          <a:xfrm>
            <a:off x="1652199" y="1446903"/>
            <a:ext cx="9205094" cy="47925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Teuchos_TimeMonitor.hpp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Teuchos_StackedTimer.hpp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algn="l"/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int main()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using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Teuchos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::RCP;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using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Teuchos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TimeMonitor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using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Teuchos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StackedTimer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// ... initialize MPI, Kokkos, Tpetra ...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// Create and activate the base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StackedTimer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 Its name does not appear in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Watchr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plots.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  RCP&lt;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StackedTimer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&gt; timer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Teuchos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rcp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StackedTimer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("Global"));</a:t>
            </a: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TimeMonitor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setStackedTimer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(timer);</a:t>
            </a: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{</a:t>
            </a: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 Create a scoped sub-timer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TimeMonitor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t(*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TimeMonitor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getNewTimer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("Thing 1"));</a:t>
            </a: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doThing1();</a:t>
            </a: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doThing2();</a:t>
            </a: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  timer-&gt;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stopBaseTimer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algn="l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  timer-&gt;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reportWatchrXML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(”My problem", comm);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64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with an Existing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9898-1F2C-40B2-BA2C-82C78D208E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1328928"/>
            <a:ext cx="11049000" cy="51206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your problem is a preconditioned linear solve (</a:t>
            </a:r>
            <a:r>
              <a:rPr lang="en-US" dirty="0" err="1">
                <a:solidFill>
                  <a:schemeClr val="tx1"/>
                </a:solidFill>
              </a:rPr>
              <a:t>Belos</a:t>
            </a:r>
            <a:r>
              <a:rPr lang="en-US" dirty="0">
                <a:solidFill>
                  <a:schemeClr val="tx1"/>
                </a:solidFill>
              </a:rPr>
              <a:t> + Ifpack2 or </a:t>
            </a:r>
            <a:r>
              <a:rPr lang="en-US" dirty="0" err="1">
                <a:solidFill>
                  <a:schemeClr val="tx1"/>
                </a:solidFill>
              </a:rPr>
              <a:t>MueLu</a:t>
            </a:r>
            <a:r>
              <a:rPr lang="en-US" dirty="0">
                <a:solidFill>
                  <a:schemeClr val="tx1"/>
                </a:solidFill>
              </a:rPr>
              <a:t>), configure Trilinos with: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-D </a:t>
            </a:r>
            <a:r>
              <a:rPr lang="en-US" dirty="0" err="1">
                <a:solidFill>
                  <a:schemeClr val="tx1"/>
                </a:solidFill>
              </a:rPr>
              <a:t>Trilinos_TEST_CATEGORIES</a:t>
            </a:r>
            <a:r>
              <a:rPr lang="en-US" dirty="0">
                <a:solidFill>
                  <a:schemeClr val="tx1"/>
                </a:solidFill>
              </a:rPr>
              <a:t>=”PERFORMANCE”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-D </a:t>
            </a:r>
            <a:r>
              <a:rPr lang="en-US" dirty="0" err="1">
                <a:solidFill>
                  <a:schemeClr val="tx1"/>
                </a:solidFill>
              </a:rPr>
              <a:t>Trilinos_ENABLE_TESTS</a:t>
            </a:r>
            <a:r>
              <a:rPr lang="en-US" dirty="0">
                <a:solidFill>
                  <a:schemeClr val="tx1"/>
                </a:solidFill>
              </a:rPr>
              <a:t>=ON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-D </a:t>
            </a:r>
            <a:r>
              <a:rPr lang="en-US" dirty="0" err="1">
                <a:solidFill>
                  <a:schemeClr val="tx1"/>
                </a:solidFill>
              </a:rPr>
              <a:t>Trilinos_ENABLE_EXAMPLES</a:t>
            </a:r>
            <a:r>
              <a:rPr lang="en-US" dirty="0">
                <a:solidFill>
                  <a:schemeClr val="tx1"/>
                </a:solidFill>
              </a:rPr>
              <a:t>=ON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and run a driver: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Ifpack2_tif_belos.exe &lt;flags&gt; --</a:t>
            </a:r>
            <a:r>
              <a:rPr lang="en-US" dirty="0" err="1">
                <a:solidFill>
                  <a:schemeClr val="tx1"/>
                </a:solidFill>
              </a:rPr>
              <a:t>with_stacked_timer</a:t>
            </a:r>
            <a:r>
              <a:rPr lang="en-US" dirty="0">
                <a:solidFill>
                  <a:schemeClr val="tx1"/>
                </a:solidFill>
              </a:rPr>
              <a:t> --problem-name=”solve1”</a:t>
            </a:r>
          </a:p>
          <a:p>
            <a:pPr marL="909828" lvl="2" indent="-342900"/>
            <a:r>
              <a:rPr lang="en-US" dirty="0">
                <a:solidFill>
                  <a:schemeClr val="tx1"/>
                </a:solidFill>
              </a:rPr>
              <a:t>Iterative solver from </a:t>
            </a:r>
            <a:r>
              <a:rPr lang="en-US" dirty="0" err="1">
                <a:solidFill>
                  <a:schemeClr val="tx1"/>
                </a:solidFill>
              </a:rPr>
              <a:t>Belos</a:t>
            </a:r>
            <a:r>
              <a:rPr lang="en-US" dirty="0">
                <a:solidFill>
                  <a:schemeClr val="tx1"/>
                </a:solidFill>
              </a:rPr>
              <a:t>, with preconditioner from Ifpack2</a:t>
            </a:r>
          </a:p>
          <a:p>
            <a:pPr marL="726948" lvl="1" indent="-342900"/>
            <a:r>
              <a:rPr lang="en-US" dirty="0" err="1">
                <a:solidFill>
                  <a:schemeClr val="tx1"/>
                </a:solidFill>
              </a:rPr>
              <a:t>MueLu_Driver.exe</a:t>
            </a:r>
            <a:r>
              <a:rPr lang="en-US" dirty="0">
                <a:solidFill>
                  <a:schemeClr val="tx1"/>
                </a:solidFill>
              </a:rPr>
              <a:t> &lt;flags&gt; --stacked-timer</a:t>
            </a:r>
          </a:p>
          <a:p>
            <a:pPr marL="909828" lvl="2" indent="-342900"/>
            <a:r>
              <a:rPr lang="en-US" dirty="0">
                <a:solidFill>
                  <a:schemeClr val="tx1"/>
                </a:solidFill>
              </a:rPr>
              <a:t>Iterative solver from </a:t>
            </a:r>
            <a:r>
              <a:rPr lang="en-US" dirty="0" err="1">
                <a:solidFill>
                  <a:schemeClr val="tx1"/>
                </a:solidFill>
              </a:rPr>
              <a:t>Belos</a:t>
            </a:r>
            <a:r>
              <a:rPr lang="en-US" dirty="0">
                <a:solidFill>
                  <a:schemeClr val="tx1"/>
                </a:solidFill>
              </a:rPr>
              <a:t>, with </a:t>
            </a:r>
            <a:r>
              <a:rPr lang="en-US" dirty="0" err="1">
                <a:solidFill>
                  <a:schemeClr val="tx1"/>
                </a:solidFill>
              </a:rPr>
              <a:t>MueLu</a:t>
            </a:r>
            <a:r>
              <a:rPr lang="en-US" dirty="0">
                <a:solidFill>
                  <a:schemeClr val="tx1"/>
                </a:solidFill>
              </a:rPr>
              <a:t> preconditioner and smoother(s) from Ifpack2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76AF-8BBE-3AF7-D882-FF553680BA90}"/>
              </a:ext>
            </a:extLst>
          </p:cNvPr>
          <p:cNvSpPr txBox="1"/>
          <p:nvPr/>
        </p:nvSpPr>
        <p:spPr>
          <a:xfrm>
            <a:off x="1702676" y="5360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24D5D-78C3-C51E-43ED-B7055C06C9AC}"/>
              </a:ext>
            </a:extLst>
          </p:cNvPr>
          <p:cNvSpPr txBox="1"/>
          <p:nvPr/>
        </p:nvSpPr>
        <p:spPr>
          <a:xfrm>
            <a:off x="1652199" y="3410806"/>
            <a:ext cx="1262181" cy="14609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9EB-9D81-4066-A116-EEA7593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Feature: Memory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71BD-0459-4F1D-8B70-EBE5C73B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76AF-8BBE-3AF7-D882-FF553680BA90}"/>
              </a:ext>
            </a:extLst>
          </p:cNvPr>
          <p:cNvSpPr txBox="1"/>
          <p:nvPr/>
        </p:nvSpPr>
        <p:spPr>
          <a:xfrm>
            <a:off x="1702676" y="5360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24D5D-78C3-C51E-43ED-B7055C06C9AC}"/>
              </a:ext>
            </a:extLst>
          </p:cNvPr>
          <p:cNvSpPr txBox="1"/>
          <p:nvPr/>
        </p:nvSpPr>
        <p:spPr>
          <a:xfrm>
            <a:off x="1652199" y="3410806"/>
            <a:ext cx="1262181" cy="14609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6981-B085-1B08-A083-3CF65720C93B}"/>
              </a:ext>
            </a:extLst>
          </p:cNvPr>
          <p:cNvSpPr txBox="1"/>
          <p:nvPr/>
        </p:nvSpPr>
        <p:spPr>
          <a:xfrm>
            <a:off x="1075765" y="4012602"/>
            <a:ext cx="6045797" cy="222683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3B63-8A07-05B1-695B-EB3419DC3E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6897" y="1328928"/>
            <a:ext cx="11049000" cy="51206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Tpetra can now record and plot memory usage at certain point(s) in a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Currently used on Tpetra matrix communication (import, export)</a:t>
            </a:r>
          </a:p>
          <a:p>
            <a:pPr marL="726948" lvl="1" indent="-342900"/>
            <a:r>
              <a:rPr lang="en-US" dirty="0">
                <a:solidFill>
                  <a:schemeClr val="tx1"/>
                </a:solidFill>
              </a:rPr>
              <a:t>GDSW (two-level overlapping domain decomposition)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Will add to Belos+Ifpack2 problems soon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D34FA-3782-3FCB-9F7D-953E5D87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321" y="2186163"/>
            <a:ext cx="3905829" cy="4263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19E53D-CBB1-FB6B-C5CB-B8B714880562}"/>
              </a:ext>
            </a:extLst>
          </p:cNvPr>
          <p:cNvSpPr txBox="1"/>
          <p:nvPr/>
        </p:nvSpPr>
        <p:spPr>
          <a:xfrm>
            <a:off x="7903786" y="2375759"/>
            <a:ext cx="3596898" cy="304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Eclipse: GDSW Memory 4 ranks</a:t>
            </a:r>
          </a:p>
        </p:txBody>
      </p:sp>
    </p:spTree>
    <p:extLst>
      <p:ext uri="{BB962C8B-B14F-4D97-AF65-F5344CB8AC3E}">
        <p14:creationId xmlns:p14="http://schemas.microsoft.com/office/powerpoint/2010/main" val="1783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_UUI UUR Generic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12400</TotalTime>
  <Words>897</Words>
  <Application>Microsoft Macintosh PowerPoint</Application>
  <PresentationFormat>Widescreen</PresentationFormat>
  <Paragraphs>124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Consolas</vt:lpstr>
      <vt:lpstr>Open Sans SemiBold</vt:lpstr>
      <vt:lpstr>Open Sans</vt:lpstr>
      <vt:lpstr>Calibri</vt:lpstr>
      <vt:lpstr>Wingdings</vt:lpstr>
      <vt:lpstr>Open Sans bold</vt:lpstr>
      <vt:lpstr>Courier New</vt:lpstr>
      <vt:lpstr>Open Sans Light</vt:lpstr>
      <vt:lpstr>Sandia Angles_UUI UUR Generic</vt:lpstr>
      <vt:lpstr>Trilinos Performance Monitoring with Watchr </vt:lpstr>
      <vt:lpstr>Performance Monitoring with Watchr</vt:lpstr>
      <vt:lpstr>Performance Monitoring with Watchr</vt:lpstr>
      <vt:lpstr>Motivation</vt:lpstr>
      <vt:lpstr>Watchr and Teuchos Stacked Timer</vt:lpstr>
      <vt:lpstr>Generating Watchr Data</vt:lpstr>
      <vt:lpstr>Adding Timers to Code</vt:lpstr>
      <vt:lpstr>Running with an Existing driver</vt:lpstr>
      <vt:lpstr>New Feature: Memory USAGE</vt:lpstr>
      <vt:lpstr>Currently Running Benchmarks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Kelley, Brian Michael</cp:lastModifiedBy>
  <cp:revision>846</cp:revision>
  <dcterms:created xsi:type="dcterms:W3CDTF">2018-07-21T13:25:45Z</dcterms:created>
  <dcterms:modified xsi:type="dcterms:W3CDTF">2023-10-27T17:18:00Z</dcterms:modified>
</cp:coreProperties>
</file>