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6" r:id="rId4"/>
  </p:sldMasterIdLst>
  <p:notesMasterIdLst>
    <p:notesMasterId r:id="rId18"/>
  </p:notesMasterIdLst>
  <p:handoutMasterIdLst>
    <p:handoutMasterId r:id="rId19"/>
  </p:handoutMasterIdLst>
  <p:sldIdLst>
    <p:sldId id="1755" r:id="rId5"/>
    <p:sldId id="1061" r:id="rId6"/>
    <p:sldId id="1772" r:id="rId7"/>
    <p:sldId id="1773" r:id="rId8"/>
    <p:sldId id="1774" r:id="rId9"/>
    <p:sldId id="1834" r:id="rId10"/>
    <p:sldId id="1766" r:id="rId11"/>
    <p:sldId id="1765" r:id="rId12"/>
    <p:sldId id="1775" r:id="rId13"/>
    <p:sldId id="1767" r:id="rId14"/>
    <p:sldId id="1836" r:id="rId15"/>
    <p:sldId id="1837" r:id="rId16"/>
    <p:sldId id="1771" r:id="rId1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5FA"/>
    <a:srgbClr val="88F29A"/>
    <a:srgbClr val="E3B996"/>
    <a:srgbClr val="F3F9EB"/>
    <a:srgbClr val="FAFEEC"/>
    <a:srgbClr val="F98607"/>
    <a:srgbClr val="3EF6FA"/>
    <a:srgbClr val="F3FAEA"/>
    <a:srgbClr val="FFFF99"/>
    <a:srgbClr val="F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42"/>
    <p:restoredTop sz="87551"/>
  </p:normalViewPr>
  <p:slideViewPr>
    <p:cSldViewPr snapToGrid="0">
      <p:cViewPr varScale="1">
        <p:scale>
          <a:sx n="111" d="100"/>
          <a:sy n="111" d="100"/>
        </p:scale>
        <p:origin x="1440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andialabs.sharepoint.com/sites/SDDevelopers/Shared%20Documents/General/TeamPresentations/2023-07-23_USNCCM17_modalranvib/modal_ran_vib_perf_onlySheet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Sheet1!$B$9</c:f>
              <c:strCache>
                <c:ptCount val="1"/>
                <c:pt idx="0">
                  <c:v>CPU Platform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1.0</a:t>
                    </a:r>
                    <a:r>
                      <a:rPr lang="en-US" baseline="0" dirty="0"/>
                      <a:t> (baseline)</a:t>
                    </a:r>
                    <a:r>
                      <a:rPr lang="en-US" b="1" baseline="0" dirty="0"/>
                      <a:t>*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460-404C-8115-017F105ADB3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1.3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460-404C-8115-017F105ADB36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rgbClr val="FF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>
                        <a:solidFill>
                          <a:srgbClr val="FF0000"/>
                        </a:solidFill>
                      </a:rPr>
                      <a:t>0.6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rgbClr val="FF000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460-404C-8115-017F105ADB36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accent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>
                        <a:solidFill>
                          <a:schemeClr val="accent2"/>
                        </a:solidFill>
                      </a:rPr>
                      <a:t>6.8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accent2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460-404C-8115-017F105ADB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Sheet1!$A$10:$A$13</c:f>
              <c:numCache>
                <c:formatCode>General</c:formatCode>
                <c:ptCount val="4"/>
                <c:pt idx="0">
                  <c:v>2015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Sheet1!$B$10:$B$13</c:f>
              <c:numCache>
                <c:formatCode>0.0</c:formatCode>
                <c:ptCount val="4"/>
                <c:pt idx="0">
                  <c:v>1</c:v>
                </c:pt>
                <c:pt idx="1">
                  <c:v>0.75521958243340537</c:v>
                </c:pt>
                <c:pt idx="2">
                  <c:v>1.791136709063275</c:v>
                </c:pt>
                <c:pt idx="3">
                  <c:v>0.14726821854251659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460-404C-8115-017F105ADB36}"/>
            </c:ext>
          </c:extLst>
        </c:ser>
        <c:ser>
          <c:idx val="1"/>
          <c:order val="1"/>
          <c:tx>
            <c:strRef>
              <c:f>Sheet1!$C$9</c:f>
              <c:strCache>
                <c:ptCount val="1"/>
                <c:pt idx="0">
                  <c:v>ARM Platform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0.8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460-404C-8115-017F105ADB36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rgbClr val="FF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>
                        <a:solidFill>
                          <a:srgbClr val="FF0000"/>
                        </a:solidFill>
                      </a:rPr>
                      <a:t>0.4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rgbClr val="FF000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3460-404C-8115-017F105ADB36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accent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>
                        <a:solidFill>
                          <a:schemeClr val="accent2"/>
                        </a:solidFill>
                      </a:rPr>
                      <a:t>5.0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accent2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3460-404C-8115-017F105ADB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Sheet1!$A$10:$A$13</c:f>
              <c:numCache>
                <c:formatCode>General</c:formatCode>
                <c:ptCount val="4"/>
                <c:pt idx="0">
                  <c:v>2015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Sheet1!$C$10:$C$13</c:f>
              <c:numCache>
                <c:formatCode>0.0</c:formatCode>
                <c:ptCount val="4"/>
                <c:pt idx="1">
                  <c:v>1.1823854091672665</c:v>
                </c:pt>
                <c:pt idx="2">
                  <c:v>2.6574674026077916</c:v>
                </c:pt>
                <c:pt idx="3">
                  <c:v>0.20134389248860091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460-404C-8115-017F105ADB36}"/>
            </c:ext>
          </c:extLst>
        </c:ser>
        <c:ser>
          <c:idx val="2"/>
          <c:order val="2"/>
          <c:tx>
            <c:strRef>
              <c:f>Sheet1!$D$9</c:f>
              <c:strCache>
                <c:ptCount val="1"/>
                <c:pt idx="0">
                  <c:v>GPU Platform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1.3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3460-404C-8115-017F105ADB36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rgbClr val="FF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>
                        <a:solidFill>
                          <a:srgbClr val="FF0000"/>
                        </a:solidFill>
                      </a:rPr>
                      <a:t>0.7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rgbClr val="FF000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3460-404C-8115-017F105ADB36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accent2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>
                        <a:solidFill>
                          <a:schemeClr val="accent2"/>
                        </a:solidFill>
                      </a:rPr>
                      <a:t>23.0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accent2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3460-404C-8115-017F105ADB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Sheet1!$A$10:$A$13</c:f>
              <c:numCache>
                <c:formatCode>General</c:formatCode>
                <c:ptCount val="4"/>
                <c:pt idx="0">
                  <c:v>2015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Sheet1!$D$10:$D$13</c:f>
              <c:numCache>
                <c:formatCode>0.0</c:formatCode>
                <c:ptCount val="4"/>
                <c:pt idx="1">
                  <c:v>0.74362051035917132</c:v>
                </c:pt>
                <c:pt idx="2">
                  <c:v>1.4127669786417087</c:v>
                </c:pt>
                <c:pt idx="3">
                  <c:v>4.3516518678505721E-2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460-404C-8115-017F105ADB3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629546192"/>
        <c:axId val="629548192"/>
      </c:barChart>
      <c:catAx>
        <c:axId val="62954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629548192"/>
        <c:crosses val="autoZero"/>
        <c:auto val="1"/>
        <c:lblAlgn val="ctr"/>
        <c:lblOffset val="100"/>
        <c:noMultiLvlLbl val="0"/>
      </c:catAx>
      <c:valAx>
        <c:axId val="62954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US"/>
                  <a:t>Normalized runtime</a:t>
                </a:r>
              </a:p>
            </c:rich>
          </c:tx>
          <c:layout>
            <c:manualLayout>
              <c:xMode val="edge"/>
              <c:yMode val="edge"/>
              <c:x val="1.4234875444839857E-2"/>
              <c:y val="0.296383056284631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629546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10/26/23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5086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10/26/23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9223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49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58" tIns="46580" rIns="93158" bIns="46580"/>
          <a:lstStyle/>
          <a:p>
            <a:r>
              <a:rPr lang="en-US" dirty="0"/>
              <a:t>Notes: this high complexity operation lived in the code for many years and was brought to the fore as a hot spot by attempted </a:t>
            </a:r>
            <a:r>
              <a:rPr lang="en-US" dirty="0" err="1"/>
              <a:t>Kokkos</a:t>
            </a:r>
            <a:r>
              <a:rPr lang="en-US" dirty="0"/>
              <a:t> optimizations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lIns="88126" tIns="44064" rIns="88126" bIns="44064"/>
          <a:lstStyle/>
          <a:p>
            <a:fld id="{308C146B-9BF7-4A5B-8483-2E7A49F4E1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95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58" tIns="46580" rIns="93158" bIns="46580"/>
          <a:lstStyle/>
          <a:p>
            <a:r>
              <a:rPr lang="en-US" dirty="0"/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complexity flew under the radar for many years due to lack of large performance tests like what analysts typically run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Optimized BLAS routines are likely faster than any hand-rolled computations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lIns="88126" tIns="44064" rIns="88126" bIns="44064"/>
          <a:lstStyle/>
          <a:p>
            <a:fld id="{308C146B-9BF7-4A5B-8483-2E7A49F4E1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66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58" tIns="46580" rIns="93158" bIns="465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lIns="88126" tIns="44064" rIns="88126" bIns="44064"/>
          <a:lstStyle/>
          <a:p>
            <a:fld id="{308C146B-9BF7-4A5B-8483-2E7A49F4E1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96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58" tIns="46580" rIns="93158" bIns="465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lIns="88126" tIns="44064" rIns="88126" bIns="44064"/>
          <a:lstStyle/>
          <a:p>
            <a:fld id="{308C146B-9BF7-4A5B-8483-2E7A49F4E1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09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58" tIns="46580" rIns="93158" bIns="465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lIns="88126" tIns="44064" rIns="88126" bIns="44064"/>
          <a:lstStyle/>
          <a:p>
            <a:fld id="{308C146B-9BF7-4A5B-8483-2E7A49F4E1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0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58" tIns="46580" rIns="93158" bIns="465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lIns="88126" tIns="44064" rIns="88126" bIns="44064"/>
          <a:lstStyle/>
          <a:p>
            <a:fld id="{308C146B-9BF7-4A5B-8483-2E7A49F4E1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20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58" tIns="46580" rIns="93158" bIns="4658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lIns="88126" tIns="44064" rIns="88126" bIns="44064"/>
          <a:lstStyle/>
          <a:p>
            <a:fld id="{308C146B-9BF7-4A5B-8483-2E7A49F4E1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38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58" tIns="46580" rIns="93158" bIns="465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lIns="88126" tIns="44064" rIns="88126" bIns="44064"/>
          <a:lstStyle/>
          <a:p>
            <a:fld id="{308C146B-9BF7-4A5B-8483-2E7A49F4E1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49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58" tIns="46580" rIns="93158" bIns="46580"/>
          <a:lstStyle/>
          <a:p>
            <a:r>
              <a:rPr lang="en-US" dirty="0"/>
              <a:t>Initial model ~10000 seconds to run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lIns="88126" tIns="44064" rIns="88126" bIns="44064"/>
          <a:lstStyle/>
          <a:p>
            <a:fld id="{308C146B-9BF7-4A5B-8483-2E7A49F4E1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58" tIns="46580" rIns="93158" bIns="465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lIns="88126" tIns="44064" rIns="88126" bIns="44064"/>
          <a:lstStyle/>
          <a:p>
            <a:fld id="{308C146B-9BF7-4A5B-8483-2E7A49F4E1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50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58" tIns="46580" rIns="93158" bIns="4658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lIns="88126" tIns="44064" rIns="88126" bIns="44064"/>
          <a:lstStyle/>
          <a:p>
            <a:fld id="{308C146B-9BF7-4A5B-8483-2E7A49F4E1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01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90600" y="1575115"/>
            <a:ext cx="6165850" cy="1317382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90599" y="3719997"/>
            <a:ext cx="5243147" cy="6671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0" spc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0600" y="3015777"/>
            <a:ext cx="6165850" cy="37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58F7247A-244D-6A48-BBB7-15233E751B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8669" y="6296999"/>
            <a:ext cx="1828800" cy="1365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SAND XXXX-XXXX P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DA6BE7-D5D1-5C4B-8879-A66353A85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0600" y="4509920"/>
            <a:ext cx="4297393" cy="667120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DATE, LOCATION, OR ADDITIONAL CONTENT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966239" y="479998"/>
            <a:ext cx="1271441" cy="4923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 userDrawn="1"/>
        </p:nvSpPr>
        <p:spPr>
          <a:xfrm>
            <a:off x="912699" y="1056087"/>
            <a:ext cx="4710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150" baseline="0">
                <a:solidFill>
                  <a:schemeClr val="bg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69985-FB39-5049-971A-8BBBC56F2C4E}"/>
              </a:ext>
            </a:extLst>
          </p:cNvPr>
          <p:cNvSpPr txBox="1"/>
          <p:nvPr userDrawn="1"/>
        </p:nvSpPr>
        <p:spPr>
          <a:xfrm>
            <a:off x="5287993" y="6307251"/>
            <a:ext cx="5642358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800" b="0" i="0" kern="120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multimission laboratory managed and operated by National Technology and Engineering Solutions of Sandia LLC, a wholly owned subsidiary of Honeywell International Inc. for the U.S. Department of Energy’s National Nuclear Security Administration under contract DE-NA0003525. </a:t>
            </a:r>
            <a:endParaRPr lang="en-US" sz="800" b="0" i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DC7756-6766-FF46-BFDC-7CBCF88C2F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5815" y="6362720"/>
            <a:ext cx="654939" cy="1591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5135D8-0C79-D249-B01D-F828C90753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2075" y="6609587"/>
            <a:ext cx="463192" cy="1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2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627ED-C799-AA4A-BA7C-2FFFBEA25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 AND CONTENT - Click to add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D4B9F0-F682-C847-A4A4-C8832F006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C6C40D-F7AE-5D42-B2A9-60C9F62ADE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700" y="1409700"/>
            <a:ext cx="11049000" cy="46101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328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Doub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TITLE AND DOUBLE CONTENT - 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700" y="1409701"/>
            <a:ext cx="5212412" cy="46101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+mn-lt"/>
              </a:defRPr>
            </a:lvl2pPr>
            <a:lvl3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+mn-lt"/>
              </a:defRPr>
            </a:lvl3pPr>
            <a:lvl4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+mn-lt"/>
              </a:defRPr>
            </a:lvl4pPr>
            <a:lvl5pPr>
              <a:lnSpc>
                <a:spcPct val="100000"/>
              </a:lnSpc>
              <a:buFont typeface="Courier New" panose="02070309020205020404" pitchFamily="49" charset="0"/>
              <a:buChar char="o"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970262-8623-2B46-A712-FEE93CC93ED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31888" y="1409700"/>
            <a:ext cx="5364812" cy="46101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Wingdings" pitchFamily="2" charset="2"/>
              <a:buChar char="§"/>
              <a:defRPr>
                <a:latin typeface="+mn-lt"/>
              </a:defRPr>
            </a:lvl2pPr>
            <a:lvl3pPr>
              <a:lnSpc>
                <a:spcPct val="100000"/>
              </a:lnSpc>
              <a:buFont typeface="Wingdings" pitchFamily="2" charset="2"/>
              <a:buChar char="§"/>
              <a:defRPr>
                <a:latin typeface="+mn-lt"/>
              </a:defRPr>
            </a:lvl3pPr>
            <a:lvl4pPr>
              <a:lnSpc>
                <a:spcPct val="100000"/>
              </a:lnSpc>
              <a:buFont typeface="Wingdings" pitchFamily="2" charset="2"/>
              <a:buChar char="§"/>
              <a:defRPr>
                <a:latin typeface="+mn-lt"/>
              </a:defRPr>
            </a:lvl4pPr>
            <a:lvl5pPr>
              <a:lnSpc>
                <a:spcPct val="100000"/>
              </a:lnSpc>
              <a:buFont typeface="Wingdings" pitchFamily="2" charset="2"/>
              <a:buChar char="§"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  <a:p>
            <a:pPr lvl="4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F5FC13-FF8A-8C4E-BA9B-B1FED8AA8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1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TITLE ONLY - CLICK TO ADD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E97028B-705D-5846-9BF6-441624A3F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5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261257"/>
            <a:ext cx="10096500" cy="77477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C4959A-AD2F-9049-854D-6985DFCF4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222" y="1429233"/>
            <a:ext cx="11042478" cy="45905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7C06173-326E-C842-95A0-26D69A4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rgbClr val="FFFFFF"/>
                </a:solidFill>
                <a:latin typeface="Open Sans" panose="020B06060305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7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70" r:id="rId2"/>
    <p:sldLayoutId id="2147483871" r:id="rId3"/>
    <p:sldLayoutId id="2147483872" r:id="rId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000" b="0" i="0" kern="1200">
          <a:solidFill>
            <a:schemeClr val="bg2">
              <a:lumMod val="25000"/>
            </a:schemeClr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800" b="0" i="0" kern="1200">
          <a:solidFill>
            <a:schemeClr val="bg2">
              <a:lumMod val="25000"/>
            </a:schemeClr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600" b="0" i="0" kern="1200">
          <a:solidFill>
            <a:schemeClr val="bg2">
              <a:lumMod val="25000"/>
            </a:schemeClr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400" b="0" i="0" kern="1200">
          <a:solidFill>
            <a:schemeClr val="bg2">
              <a:lumMod val="25000"/>
            </a:schemeClr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200" b="0" i="0" kern="1200">
          <a:solidFill>
            <a:schemeClr val="bg2">
              <a:lumMod val="25000"/>
            </a:schemeClr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hyperlink" Target="https://en.wikipedia.org/wiki/Spectral_densit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osti.gov/servlets/purl/1106586" TargetMode="External"/><Relationship Id="rId4" Type="http://schemas.openxmlformats.org/officeDocument/2006/relationships/hyperlink" Target="https://github.com/kokko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48CF21-F337-4DAB-AD7C-74B6BAF85C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Performance of Modal Random Vibration Calculations for Structural Dynamics on Heterogeneous </a:t>
            </a:r>
            <a:r>
              <a:rPr lang="en-US" sz="2700"/>
              <a:t>Computing Architectures</a:t>
            </a:r>
            <a:br>
              <a:rPr lang="en-US" dirty="0"/>
            </a:br>
            <a:endParaRPr lang="en-US" sz="240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F4B8DCE-59FA-6B52-5066-D0ADF9CF56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u="sng" dirty="0"/>
              <a:t>Julia Plews</a:t>
            </a:r>
            <a:r>
              <a:rPr lang="en-US" dirty="0"/>
              <a:t> and Nathan Crane</a:t>
            </a:r>
          </a:p>
          <a:p>
            <a:r>
              <a:rPr lang="en-US" sz="1200" dirty="0"/>
              <a:t>Computational Solid Mechanics &amp; Structural Dynamics</a:t>
            </a:r>
            <a:br>
              <a:rPr lang="en-US" sz="1200" dirty="0"/>
            </a:br>
            <a:r>
              <a:rPr lang="en-US" sz="1200" dirty="0"/>
              <a:t>Sandia National Laboratories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AC312-D71E-4C8A-88FF-1B0FC697A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1729C-A881-A7CC-FF97-B2B8AC11E9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SAND2023-11591PE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125525-4810-4202-1165-A9D4E85CC21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Trilinos</a:t>
            </a:r>
            <a:r>
              <a:rPr lang="en-US" dirty="0"/>
              <a:t> User-Developer Group Meeting 2023</a:t>
            </a:r>
          </a:p>
          <a:p>
            <a:r>
              <a:rPr lang="en-US" dirty="0"/>
              <a:t>October 30-November 2, 2023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626705-0C59-C46E-25D2-80A4BA1C5016}"/>
              </a:ext>
            </a:extLst>
          </p:cNvPr>
          <p:cNvGrpSpPr/>
          <p:nvPr/>
        </p:nvGrpSpPr>
        <p:grpSpPr>
          <a:xfrm>
            <a:off x="7887049" y="735549"/>
            <a:ext cx="3248702" cy="2156948"/>
            <a:chOff x="4080159" y="2524317"/>
            <a:chExt cx="3248702" cy="2156948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59A20E03-C2A2-362B-F5D0-499682AC16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0400" y="3650888"/>
              <a:ext cx="2578461" cy="1030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Placeholder 35">
              <a:extLst>
                <a:ext uri="{FF2B5EF4-FFF2-40B4-BE49-F238E27FC236}">
                  <a16:creationId xmlns:a16="http://schemas.microsoft.com/office/drawing/2014/main" id="{E59ACBC3-82B0-3017-764C-4F34E4211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178" b="84346" l="9886" r="89924">
                          <a14:foregroundMark x1="15779" y1="77570" x2="32319" y2="82009"/>
                          <a14:foregroundMark x1="32319" y1="82009" x2="34791" y2="81542"/>
                          <a14:foregroundMark x1="35551" y1="59346" x2="73384" y2="28505"/>
                          <a14:foregroundMark x1="20722" y1="56776" x2="40875" y2="23364"/>
                          <a14:foregroundMark x1="40875" y1="23364" x2="56084" y2="14019"/>
                          <a14:foregroundMark x1="56084" y1="14019" x2="72814" y2="12850"/>
                          <a14:foregroundMark x1="72814" y1="12850" x2="81179" y2="18458"/>
                          <a14:foregroundMark x1="65399" y1="17523" x2="63118" y2="10748"/>
                          <a14:foregroundMark x1="67110" y1="10748" x2="63118" y2="9579"/>
                          <a14:foregroundMark x1="22053" y1="45093" x2="23954" y2="35748"/>
                          <a14:foregroundMark x1="78897" y1="17523" x2="75665" y2="8178"/>
                          <a14:foregroundMark x1="62548" y1="17290" x2="63118" y2="8178"/>
                          <a14:foregroundMark x1="22624" y1="36215" x2="50000" y2="11916"/>
                          <a14:foregroundMark x1="50000" y1="11916" x2="66920" y2="8645"/>
                          <a14:foregroundMark x1="66920" y1="8645" x2="76236" y2="9813"/>
                        </a14:backgroundRemoval>
                      </a14:imgEffect>
                    </a14:imgLayer>
                  </a14:imgProps>
                </a:ext>
              </a:extLst>
            </a:blip>
            <a:srcRect t="6826" b="6826"/>
            <a:stretch>
              <a:fillRect/>
            </a:stretch>
          </p:blipFill>
          <p:spPr>
            <a:xfrm>
              <a:off x="4080159" y="2524317"/>
              <a:ext cx="2286000" cy="1605084"/>
            </a:xfrm>
            <a:prstGeom prst="rect">
              <a:avLst/>
            </a:prstGeom>
          </p:spPr>
        </p:pic>
      </p:grpSp>
      <p:pic>
        <p:nvPicPr>
          <p:cNvPr id="10" name="Picture 1">
            <a:extLst>
              <a:ext uri="{FF2B5EF4-FFF2-40B4-BE49-F238E27FC236}">
                <a16:creationId xmlns:a16="http://schemas.microsoft.com/office/drawing/2014/main" id="{87B36486-E438-A7C8-04D6-D3A7FEA51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2180" y="3429000"/>
            <a:ext cx="1986993" cy="193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601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61257"/>
            <a:ext cx="10096500" cy="774779"/>
          </a:xfrm>
        </p:spPr>
        <p:txBody>
          <a:bodyPr/>
          <a:lstStyle/>
          <a:p>
            <a:r>
              <a:rPr lang="en-US" dirty="0"/>
              <a:t>Historical performance of Modal Random Vibration in Sierra/SD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0456A-6303-4AB5-BF1D-B6F27255A5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2309DEC0-E0D2-4895-870F-1668EF87331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D34AD-6F79-F000-07EF-5BF4228E728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7700" y="1409700"/>
            <a:ext cx="11049000" cy="4610100"/>
          </a:xfrm>
        </p:spPr>
        <p:txBody>
          <a:bodyPr>
            <a:normAutofit/>
          </a:bodyPr>
          <a:lstStyle/>
          <a:p>
            <a:r>
              <a:rPr lang="en-US" b="1" u="sng" dirty="0"/>
              <a:t>2021</a:t>
            </a:r>
            <a:r>
              <a:rPr lang="en-US" dirty="0"/>
              <a:t>: (Unsuccessful) first attempt at GPU optimization</a:t>
            </a:r>
          </a:p>
          <a:p>
            <a:r>
              <a:rPr lang="en-US" dirty="0"/>
              <a:t>GPU optimization focused on calculation of matrix S (input power spectrum):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 = </a:t>
            </a:r>
            <a:r>
              <a:rPr lang="en-US" dirty="0" err="1"/>
              <a:t>Z</a:t>
            </a:r>
            <a:r>
              <a:rPr lang="en-US" baseline="-25000" dirty="0" err="1"/>
              <a:t>modes</a:t>
            </a:r>
            <a:r>
              <a:rPr lang="en-US" baseline="-25000" dirty="0"/>
              <a:t> x loads</a:t>
            </a: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baseline="-25000" dirty="0" err="1"/>
              <a:t>loads</a:t>
            </a:r>
            <a:r>
              <a:rPr lang="en-US" baseline="-25000" dirty="0"/>
              <a:t> x loads</a:t>
            </a:r>
            <a:r>
              <a:rPr lang="en-US" dirty="0"/>
              <a:t> </a:t>
            </a:r>
            <a:r>
              <a:rPr lang="en-US" dirty="0" err="1"/>
              <a:t>Z</a:t>
            </a:r>
            <a:r>
              <a:rPr lang="en-US" baseline="30000" dirty="0" err="1"/>
              <a:t>T</a:t>
            </a:r>
            <a:r>
              <a:rPr lang="en-US" baseline="-25000" dirty="0" err="1"/>
              <a:t>loads</a:t>
            </a:r>
            <a:r>
              <a:rPr lang="en-US" baseline="-25000" dirty="0"/>
              <a:t> x modes</a:t>
            </a:r>
            <a:endParaRPr lang="en-US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Kokkos</a:t>
            </a:r>
            <a:r>
              <a:rPr lang="en-US" dirty="0"/>
              <a:t> </a:t>
            </a:r>
            <a:r>
              <a:rPr lang="en-US" b="1" dirty="0">
                <a:solidFill>
                  <a:schemeClr val="accent2"/>
                </a:solidFill>
              </a:rPr>
              <a:t>“multi-dimensional range”</a:t>
            </a:r>
            <a:r>
              <a:rPr lang="en-US" dirty="0"/>
              <a:t> to consolidate 4 nested loops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4FC4C0-64E1-45A0-8DB7-21995AACBC4E}"/>
              </a:ext>
            </a:extLst>
          </p:cNvPr>
          <p:cNvSpPr txBox="1"/>
          <p:nvPr/>
        </p:nvSpPr>
        <p:spPr>
          <a:xfrm>
            <a:off x="1009511" y="3075895"/>
            <a:ext cx="10172978" cy="181588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0" dirty="0" err="1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1400" b="0" u="sng" dirty="0" err="1">
                <a:solidFill>
                  <a:srgbClr val="21C5C7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MDRangePolicy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400" b="0" dirty="0" err="1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1400" b="0" u="sng" dirty="0">
                <a:solidFill>
                  <a:srgbClr val="21C5C7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Rank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400" b="0" dirty="0">
                <a:solidFill>
                  <a:srgbClr val="E5949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&gt;&gt;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range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({</a:t>
            </a:r>
            <a:r>
              <a:rPr lang="en-US" sz="1400" b="0" dirty="0">
                <a:solidFill>
                  <a:srgbClr val="E5949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E5949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E5949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E5949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 {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nModes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nModes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nLoads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nLoads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});</a:t>
            </a:r>
          </a:p>
          <a:p>
            <a:r>
              <a:rPr lang="en-US" sz="1400" b="0" dirty="0" err="1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1400" b="0" dirty="0" err="1">
                <a:solidFill>
                  <a:srgbClr val="FFF09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parallel_for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r>
              <a:rPr lang="en-US" sz="1400" b="0" dirty="0">
                <a:solidFill>
                  <a:srgbClr val="DA677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"</a:t>
            </a:r>
            <a:r>
              <a:rPr lang="en-US" sz="1400" b="0" dirty="0" err="1">
                <a:solidFill>
                  <a:srgbClr val="DA677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Scalc</a:t>
            </a:r>
            <a:r>
              <a:rPr lang="en-US" sz="1400" b="0" dirty="0">
                <a:solidFill>
                  <a:srgbClr val="DA677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range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FFF09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KOKKOS_LAMBDA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iMode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jMode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iLoad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jLoad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unsigned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iModeIdx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modeIndices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iMode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unsigned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jModeIdx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modeIndices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jMode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b="0" dirty="0" err="1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1400" b="0" dirty="0" err="1">
                <a:solidFill>
                  <a:srgbClr val="FFF09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atomic_add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&amp;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iModeIdx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jModeIdx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</a:p>
          <a:p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Z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iModeIdx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iLoad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iLoad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jLoad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jModeIdx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jLoad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});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7E9499-B1DD-76A9-42F0-7AFBF2F382EA}"/>
              </a:ext>
            </a:extLst>
          </p:cNvPr>
          <p:cNvSpPr txBox="1"/>
          <p:nvPr/>
        </p:nvSpPr>
        <p:spPr>
          <a:xfrm>
            <a:off x="1524000" y="5738812"/>
            <a:ext cx="9144000" cy="91440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 anchorCtr="0">
            <a:noAutofit/>
          </a:bodyPr>
          <a:lstStyle/>
          <a:p>
            <a:pPr algn="ctr"/>
            <a:r>
              <a:rPr lang="en-US" dirty="0"/>
              <a:t>Performance actually </a:t>
            </a:r>
            <a:r>
              <a:rPr lang="en-US" i="1" dirty="0"/>
              <a:t>degraded</a:t>
            </a:r>
            <a:r>
              <a:rPr lang="en-US" dirty="0"/>
              <a:t> due to atomics, frequent data access indirection, and high operator complexity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F7DD0F-561E-85C5-7129-D66FD5CC26EF}"/>
              </a:ext>
            </a:extLst>
          </p:cNvPr>
          <p:cNvSpPr txBox="1"/>
          <p:nvPr/>
        </p:nvSpPr>
        <p:spPr>
          <a:xfrm>
            <a:off x="5776001" y="4959804"/>
            <a:ext cx="2216932" cy="40380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dirty="0"/>
              <a:t>O(modes</a:t>
            </a:r>
            <a:r>
              <a:rPr lang="en-US" baseline="30000" dirty="0"/>
              <a:t>2</a:t>
            </a:r>
            <a:r>
              <a:rPr lang="en-US" dirty="0"/>
              <a:t> * loads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AE294A-821C-A95D-5D4C-4AF8AA838727}"/>
              </a:ext>
            </a:extLst>
          </p:cNvPr>
          <p:cNvSpPr txBox="1"/>
          <p:nvPr/>
        </p:nvSpPr>
        <p:spPr>
          <a:xfrm>
            <a:off x="1118080" y="4918829"/>
            <a:ext cx="3653158" cy="71857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dirty="0"/>
              <a:t>Accessing data at non-contiguous locations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4FB1ED81-6332-74D7-65F0-8CB9A22FCBED}"/>
              </a:ext>
            </a:extLst>
          </p:cNvPr>
          <p:cNvSpPr/>
          <p:nvPr/>
        </p:nvSpPr>
        <p:spPr>
          <a:xfrm rot="10800000">
            <a:off x="1373392" y="3803724"/>
            <a:ext cx="301215" cy="387276"/>
          </a:xfrm>
          <a:prstGeom prst="rightBrace">
            <a:avLst>
              <a:gd name="adj1" fmla="val 8333"/>
              <a:gd name="adj2" fmla="val 50001"/>
            </a:avLst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A65B8730-8846-1679-D03B-C0D1AF831C15}"/>
              </a:ext>
            </a:extLst>
          </p:cNvPr>
          <p:cNvSpPr/>
          <p:nvPr/>
        </p:nvSpPr>
        <p:spPr>
          <a:xfrm rot="5400000">
            <a:off x="6666854" y="1559314"/>
            <a:ext cx="403804" cy="6400802"/>
          </a:xfrm>
          <a:prstGeom prst="rightBrace">
            <a:avLst>
              <a:gd name="adj1" fmla="val 8333"/>
              <a:gd name="adj2" fmla="val 50720"/>
            </a:avLst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A22B410-DECA-3F4F-C4EB-1C99E210AEA8}"/>
              </a:ext>
            </a:extLst>
          </p:cNvPr>
          <p:cNvSpPr/>
          <p:nvPr/>
        </p:nvSpPr>
        <p:spPr>
          <a:xfrm>
            <a:off x="812562" y="4001844"/>
            <a:ext cx="478353" cy="1086521"/>
          </a:xfrm>
          <a:custGeom>
            <a:avLst/>
            <a:gdLst>
              <a:gd name="connsiteX0" fmla="*/ 481777 w 481777"/>
              <a:gd name="connsiteY0" fmla="*/ 0 h 1140310"/>
              <a:gd name="connsiteX1" fmla="*/ 8440 w 481777"/>
              <a:gd name="connsiteY1" fmla="*/ 247426 h 1140310"/>
              <a:gd name="connsiteX2" fmla="*/ 223593 w 481777"/>
              <a:gd name="connsiteY2" fmla="*/ 1140310 h 1140310"/>
              <a:gd name="connsiteX0" fmla="*/ 515350 w 515350"/>
              <a:gd name="connsiteY0" fmla="*/ 0 h 1140310"/>
              <a:gd name="connsiteX1" fmla="*/ 42013 w 515350"/>
              <a:gd name="connsiteY1" fmla="*/ 247426 h 1140310"/>
              <a:gd name="connsiteX2" fmla="*/ 257166 w 515350"/>
              <a:gd name="connsiteY2" fmla="*/ 1140310 h 1140310"/>
              <a:gd name="connsiteX0" fmla="*/ 258184 w 258184"/>
              <a:gd name="connsiteY0" fmla="*/ 0 h 1140310"/>
              <a:gd name="connsiteX1" fmla="*/ 0 w 258184"/>
              <a:gd name="connsiteY1" fmla="*/ 1140310 h 1140310"/>
              <a:gd name="connsiteX0" fmla="*/ 291936 w 291936"/>
              <a:gd name="connsiteY0" fmla="*/ 0 h 1140310"/>
              <a:gd name="connsiteX1" fmla="*/ 33752 w 291936"/>
              <a:gd name="connsiteY1" fmla="*/ 1140310 h 1140310"/>
              <a:gd name="connsiteX0" fmla="*/ 450816 w 450816"/>
              <a:gd name="connsiteY0" fmla="*/ 0 h 1140310"/>
              <a:gd name="connsiteX1" fmla="*/ 192632 w 450816"/>
              <a:gd name="connsiteY1" fmla="*/ 1140310 h 1140310"/>
              <a:gd name="connsiteX0" fmla="*/ 435637 w 435637"/>
              <a:gd name="connsiteY0" fmla="*/ 0 h 1140310"/>
              <a:gd name="connsiteX1" fmla="*/ 177453 w 435637"/>
              <a:gd name="connsiteY1" fmla="*/ 1140310 h 1140310"/>
              <a:gd name="connsiteX0" fmla="*/ 332752 w 332752"/>
              <a:gd name="connsiteY0" fmla="*/ 0 h 1118795"/>
              <a:gd name="connsiteX1" fmla="*/ 248244 w 332752"/>
              <a:gd name="connsiteY1" fmla="*/ 1118795 h 1118795"/>
              <a:gd name="connsiteX0" fmla="*/ 380622 w 380623"/>
              <a:gd name="connsiteY0" fmla="*/ 0 h 1129552"/>
              <a:gd name="connsiteX1" fmla="*/ 209276 w 380623"/>
              <a:gd name="connsiteY1" fmla="*/ 1129552 h 1129552"/>
              <a:gd name="connsiteX0" fmla="*/ 482675 w 482675"/>
              <a:gd name="connsiteY0" fmla="*/ 0 h 1129552"/>
              <a:gd name="connsiteX1" fmla="*/ 311329 w 482675"/>
              <a:gd name="connsiteY1" fmla="*/ 1129552 h 11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2675" h="1129552">
                <a:moveTo>
                  <a:pt x="482675" y="0"/>
                </a:moveTo>
                <a:cubicBezTo>
                  <a:pt x="-262129" y="68132"/>
                  <a:pt x="-643" y="964602"/>
                  <a:pt x="311329" y="1129552"/>
                </a:cubicBezTo>
              </a:path>
            </a:pathLst>
          </a:custGeom>
          <a:ln w="38100">
            <a:headEnd type="triangl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5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61257"/>
            <a:ext cx="10096500" cy="774779"/>
          </a:xfrm>
        </p:spPr>
        <p:txBody>
          <a:bodyPr/>
          <a:lstStyle/>
          <a:p>
            <a:r>
              <a:rPr lang="en-US" dirty="0"/>
              <a:t>Historical performance of Modal Random Vibration in Sierra/SD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0456A-6303-4AB5-BF1D-B6F27255A5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2309DEC0-E0D2-4895-870F-1668EF87331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D34AD-6F79-F000-07EF-5BF4228E728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7700" y="1409700"/>
            <a:ext cx="11049000" cy="4610100"/>
          </a:xfrm>
        </p:spPr>
        <p:txBody>
          <a:bodyPr>
            <a:normAutofit/>
          </a:bodyPr>
          <a:lstStyle/>
          <a:p>
            <a:r>
              <a:rPr lang="en-US" b="1" u="sng" dirty="0"/>
              <a:t>2023</a:t>
            </a:r>
            <a:r>
              <a:rPr lang="en-US" dirty="0"/>
              <a:t>: (Successful) second attempt at GPU optimization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 = </a:t>
            </a:r>
            <a:r>
              <a:rPr lang="en-US" dirty="0" err="1"/>
              <a:t>Z</a:t>
            </a:r>
            <a:r>
              <a:rPr lang="en-US" baseline="-25000" dirty="0" err="1"/>
              <a:t>modes</a:t>
            </a:r>
            <a:r>
              <a:rPr lang="en-US" baseline="-25000" dirty="0"/>
              <a:t> x loads</a:t>
            </a: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baseline="-25000" dirty="0" err="1"/>
              <a:t>loads</a:t>
            </a:r>
            <a:r>
              <a:rPr lang="en-US" baseline="-25000" dirty="0"/>
              <a:t> x loads</a:t>
            </a:r>
            <a:r>
              <a:rPr lang="en-US" dirty="0"/>
              <a:t> </a:t>
            </a:r>
            <a:r>
              <a:rPr lang="en-US" dirty="0" err="1"/>
              <a:t>Z</a:t>
            </a:r>
            <a:r>
              <a:rPr lang="en-US" baseline="30000" dirty="0" err="1"/>
              <a:t>T</a:t>
            </a:r>
            <a:r>
              <a:rPr lang="en-US" baseline="-25000" dirty="0" err="1"/>
              <a:t>loads</a:t>
            </a:r>
            <a:r>
              <a:rPr lang="en-US" baseline="-25000" dirty="0"/>
              <a:t> x modes</a:t>
            </a:r>
            <a:endParaRPr lang="en-US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Step one: </a:t>
            </a:r>
            <a:r>
              <a:rPr lang="en-US" b="1" dirty="0">
                <a:solidFill>
                  <a:schemeClr val="accent1"/>
                </a:solidFill>
              </a:rPr>
              <a:t>remove modal data access indirection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4FC4C0-64E1-45A0-8DB7-21995AACBC4E}"/>
              </a:ext>
            </a:extLst>
          </p:cNvPr>
          <p:cNvSpPr txBox="1"/>
          <p:nvPr/>
        </p:nvSpPr>
        <p:spPr>
          <a:xfrm>
            <a:off x="1009511" y="3075895"/>
            <a:ext cx="10172978" cy="181588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0" dirty="0" err="1">
                <a:solidFill>
                  <a:srgbClr val="FFF09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RemoveInactiveModes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400" b="0" dirty="0" err="1">
                <a:solidFill>
                  <a:srgbClr val="FFF09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RemoveInactiveModes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400" b="0" dirty="0" err="1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1400" b="0" u="sng" dirty="0" err="1">
                <a:solidFill>
                  <a:srgbClr val="21C5C7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MDRangePolicy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400" b="0" dirty="0" err="1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1400" b="0" u="sng" dirty="0">
                <a:solidFill>
                  <a:srgbClr val="21C5C7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Rank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400" b="0" dirty="0">
                <a:solidFill>
                  <a:srgbClr val="E5949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&gt;&gt;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range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({</a:t>
            </a:r>
            <a:r>
              <a:rPr lang="en-US" sz="1400" b="0" dirty="0">
                <a:solidFill>
                  <a:srgbClr val="E5949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E5949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E5949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E5949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}, {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nModes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nModes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nLoads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nLoads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});</a:t>
            </a:r>
          </a:p>
          <a:p>
            <a:r>
              <a:rPr lang="en-US" sz="1400" b="0" dirty="0" err="1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1400" b="0" dirty="0" err="1">
                <a:solidFill>
                  <a:srgbClr val="FFF09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parallel_for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r>
              <a:rPr lang="en-US" sz="1400" b="0" dirty="0">
                <a:solidFill>
                  <a:srgbClr val="DA677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"</a:t>
            </a:r>
            <a:r>
              <a:rPr lang="en-US" sz="1400" b="0" dirty="0" err="1">
                <a:solidFill>
                  <a:srgbClr val="DA677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Scalc</a:t>
            </a:r>
            <a:r>
              <a:rPr lang="en-US" sz="1400" b="0" dirty="0">
                <a:solidFill>
                  <a:srgbClr val="DA677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range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FFF09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KOKKOS_LAMBDA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iMode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jMode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iLoad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jLoad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b="0" dirty="0" err="1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1400" b="0" dirty="0" err="1">
                <a:solidFill>
                  <a:srgbClr val="FFF09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atomic_add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&amp;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iMode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jMode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</a:p>
          <a:p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Z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iMode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iLoad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iLoad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jLoad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jMode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jLoad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});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F7DD0F-561E-85C5-7129-D66FD5CC26EF}"/>
              </a:ext>
            </a:extLst>
          </p:cNvPr>
          <p:cNvSpPr txBox="1"/>
          <p:nvPr/>
        </p:nvSpPr>
        <p:spPr>
          <a:xfrm>
            <a:off x="4861600" y="4972096"/>
            <a:ext cx="4217086" cy="67292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dirty="0"/>
              <a:t>Data access is now contiguous, but complexity is </a:t>
            </a:r>
            <a:r>
              <a:rPr lang="en-US" dirty="0">
                <a:solidFill>
                  <a:schemeClr val="accent5"/>
                </a:solidFill>
              </a:rPr>
              <a:t>still O(modes</a:t>
            </a:r>
            <a:r>
              <a:rPr lang="en-US" baseline="30000" dirty="0">
                <a:solidFill>
                  <a:schemeClr val="accent5"/>
                </a:solidFill>
              </a:rPr>
              <a:t>2</a:t>
            </a:r>
            <a:r>
              <a:rPr lang="en-US" dirty="0">
                <a:solidFill>
                  <a:schemeClr val="accent5"/>
                </a:solidFill>
              </a:rPr>
              <a:t> * loads</a:t>
            </a:r>
            <a:r>
              <a:rPr lang="en-US" baseline="30000" dirty="0">
                <a:solidFill>
                  <a:schemeClr val="accent5"/>
                </a:solidFill>
              </a:rPr>
              <a:t>2</a:t>
            </a:r>
            <a:r>
              <a:rPr lang="en-US" dirty="0">
                <a:solidFill>
                  <a:schemeClr val="accent5"/>
                </a:solidFill>
              </a:rPr>
              <a:t>)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A65B8730-8846-1679-D03B-C0D1AF831C15}"/>
              </a:ext>
            </a:extLst>
          </p:cNvPr>
          <p:cNvSpPr/>
          <p:nvPr/>
        </p:nvSpPr>
        <p:spPr>
          <a:xfrm rot="5400000">
            <a:off x="6344235" y="1881933"/>
            <a:ext cx="403804" cy="5755563"/>
          </a:xfrm>
          <a:prstGeom prst="rightBrace">
            <a:avLst>
              <a:gd name="adj1" fmla="val 8333"/>
              <a:gd name="adj2" fmla="val 50720"/>
            </a:avLst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61257"/>
            <a:ext cx="10096500" cy="774779"/>
          </a:xfrm>
        </p:spPr>
        <p:txBody>
          <a:bodyPr/>
          <a:lstStyle/>
          <a:p>
            <a:r>
              <a:rPr lang="en-US" dirty="0"/>
              <a:t>Historical performance of Modal Random Vibration in Sierra/SD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0456A-6303-4AB5-BF1D-B6F27255A5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2309DEC0-E0D2-4895-870F-1668EF87331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D34AD-6F79-F000-07EF-5BF4228E728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7700" y="1409700"/>
            <a:ext cx="11049000" cy="4610100"/>
          </a:xfrm>
        </p:spPr>
        <p:txBody>
          <a:bodyPr>
            <a:normAutofit/>
          </a:bodyPr>
          <a:lstStyle/>
          <a:p>
            <a:r>
              <a:rPr lang="en-US" b="1" u="sng" dirty="0"/>
              <a:t>2023</a:t>
            </a:r>
            <a:r>
              <a:rPr lang="en-US" dirty="0"/>
              <a:t>: (Successful) second attempt at GPU optimization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ZE = </a:t>
            </a:r>
            <a:r>
              <a:rPr lang="en-US" dirty="0" err="1"/>
              <a:t>Z</a:t>
            </a:r>
            <a:r>
              <a:rPr lang="en-US" baseline="-25000" dirty="0" err="1"/>
              <a:t>modes</a:t>
            </a:r>
            <a:r>
              <a:rPr lang="en-US" baseline="-25000" dirty="0"/>
              <a:t> x loads</a:t>
            </a: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baseline="-25000" dirty="0" err="1"/>
              <a:t>loads</a:t>
            </a:r>
            <a:r>
              <a:rPr lang="en-US" baseline="-25000" dirty="0"/>
              <a:t> x loads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 = </a:t>
            </a:r>
            <a:r>
              <a:rPr lang="en-US" dirty="0" err="1"/>
              <a:t>ZE</a:t>
            </a:r>
            <a:r>
              <a:rPr lang="en-US" baseline="-25000" dirty="0" err="1"/>
              <a:t>modes</a:t>
            </a:r>
            <a:r>
              <a:rPr lang="en-US" baseline="-25000" dirty="0"/>
              <a:t> x loads</a:t>
            </a:r>
            <a:r>
              <a:rPr lang="en-US" dirty="0"/>
              <a:t> </a:t>
            </a:r>
            <a:r>
              <a:rPr lang="en-US" dirty="0" err="1"/>
              <a:t>Z</a:t>
            </a:r>
            <a:r>
              <a:rPr lang="en-US" baseline="30000" dirty="0" err="1"/>
              <a:t>T</a:t>
            </a:r>
            <a:r>
              <a:rPr lang="en-US" baseline="-25000" dirty="0" err="1"/>
              <a:t>loads</a:t>
            </a:r>
            <a:r>
              <a:rPr lang="en-US" baseline="-25000" dirty="0"/>
              <a:t> x modes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Step two: </a:t>
            </a:r>
            <a:r>
              <a:rPr lang="en-US" b="1" dirty="0">
                <a:solidFill>
                  <a:schemeClr val="accent1"/>
                </a:solidFill>
              </a:rPr>
              <a:t>introduce temporary product, use performance-portable BLAS provided by </a:t>
            </a:r>
            <a:r>
              <a:rPr lang="en-US" b="1" dirty="0" err="1">
                <a:solidFill>
                  <a:schemeClr val="accent1"/>
                </a:solidFill>
              </a:rPr>
              <a:t>KokkosKernels</a:t>
            </a:r>
            <a:r>
              <a:rPr lang="en-US" b="1" dirty="0">
                <a:solidFill>
                  <a:schemeClr val="accent1"/>
                </a:solidFill>
              </a:rPr>
              <a:t> (optimized dense linear algebra)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4FC4C0-64E1-45A0-8DB7-21995AACBC4E}"/>
              </a:ext>
            </a:extLst>
          </p:cNvPr>
          <p:cNvSpPr txBox="1"/>
          <p:nvPr/>
        </p:nvSpPr>
        <p:spPr>
          <a:xfrm>
            <a:off x="2513128" y="3579749"/>
            <a:ext cx="7165744" cy="95410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b="0" dirty="0" err="1">
                <a:solidFill>
                  <a:srgbClr val="FFF09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RemoveInactiveModes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400" b="0" dirty="0" err="1">
                <a:solidFill>
                  <a:srgbClr val="FFF09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RemoveInactiveModes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400" b="0" dirty="0" err="1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KokkosBlas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1400" b="0" dirty="0" err="1">
                <a:solidFill>
                  <a:srgbClr val="FFF09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gemm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u="sng" dirty="0" err="1">
                <a:solidFill>
                  <a:srgbClr val="21C5C7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ExecSpace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(), </a:t>
            </a:r>
            <a:r>
              <a:rPr lang="en-US" sz="1400" b="0" dirty="0">
                <a:solidFill>
                  <a:srgbClr val="DA677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"N"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DA677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"N"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E5949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E5949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ZtimesE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400" b="0" dirty="0" err="1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KokkosBlas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1400" b="0" dirty="0" err="1">
                <a:solidFill>
                  <a:srgbClr val="FFF09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gemm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u="sng" dirty="0" err="1">
                <a:solidFill>
                  <a:srgbClr val="21C5C7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ExecSpace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(), </a:t>
            </a:r>
            <a:r>
              <a:rPr lang="en-US" sz="1400" b="0" dirty="0">
                <a:solidFill>
                  <a:srgbClr val="DA677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"N"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DA677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"C"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E5949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ZtimesE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E5949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70B634-4F4E-2DB6-00E6-F0F954D857B4}"/>
              </a:ext>
            </a:extLst>
          </p:cNvPr>
          <p:cNvSpPr txBox="1"/>
          <p:nvPr/>
        </p:nvSpPr>
        <p:spPr>
          <a:xfrm>
            <a:off x="1524000" y="5105400"/>
            <a:ext cx="91440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 anchorCtr="0">
            <a:noAutofit/>
          </a:bodyPr>
          <a:lstStyle/>
          <a:p>
            <a:pPr algn="ctr"/>
            <a:r>
              <a:rPr lang="en-US" dirty="0"/>
              <a:t>Cleaner code, lower </a:t>
            </a:r>
            <a:r>
              <a:rPr lang="en-US" b="1" dirty="0"/>
              <a:t>O(modes</a:t>
            </a:r>
            <a:r>
              <a:rPr lang="en-US" b="1" baseline="30000" dirty="0"/>
              <a:t>2</a:t>
            </a:r>
            <a:r>
              <a:rPr lang="en-US" b="1" dirty="0"/>
              <a:t> * loads) </a:t>
            </a:r>
            <a:r>
              <a:rPr lang="en-US" dirty="0"/>
              <a:t>complexity, and truly performance-portable</a:t>
            </a:r>
          </a:p>
        </p:txBody>
      </p:sp>
    </p:spTree>
    <p:extLst>
      <p:ext uri="{BB962C8B-B14F-4D97-AF65-F5344CB8AC3E}">
        <p14:creationId xmlns:p14="http://schemas.microsoft.com/office/powerpoint/2010/main" val="20982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BDF9CD6-D00C-2C2A-C2EC-AA7168350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impacts on statistical analysis of structures at Sandia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0456A-6303-4AB5-BF1D-B6F27255A5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2309DEC0-E0D2-4895-870F-1668EF87331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8FF0E-36BF-499C-5959-56BA3833D16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7700" y="3918856"/>
            <a:ext cx="11049000" cy="2530097"/>
          </a:xfrm>
        </p:spPr>
        <p:txBody>
          <a:bodyPr/>
          <a:lstStyle/>
          <a:p>
            <a:r>
              <a:rPr lang="en-US" dirty="0"/>
              <a:t>Through a combination of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advances in GPU architectures,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convenient code porting utilities,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and algorithm optimizations,</a:t>
            </a:r>
          </a:p>
          <a:p>
            <a:r>
              <a:rPr lang="en-US" dirty="0"/>
              <a:t>modal random vibration computations in Sierra/SD that </a:t>
            </a:r>
            <a:r>
              <a:rPr lang="en-US" i="1" dirty="0">
                <a:solidFill>
                  <a:schemeClr val="accent5"/>
                </a:solidFill>
              </a:rPr>
              <a:t>used to take days </a:t>
            </a:r>
            <a:r>
              <a:rPr lang="en-US" dirty="0"/>
              <a:t>may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now take minutes</a:t>
            </a:r>
            <a:r>
              <a:rPr lang="en-US" dirty="0">
                <a:solidFill>
                  <a:schemeClr val="tx1"/>
                </a:solidFill>
              </a:rPr>
              <a:t>, enabling </a:t>
            </a:r>
            <a:r>
              <a:rPr lang="en-US" dirty="0"/>
              <a:t>statistical analyses of structural designs in real 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0573A5-56A6-461C-91A8-E346DD80F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711" y="3909540"/>
            <a:ext cx="4572000" cy="1371600"/>
          </a:xfrm>
          <a:prstGeom prst="rect">
            <a:avLst/>
          </a:prstGeom>
        </p:spPr>
      </p:pic>
      <p:graphicFrame>
        <p:nvGraphicFramePr>
          <p:cNvPr id="2" name="Table 28">
            <a:extLst>
              <a:ext uri="{FF2B5EF4-FFF2-40B4-BE49-F238E27FC236}">
                <a16:creationId xmlns:a16="http://schemas.microsoft.com/office/drawing/2014/main" id="{4418001D-8181-D755-CCA3-839C702F65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109156"/>
              </p:ext>
            </p:extLst>
          </p:nvPr>
        </p:nvGraphicFramePr>
        <p:xfrm>
          <a:off x="3348228" y="1194133"/>
          <a:ext cx="6400801" cy="1774146"/>
        </p:xfrm>
        <a:graphic>
          <a:graphicData uri="http://schemas.openxmlformats.org/drawingml/2006/table">
            <a:tbl>
              <a:tblPr firstRow="1" firstCol="1" bandRow="1">
                <a:tableStyleId>{E8034E78-7F5D-4C2E-B375-FC64B27BC917}</a:tableStyleId>
              </a:tblPr>
              <a:tblGrid>
                <a:gridCol w="1065025">
                  <a:extLst>
                    <a:ext uri="{9D8B030D-6E8A-4147-A177-3AD203B41FA5}">
                      <a16:colId xmlns:a16="http://schemas.microsoft.com/office/drawing/2014/main" val="1713887830"/>
                    </a:ext>
                  </a:extLst>
                </a:gridCol>
                <a:gridCol w="1778592">
                  <a:extLst>
                    <a:ext uri="{9D8B030D-6E8A-4147-A177-3AD203B41FA5}">
                      <a16:colId xmlns:a16="http://schemas.microsoft.com/office/drawing/2014/main" val="3724284667"/>
                    </a:ext>
                  </a:extLst>
                </a:gridCol>
                <a:gridCol w="1778592">
                  <a:extLst>
                    <a:ext uri="{9D8B030D-6E8A-4147-A177-3AD203B41FA5}">
                      <a16:colId xmlns:a16="http://schemas.microsoft.com/office/drawing/2014/main" val="1880750322"/>
                    </a:ext>
                  </a:extLst>
                </a:gridCol>
                <a:gridCol w="1778592">
                  <a:extLst>
                    <a:ext uri="{9D8B030D-6E8A-4147-A177-3AD203B41FA5}">
                      <a16:colId xmlns:a16="http://schemas.microsoft.com/office/drawing/2014/main" val="138827525"/>
                    </a:ext>
                  </a:extLst>
                </a:gridCol>
              </a:tblGrid>
              <a:tr h="526545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78304" marR="78304" marT="39151" marB="3915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Spring 2022 </a:t>
                      </a:r>
                      <a:r>
                        <a:rPr lang="en-US" sz="1800" b="0" dirty="0"/>
                        <a:t>baseline</a:t>
                      </a:r>
                      <a:endParaRPr lang="en-US" sz="2000" b="0" dirty="0"/>
                    </a:p>
                  </a:txBody>
                  <a:tcPr marL="78304" marR="78304" marT="39151" marB="3915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Fall 2022</a:t>
                      </a:r>
                    </a:p>
                  </a:txBody>
                  <a:tcPr marL="78304" marR="78304" marT="39151" marB="3915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Spring 2023</a:t>
                      </a:r>
                    </a:p>
                  </a:txBody>
                  <a:tcPr marL="78304" marR="78304" marT="39151" marB="39151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529415"/>
                  </a:ext>
                </a:extLst>
              </a:tr>
              <a:tr h="417579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4472C4"/>
                          </a:solidFill>
                        </a:rPr>
                        <a:t>CPU</a:t>
                      </a:r>
                      <a:endParaRPr lang="en-US" sz="2000" b="0" dirty="0">
                        <a:solidFill>
                          <a:srgbClr val="4472C4"/>
                        </a:solidFill>
                      </a:endParaRPr>
                    </a:p>
                  </a:txBody>
                  <a:tcPr marL="78304" marR="78304" marT="39151" marB="3915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--</a:t>
                      </a:r>
                    </a:p>
                  </a:txBody>
                  <a:tcPr marL="78304" marR="78304" marT="39151" marB="3915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accent5"/>
                          </a:solidFill>
                        </a:rPr>
                        <a:t>~3x slower</a:t>
                      </a:r>
                      <a:br>
                        <a:rPr lang="en-US" sz="2000" dirty="0">
                          <a:solidFill>
                            <a:schemeClr val="accent5"/>
                          </a:solidFill>
                        </a:rPr>
                      </a:br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than Spring 22</a:t>
                      </a:r>
                      <a:endParaRPr lang="en-US" sz="2000" dirty="0">
                        <a:solidFill>
                          <a:schemeClr val="accent5"/>
                        </a:solidFill>
                      </a:endParaRPr>
                    </a:p>
                  </a:txBody>
                  <a:tcPr marL="78304" marR="78304" marT="39151" marB="3915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~4x faster</a:t>
                      </a:r>
                    </a:p>
                    <a:p>
                      <a:pPr algn="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than Spring 22</a:t>
                      </a:r>
                    </a:p>
                  </a:txBody>
                  <a:tcPr marL="78304" marR="78304" marT="39151" marB="39151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693734"/>
                  </a:ext>
                </a:extLst>
              </a:tr>
              <a:tr h="417579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71AD46"/>
                          </a:solidFill>
                        </a:rPr>
                        <a:t>GPU</a:t>
                      </a:r>
                      <a:endParaRPr lang="en-US" sz="2000" b="0" dirty="0">
                        <a:solidFill>
                          <a:srgbClr val="71AD46"/>
                        </a:solidFill>
                      </a:endParaRPr>
                    </a:p>
                  </a:txBody>
                  <a:tcPr marL="78304" marR="78304" marT="39151" marB="3915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accent3"/>
                          </a:solidFill>
                        </a:rPr>
                        <a:t>on par</a:t>
                      </a:r>
                      <a:br>
                        <a:rPr lang="en-US" sz="20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with CPU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78304" marR="78304" marT="39151" marB="3915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accent5"/>
                          </a:solidFill>
                        </a:rPr>
                        <a:t>~1.2x slower</a:t>
                      </a:r>
                    </a:p>
                    <a:p>
                      <a:pPr algn="r"/>
                      <a:r>
                        <a:rPr lang="en-US" sz="1200" dirty="0">
                          <a:solidFill>
                            <a:schemeClr val="accent5"/>
                          </a:solidFill>
                        </a:rPr>
                        <a:t>than Spring 22 on CPU</a:t>
                      </a:r>
                    </a:p>
                  </a:txBody>
                  <a:tcPr marL="78304" marR="78304" marT="39151" marB="3915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~12x faster</a:t>
                      </a:r>
                      <a:br>
                        <a:rPr lang="en-US" sz="20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than Spring 22 on CPU</a:t>
                      </a:r>
                    </a:p>
                  </a:txBody>
                  <a:tcPr marL="78304" marR="78304" marT="39151" marB="39151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571801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E86E8C9-D16D-2CDF-92BA-93819F0DB9E3}"/>
              </a:ext>
            </a:extLst>
          </p:cNvPr>
          <p:cNvSpPr txBox="1"/>
          <p:nvPr/>
        </p:nvSpPr>
        <p:spPr>
          <a:xfrm>
            <a:off x="3348228" y="2977595"/>
            <a:ext cx="5495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Performance changes in actual SD analyst model, relative to Spring 2022 version of Sierra/SD on CPU HPC platform</a:t>
            </a:r>
          </a:p>
        </p:txBody>
      </p:sp>
    </p:spTree>
    <p:extLst>
      <p:ext uri="{BB962C8B-B14F-4D97-AF65-F5344CB8AC3E}">
        <p14:creationId xmlns:p14="http://schemas.microsoft.com/office/powerpoint/2010/main" val="221789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61257"/>
            <a:ext cx="10096500" cy="774779"/>
          </a:xfrm>
        </p:spPr>
        <p:txBody>
          <a:bodyPr/>
          <a:lstStyle/>
          <a:p>
            <a:r>
              <a:rPr lang="en-US" dirty="0"/>
              <a:t>What is Modal Random Vibration?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0456A-6303-4AB5-BF1D-B6F27255A5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2309DEC0-E0D2-4895-870F-1668EF87331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47700" y="1409700"/>
            <a:ext cx="11049000" cy="4610100"/>
          </a:xfrm>
        </p:spPr>
        <p:txBody>
          <a:bodyPr>
            <a:normAutofit/>
          </a:bodyPr>
          <a:lstStyle/>
          <a:p>
            <a:r>
              <a:rPr lang="en-US" dirty="0"/>
              <a:t>Modal random vibration is a means to evaluate the statistical behavior of a structure in a</a:t>
            </a:r>
            <a:br>
              <a:rPr lang="en-US" dirty="0"/>
            </a:br>
            <a:r>
              <a:rPr lang="en-US" dirty="0"/>
              <a:t>steady-state vibration environment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CA4EB4-1C88-4E56-917C-DE7DCB56D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2" b="89954" l="7553" r="92447">
                        <a14:foregroundMark x1="92447" y1="26430" x2="88511" y2="27357"/>
                        <a14:foregroundMark x1="7553" y1="62287" x2="7553" y2="62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111" y="2675563"/>
            <a:ext cx="2834021" cy="19506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93D537-A04D-402C-9A66-6AE39C3F5B55}"/>
              </a:ext>
            </a:extLst>
          </p:cNvPr>
          <p:cNvSpPr txBox="1"/>
          <p:nvPr/>
        </p:nvSpPr>
        <p:spPr>
          <a:xfrm>
            <a:off x="870358" y="4745004"/>
            <a:ext cx="2295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Natural frequency mode shapes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830A2A-483E-440A-B9CB-94B3B990F10C}"/>
              </a:ext>
            </a:extLst>
          </p:cNvPr>
          <p:cNvSpPr/>
          <p:nvPr/>
        </p:nvSpPr>
        <p:spPr>
          <a:xfrm>
            <a:off x="8454533" y="5068170"/>
            <a:ext cx="85083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37996A-6F1B-4E57-ADB6-525AF69D01BC}"/>
              </a:ext>
            </a:extLst>
          </p:cNvPr>
          <p:cNvSpPr txBox="1"/>
          <p:nvPr/>
        </p:nvSpPr>
        <p:spPr>
          <a:xfrm>
            <a:off x="8454533" y="4807679"/>
            <a:ext cx="348333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Statistical </a:t>
            </a:r>
            <a:r>
              <a:rPr lang="en-US" b="1" dirty="0">
                <a:solidFill>
                  <a:schemeClr val="accent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dynamic system 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Open Sans" panose="020B0606030504020204" pitchFamily="34" charset="0"/>
                <a:cs typeface="Open Sans" panose="020B0606030504020204" pitchFamily="34" charset="0"/>
              </a:rPr>
              <a:t>Acceleration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Open Sans" panose="020B0606030504020204" pitchFamily="34" charset="0"/>
                <a:cs typeface="Open Sans" panose="020B0606030504020204" pitchFamily="34" charset="0"/>
              </a:rPr>
              <a:t>Displacement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Open Sans" panose="020B0606030504020204" pitchFamily="34" charset="0"/>
                <a:cs typeface="Open Sans" panose="020B0606030504020204" pitchFamily="34" charset="0"/>
              </a:rPr>
              <a:t>Stress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FB015A-B6A4-CD1F-39AF-AA4C033912BB}"/>
              </a:ext>
            </a:extLst>
          </p:cNvPr>
          <p:cNvGrpSpPr/>
          <p:nvPr/>
        </p:nvGrpSpPr>
        <p:grpSpPr>
          <a:xfrm>
            <a:off x="7418011" y="3380713"/>
            <a:ext cx="679688" cy="444289"/>
            <a:chOff x="7536107" y="3380713"/>
            <a:chExt cx="679688" cy="4442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0A262B-F14A-4D17-9495-60A2A9FEDCD8}"/>
                </a:ext>
              </a:extLst>
            </p:cNvPr>
            <p:cNvSpPr/>
            <p:nvPr/>
          </p:nvSpPr>
          <p:spPr>
            <a:xfrm>
              <a:off x="7536107" y="3380713"/>
              <a:ext cx="679688" cy="1552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A32808-9054-4DB1-8FC2-3A405C07E4F2}"/>
                </a:ext>
              </a:extLst>
            </p:cNvPr>
            <p:cNvSpPr/>
            <p:nvPr/>
          </p:nvSpPr>
          <p:spPr>
            <a:xfrm>
              <a:off x="7536107" y="3669750"/>
              <a:ext cx="679688" cy="1552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E104D8C-57A9-48E1-ABBF-AF2E76234968}"/>
              </a:ext>
            </a:extLst>
          </p:cNvPr>
          <p:cNvSpPr txBox="1"/>
          <p:nvPr/>
        </p:nvSpPr>
        <p:spPr>
          <a:xfrm>
            <a:off x="4371049" y="4807679"/>
            <a:ext cx="26669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Statistical description of </a:t>
            </a:r>
            <a:r>
              <a:rPr lang="en-US" b="1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input 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Power spectra</a:t>
            </a:r>
            <a:r>
              <a:rPr lang="en-US" sz="1600" dirty="0">
                <a:ea typeface="Open Sans" panose="020B0606030504020204" pitchFamily="34" charset="0"/>
                <a:cs typeface="Open Sans" panose="020B0606030504020204" pitchFamily="34" charset="0"/>
              </a:rPr>
              <a:t> in frequency domain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Correlation</a:t>
            </a:r>
            <a:r>
              <a:rPr lang="en-US" sz="1600" dirty="0">
                <a:ea typeface="Open Sans" panose="020B0606030504020204" pitchFamily="34" charset="0"/>
                <a:cs typeface="Open Sans" panose="020B0606030504020204" pitchFamily="34" charset="0"/>
              </a:rPr>
              <a:t> between input loads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55B81B4-57EF-21D6-169C-CE98248FC45C}"/>
              </a:ext>
            </a:extLst>
          </p:cNvPr>
          <p:cNvGrpSpPr/>
          <p:nvPr/>
        </p:nvGrpSpPr>
        <p:grpSpPr>
          <a:xfrm>
            <a:off x="8742885" y="1910409"/>
            <a:ext cx="2906630" cy="2710207"/>
            <a:chOff x="8553962" y="1910409"/>
            <a:chExt cx="2906630" cy="27102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401DC1-8D8D-41FA-A61A-8B118B84E8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258" t="7435" b="12619"/>
            <a:stretch/>
          </p:blipFill>
          <p:spPr>
            <a:xfrm>
              <a:off x="8882131" y="1910409"/>
              <a:ext cx="2578461" cy="23977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B4DD28-CE1C-FD23-5C1F-93D89DA46F2F}"/>
                </a:ext>
              </a:extLst>
            </p:cNvPr>
            <p:cNvSpPr txBox="1"/>
            <p:nvPr/>
          </p:nvSpPr>
          <p:spPr>
            <a:xfrm>
              <a:off x="9643404" y="4308192"/>
              <a:ext cx="1055915" cy="31242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/>
              <a:r>
                <a:rPr lang="en-US" sz="1400" dirty="0"/>
                <a:t>Frequency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B2EBA2-5729-7CAF-0F7F-E46FD29F0910}"/>
                </a:ext>
              </a:extLst>
            </p:cNvPr>
            <p:cNvSpPr txBox="1"/>
            <p:nvPr/>
          </p:nvSpPr>
          <p:spPr>
            <a:xfrm rot="16200000">
              <a:off x="7996868" y="2900591"/>
              <a:ext cx="1397570" cy="28338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/>
            <a:p>
              <a:pPr algn="ctr"/>
              <a:r>
                <a:rPr lang="en-US" sz="1400" dirty="0"/>
                <a:t>Accel. Spectra</a:t>
              </a:r>
            </a:p>
          </p:txBody>
        </p:sp>
      </p:grpSp>
      <p:sp>
        <p:nvSpPr>
          <p:cNvPr id="17" name="Cross 16">
            <a:extLst>
              <a:ext uri="{FF2B5EF4-FFF2-40B4-BE49-F238E27FC236}">
                <a16:creationId xmlns:a16="http://schemas.microsoft.com/office/drawing/2014/main" id="{AC43BB1B-60C1-F2B0-E0A6-52C5D3FF05F0}"/>
              </a:ext>
            </a:extLst>
          </p:cNvPr>
          <p:cNvSpPr>
            <a:spLocks noChangeAspect="1"/>
          </p:cNvSpPr>
          <p:nvPr/>
        </p:nvSpPr>
        <p:spPr>
          <a:xfrm>
            <a:off x="3528247" y="3181329"/>
            <a:ext cx="709271" cy="709271"/>
          </a:xfrm>
          <a:prstGeom prst="plus">
            <a:avLst>
              <a:gd name="adj" fmla="val 3727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1CD8EC-9FD9-CCFA-BEAF-F9B625450DB6}"/>
              </a:ext>
            </a:extLst>
          </p:cNvPr>
          <p:cNvGrpSpPr/>
          <p:nvPr/>
        </p:nvGrpSpPr>
        <p:grpSpPr>
          <a:xfrm>
            <a:off x="4080159" y="2524317"/>
            <a:ext cx="3248702" cy="2156948"/>
            <a:chOff x="4080159" y="2524317"/>
            <a:chExt cx="3248702" cy="215694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05AFAED-2107-7370-B5C9-E556D412F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0400" y="3650888"/>
              <a:ext cx="2578461" cy="1030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Placeholder 35">
              <a:extLst>
                <a:ext uri="{FF2B5EF4-FFF2-40B4-BE49-F238E27FC236}">
                  <a16:creationId xmlns:a16="http://schemas.microsoft.com/office/drawing/2014/main" id="{933EDDB3-17B6-4763-95BB-398EDFF00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178" b="84346" l="9886" r="89924">
                          <a14:foregroundMark x1="15779" y1="77570" x2="32319" y2="82009"/>
                          <a14:foregroundMark x1="32319" y1="82009" x2="34791" y2="81542"/>
                          <a14:foregroundMark x1="35551" y1="59346" x2="73384" y2="28505"/>
                          <a14:foregroundMark x1="20722" y1="56776" x2="40875" y2="23364"/>
                          <a14:foregroundMark x1="40875" y1="23364" x2="56084" y2="14019"/>
                          <a14:foregroundMark x1="56084" y1="14019" x2="72814" y2="12850"/>
                          <a14:foregroundMark x1="72814" y1="12850" x2="81179" y2="18458"/>
                          <a14:foregroundMark x1="65399" y1="17523" x2="63118" y2="10748"/>
                          <a14:foregroundMark x1="67110" y1="10748" x2="63118" y2="9579"/>
                          <a14:foregroundMark x1="22053" y1="45093" x2="23954" y2="35748"/>
                          <a14:foregroundMark x1="78897" y1="17523" x2="75665" y2="8178"/>
                          <a14:foregroundMark x1="62548" y1="17290" x2="63118" y2="8178"/>
                          <a14:foregroundMark x1="22624" y1="36215" x2="50000" y2="11916"/>
                          <a14:foregroundMark x1="50000" y1="11916" x2="66920" y2="8645"/>
                          <a14:foregroundMark x1="66920" y1="8645" x2="76236" y2="9813"/>
                        </a14:backgroundRemoval>
                      </a14:imgEffect>
                    </a14:imgLayer>
                  </a14:imgProps>
                </a:ext>
              </a:extLst>
            </a:blip>
            <a:srcRect t="6826" b="6826"/>
            <a:stretch>
              <a:fillRect/>
            </a:stretch>
          </p:blipFill>
          <p:spPr>
            <a:xfrm>
              <a:off x="4080159" y="2524317"/>
              <a:ext cx="2286000" cy="1605084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16861A-62EB-410A-1CC8-70E6BF28BFC9}"/>
              </a:ext>
            </a:extLst>
          </p:cNvPr>
          <p:cNvSpPr txBox="1"/>
          <p:nvPr/>
        </p:nvSpPr>
        <p:spPr>
          <a:xfrm>
            <a:off x="8097699" y="6530838"/>
            <a:ext cx="37562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Image: </a:t>
            </a:r>
            <a:r>
              <a:rPr lang="en-US" sz="1000" dirty="0">
                <a:hlinkClick r:id="rId9"/>
              </a:rPr>
              <a:t>https://en.wikipedia.org/wiki/Spectral_density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5110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61257"/>
            <a:ext cx="10096500" cy="774779"/>
          </a:xfrm>
        </p:spPr>
        <p:txBody>
          <a:bodyPr/>
          <a:lstStyle/>
          <a:p>
            <a:r>
              <a:rPr lang="en-US" dirty="0"/>
              <a:t>What is Modal Random Vibration?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0456A-6303-4AB5-BF1D-B6F27255A5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2309DEC0-E0D2-4895-870F-1668EF87331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47700" y="1036035"/>
            <a:ext cx="11049000" cy="5560707"/>
          </a:xfrm>
        </p:spPr>
        <p:txBody>
          <a:bodyPr>
            <a:normAutofit/>
          </a:bodyPr>
          <a:lstStyle/>
          <a:p>
            <a:r>
              <a:rPr lang="en-US" dirty="0"/>
              <a:t>An efficient alternative to performing </a:t>
            </a:r>
            <a:r>
              <a:rPr lang="en-US" dirty="0">
                <a:solidFill>
                  <a:schemeClr val="accent6"/>
                </a:solidFill>
              </a:rPr>
              <a:t>large ensembles of transient structural analyses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to understand response of structures under random excitation in environments such as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000" dirty="0">
                <a:ea typeface="Open Sans" panose="020B0606030504020204" pitchFamily="34" charset="0"/>
                <a:cs typeface="Open Sans" panose="020B0606030504020204" pitchFamily="34" charset="0"/>
              </a:rPr>
              <a:t>Typical probabilistic quantities of interest include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Open Sans" panose="020B0606030504020204" pitchFamily="34" charset="0"/>
                <a:cs typeface="Open Sans" panose="020B0606030504020204" pitchFamily="34" charset="0"/>
              </a:rPr>
              <a:t>margin to material yield,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Open Sans" panose="020B0606030504020204" pitchFamily="34" charset="0"/>
                <a:cs typeface="Open Sans" panose="020B0606030504020204" pitchFamily="34" charset="0"/>
              </a:rPr>
              <a:t>acceleration spectra near or inside a structural component,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Open Sans" panose="020B0606030504020204" pitchFamily="34" charset="0"/>
                <a:cs typeface="Open Sans" panose="020B0606030504020204" pitchFamily="34" charset="0"/>
              </a:rPr>
              <a:t>fatigue crack initiation and growth, etc.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8E9510-79A3-63C6-7E68-14DC367D37F4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0" y="1651518"/>
            <a:ext cx="9144000" cy="3117429"/>
            <a:chOff x="384770" y="1372119"/>
            <a:chExt cx="11477663" cy="3913035"/>
          </a:xfrm>
        </p:grpSpPr>
        <p:pic>
          <p:nvPicPr>
            <p:cNvPr id="9" name="Picture 8" descr="Truck driving with speed on highway">
              <a:extLst>
                <a:ext uri="{FF2B5EF4-FFF2-40B4-BE49-F238E27FC236}">
                  <a16:creationId xmlns:a16="http://schemas.microsoft.com/office/drawing/2014/main" id="{405AE2D7-8FF7-4E69-BF29-8BD14A6DC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6732" b="32396"/>
            <a:stretch/>
          </p:blipFill>
          <p:spPr>
            <a:xfrm>
              <a:off x="384770" y="1647996"/>
              <a:ext cx="3936022" cy="280384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F07928-E9BF-4550-BAB1-1AF96B6DB7E2}"/>
                </a:ext>
              </a:extLst>
            </p:cNvPr>
            <p:cNvSpPr txBox="1"/>
            <p:nvPr/>
          </p:nvSpPr>
          <p:spPr>
            <a:xfrm>
              <a:off x="384770" y="4628402"/>
              <a:ext cx="3936023" cy="386325"/>
            </a:xfrm>
            <a:prstGeom prst="rect">
              <a:avLst/>
            </a:prstGeom>
            <a:solidFill>
              <a:schemeClr val="tx2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Transportation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D15E70-436F-4DF1-8A18-D3F5FEB53ED0}"/>
                </a:ext>
              </a:extLst>
            </p:cNvPr>
            <p:cNvSpPr txBox="1"/>
            <p:nvPr/>
          </p:nvSpPr>
          <p:spPr>
            <a:xfrm>
              <a:off x="7786484" y="4628402"/>
              <a:ext cx="4075949" cy="656752"/>
            </a:xfrm>
            <a:prstGeom prst="rect">
              <a:avLst/>
            </a:prstGeom>
            <a:solidFill>
              <a:schemeClr val="tx2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Test fixtures and experimental configurations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CC344B9-36BF-40DE-806F-683ACCBC0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9452" y="1595817"/>
              <a:ext cx="2758657" cy="285602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F6680E-772B-4874-A5B1-8F4D006062F3}"/>
                </a:ext>
              </a:extLst>
            </p:cNvPr>
            <p:cNvSpPr txBox="1"/>
            <p:nvPr/>
          </p:nvSpPr>
          <p:spPr>
            <a:xfrm>
              <a:off x="4719452" y="4628402"/>
              <a:ext cx="2758657" cy="656752"/>
            </a:xfrm>
            <a:prstGeom prst="rect">
              <a:avLst/>
            </a:prstGeom>
            <a:solidFill>
              <a:schemeClr val="tx2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ea typeface="Open Sans" panose="020B0606030504020204" pitchFamily="34" charset="0"/>
                  <a:cs typeface="Open Sans" panose="020B0606030504020204" pitchFamily="34" charset="0"/>
                </a:rPr>
                <a:t>Flight and atmospheric reentry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65B0FDA-14F3-4ED2-AC0A-DB86D92DB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524" b="89984" l="4467" r="96278">
                          <a14:foregroundMark x1="81141" y1="11658" x2="87469" y2="24631"/>
                          <a14:foregroundMark x1="87469" y1="24631" x2="92556" y2="54844"/>
                          <a14:foregroundMark x1="92556" y1="54844" x2="90695" y2="72414"/>
                          <a14:foregroundMark x1="93176" y1="70608" x2="96278" y2="63547"/>
                          <a14:foregroundMark x1="4467" y1="44499" x2="10546" y2="4449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86484" y="1372119"/>
              <a:ext cx="4075949" cy="30797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24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61257"/>
            <a:ext cx="10096500" cy="774779"/>
          </a:xfrm>
        </p:spPr>
        <p:txBody>
          <a:bodyPr/>
          <a:lstStyle/>
          <a:p>
            <a:r>
              <a:rPr lang="en-US" dirty="0"/>
              <a:t>Modal Random Vibration mathematics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0456A-6303-4AB5-BF1D-B6F27255A5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2309DEC0-E0D2-4895-870F-1668EF87331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63C0142-EBBC-164A-00FE-988E5321319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7700" y="1183341"/>
            <a:ext cx="11049000" cy="483645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S(</a:t>
            </a:r>
            <a:r>
              <a:rPr lang="el-GR" dirty="0"/>
              <a:t>ω) = </a:t>
            </a:r>
            <a:r>
              <a:rPr lang="en-US" dirty="0"/>
              <a:t>Z(</a:t>
            </a:r>
            <a:r>
              <a:rPr lang="el-GR" dirty="0"/>
              <a:t>ω)</a:t>
            </a:r>
            <a:r>
              <a:rPr lang="en-US" baseline="-25000" dirty="0"/>
              <a:t>modes x loads</a:t>
            </a:r>
            <a:r>
              <a:rPr lang="el-GR" dirty="0"/>
              <a:t> </a:t>
            </a:r>
            <a:r>
              <a:rPr lang="en-US" dirty="0"/>
              <a:t>E(</a:t>
            </a:r>
            <a:r>
              <a:rPr lang="el-GR" dirty="0"/>
              <a:t>ω)</a:t>
            </a:r>
            <a:r>
              <a:rPr lang="en-US" baseline="-25000" dirty="0"/>
              <a:t>loads x loads</a:t>
            </a:r>
            <a:r>
              <a:rPr lang="el-GR" dirty="0"/>
              <a:t> </a:t>
            </a:r>
            <a:r>
              <a:rPr lang="en-US" dirty="0"/>
              <a:t>Z</a:t>
            </a:r>
            <a:r>
              <a:rPr lang="en-US" baseline="30000" dirty="0"/>
              <a:t>T</a:t>
            </a:r>
            <a:r>
              <a:rPr lang="en-US" dirty="0"/>
              <a:t>(</a:t>
            </a:r>
            <a:r>
              <a:rPr lang="el-GR" dirty="0"/>
              <a:t>ω)</a:t>
            </a:r>
            <a:r>
              <a:rPr lang="en-US" baseline="-25000" dirty="0"/>
              <a:t>loads x modes</a:t>
            </a:r>
            <a:endParaRPr lang="el-GR" baseline="-25000" dirty="0"/>
          </a:p>
          <a:p>
            <a:pPr algn="ctr"/>
            <a:r>
              <a:rPr lang="en-US" dirty="0"/>
              <a:t>A(</a:t>
            </a:r>
            <a:r>
              <a:rPr lang="el-GR" dirty="0"/>
              <a:t>ω) = </a:t>
            </a:r>
            <a:r>
              <a:rPr lang="en-US" dirty="0"/>
              <a:t>H</a:t>
            </a:r>
            <a:r>
              <a:rPr lang="en-US" baseline="30000" dirty="0"/>
              <a:t>*</a:t>
            </a:r>
            <a:r>
              <a:rPr lang="en-US" dirty="0"/>
              <a:t>(</a:t>
            </a:r>
            <a:r>
              <a:rPr lang="el-GR" dirty="0"/>
              <a:t>ω)</a:t>
            </a:r>
            <a:r>
              <a:rPr lang="en-US" baseline="-25000" dirty="0"/>
              <a:t>modes</a:t>
            </a:r>
            <a:r>
              <a:rPr lang="el-GR" dirty="0"/>
              <a:t> </a:t>
            </a:r>
            <a:r>
              <a:rPr lang="en-US" dirty="0"/>
              <a:t>S(</a:t>
            </a:r>
            <a:r>
              <a:rPr lang="el-GR" dirty="0"/>
              <a:t>ω)</a:t>
            </a:r>
            <a:r>
              <a:rPr lang="en-US" baseline="-25000" dirty="0"/>
              <a:t>modes x modes</a:t>
            </a:r>
            <a:r>
              <a:rPr lang="el-GR" dirty="0"/>
              <a:t> </a:t>
            </a:r>
            <a:r>
              <a:rPr lang="en-US" dirty="0"/>
              <a:t>H(</a:t>
            </a:r>
            <a:r>
              <a:rPr lang="el-GR" dirty="0"/>
              <a:t>ω)</a:t>
            </a:r>
            <a:r>
              <a:rPr lang="en-US" baseline="-25000" dirty="0"/>
              <a:t>modes</a:t>
            </a:r>
          </a:p>
          <a:p>
            <a:r>
              <a:rPr lang="el-GR" dirty="0"/>
              <a:t>ω = </a:t>
            </a:r>
            <a:r>
              <a:rPr lang="en-US" dirty="0"/>
              <a:t>response frequency</a:t>
            </a:r>
          </a:p>
          <a:p>
            <a:r>
              <a:rPr lang="en-US" dirty="0"/>
              <a:t>A(</a:t>
            </a:r>
            <a:r>
              <a:rPr lang="el-GR" dirty="0"/>
              <a:t>ω) = </a:t>
            </a:r>
            <a:r>
              <a:rPr lang="en-US" dirty="0"/>
              <a:t>response output 				(maybe complex-valued)</a:t>
            </a:r>
          </a:p>
          <a:p>
            <a:r>
              <a:rPr lang="en-US" dirty="0"/>
              <a:t>H(</a:t>
            </a:r>
            <a:r>
              <a:rPr lang="el-GR" dirty="0"/>
              <a:t>ω) = </a:t>
            </a:r>
            <a:r>
              <a:rPr lang="en-US" dirty="0"/>
              <a:t>transfer function 			(complex-valued)</a:t>
            </a:r>
          </a:p>
          <a:p>
            <a:r>
              <a:rPr lang="en-US" dirty="0"/>
              <a:t>S(</a:t>
            </a:r>
            <a:r>
              <a:rPr lang="el-GR" dirty="0"/>
              <a:t>ω) = </a:t>
            </a:r>
            <a:r>
              <a:rPr lang="en-US" dirty="0"/>
              <a:t>modal input power spectrum		(complex-valued)</a:t>
            </a:r>
          </a:p>
          <a:p>
            <a:r>
              <a:rPr lang="en-US" dirty="0"/>
              <a:t>Z(</a:t>
            </a:r>
            <a:r>
              <a:rPr lang="el-GR" dirty="0"/>
              <a:t>ω) = </a:t>
            </a:r>
            <a:r>
              <a:rPr lang="en-US" dirty="0"/>
              <a:t>modal excitation for load			(real-valued)</a:t>
            </a:r>
          </a:p>
          <a:p>
            <a:r>
              <a:rPr lang="en-US" dirty="0"/>
              <a:t>E(</a:t>
            </a:r>
            <a:r>
              <a:rPr lang="el-GR" dirty="0"/>
              <a:t>ω) = </a:t>
            </a:r>
            <a:r>
              <a:rPr lang="en-US" dirty="0"/>
              <a:t>input load magnitudes and correlations	(complex-valued, input)</a:t>
            </a:r>
          </a:p>
          <a:p>
            <a:endParaRPr lang="el-GR" dirty="0"/>
          </a:p>
          <a:p>
            <a:r>
              <a:rPr lang="en-US" dirty="0"/>
              <a:t>Typically engineers deal with</a:t>
            </a:r>
            <a:r>
              <a:rPr lang="en-US" b="1" dirty="0"/>
              <a:t> </a:t>
            </a:r>
            <a:r>
              <a:rPr lang="en-US" dirty="0"/>
              <a:t>up to thousands each</a:t>
            </a:r>
            <a:r>
              <a:rPr lang="en-US" b="1" dirty="0"/>
              <a:t> </a:t>
            </a:r>
            <a:r>
              <a:rPr lang="en-US" dirty="0"/>
              <a:t>of modes, loads, frequencies, and output locations, yielding possibly </a:t>
            </a:r>
            <a:r>
              <a:rPr lang="en-US" i="1" dirty="0">
                <a:solidFill>
                  <a:schemeClr val="accent3"/>
                </a:solidFill>
              </a:rPr>
              <a:t>trillions of computations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/>
              <a:t>for a single simulation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00B956-1562-F66A-B22A-1A6B866CA7BD}"/>
              </a:ext>
            </a:extLst>
          </p:cNvPr>
          <p:cNvSpPr txBox="1"/>
          <p:nvPr/>
        </p:nvSpPr>
        <p:spPr>
          <a:xfrm>
            <a:off x="1524000" y="5682343"/>
            <a:ext cx="9144000" cy="914400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 anchorCtr="0">
            <a:noAutofit/>
          </a:bodyPr>
          <a:lstStyle/>
          <a:p>
            <a:pPr algn="ctr"/>
            <a:r>
              <a:rPr lang="en-US" dirty="0"/>
              <a:t>An opportunity to utilize novel high-performance computing platforms to drastically reduce simulation turnaround times</a:t>
            </a:r>
          </a:p>
        </p:txBody>
      </p:sp>
    </p:spTree>
    <p:extLst>
      <p:ext uri="{BB962C8B-B14F-4D97-AF65-F5344CB8AC3E}">
        <p14:creationId xmlns:p14="http://schemas.microsoft.com/office/powerpoint/2010/main" val="283068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9851F20-CF23-CA33-E8DF-D962B2CA1F1D}"/>
              </a:ext>
            </a:extLst>
          </p:cNvPr>
          <p:cNvSpPr/>
          <p:nvPr/>
        </p:nvSpPr>
        <p:spPr>
          <a:xfrm>
            <a:off x="7753665" y="4276008"/>
            <a:ext cx="2126618" cy="2124744"/>
          </a:xfrm>
          <a:prstGeom prst="roundRect">
            <a:avLst>
              <a:gd name="adj" fmla="val 6933"/>
            </a:avLst>
          </a:prstGeom>
          <a:solidFill>
            <a:schemeClr val="accent2">
              <a:alpha val="29381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5" descr="SIERRAmechanicsFrameworkFan_081015">
            <a:extLst>
              <a:ext uri="{FF2B5EF4-FFF2-40B4-BE49-F238E27FC236}">
                <a16:creationId xmlns:a16="http://schemas.microsoft.com/office/drawing/2014/main" id="{B2DA0F6E-255D-171F-5601-C06D23C69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4504" y="961752"/>
            <a:ext cx="3084940" cy="1937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Sierra Structural Dynamics simulations at Sandia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CCD5D-9EC2-474D-C411-AB27F1F20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409701"/>
            <a:ext cx="4827814" cy="46101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Sierra/SD (Structural Dynamics):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dirty="0"/>
              <a:t>assively parallel C++ finite element analysis code in the </a:t>
            </a:r>
            <a:r>
              <a:rPr lang="en-US" b="1" dirty="0">
                <a:solidFill>
                  <a:schemeClr val="accent1"/>
                </a:solidFill>
              </a:rPr>
              <a:t>Sierra</a:t>
            </a:r>
            <a:r>
              <a:rPr lang="en-US" dirty="0"/>
              <a:t> suite of tools</a:t>
            </a:r>
            <a:endParaRPr lang="en-US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development for 25+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Designed to run on the fastest supercomputers in the world featuring </a:t>
            </a:r>
            <a:r>
              <a:rPr lang="en-US" b="1" dirty="0">
                <a:solidFill>
                  <a:schemeClr val="accent3"/>
                </a:solidFill>
              </a:rPr>
              <a:t>CPU</a:t>
            </a:r>
            <a:r>
              <a:rPr lang="en-US" dirty="0">
                <a:solidFill>
                  <a:schemeClr val="accent3"/>
                </a:solidFill>
              </a:rPr>
              <a:t> and </a:t>
            </a:r>
            <a:r>
              <a:rPr lang="en-US" b="1" dirty="0">
                <a:solidFill>
                  <a:schemeClr val="accent3"/>
                </a:solidFill>
              </a:rPr>
              <a:t>GPU</a:t>
            </a:r>
            <a:r>
              <a:rPr lang="en-US" dirty="0">
                <a:solidFill>
                  <a:schemeClr val="accent3"/>
                </a:solidFill>
              </a:rPr>
              <a:t> acceleration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Support national security missions</a:t>
            </a:r>
          </a:p>
          <a:p>
            <a:r>
              <a:rPr lang="en-US" dirty="0"/>
              <a:t>SD simulations are used to predict the behavior of a wide variety of systems, components, and experimental configurations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0456A-6303-4AB5-BF1D-B6F27255A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9DEC0-E0D2-4895-870F-1668EF87331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1A33BE-8DA4-F153-5EF6-B0240CB86B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987" y="2530007"/>
            <a:ext cx="1944417" cy="1937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9BE47F-9D8F-88D7-F61D-C4ED849B6A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546" y="2530007"/>
            <a:ext cx="1941681" cy="1937372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66E11D90-271D-5187-662F-DE78DA7C6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3478" y="4369694"/>
            <a:ext cx="1986993" cy="193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82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857E3B-14EF-846F-1DC0-96FDB2CCE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science and engineering research for success in large</a:t>
            </a:r>
            <a:br>
              <a:rPr lang="en-US" dirty="0"/>
            </a:br>
            <a:r>
              <a:rPr lang="en-US" dirty="0"/>
              <a:t>SD simulations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40CDE8-E0C4-ACC2-7C9D-0C1D64380F41}"/>
              </a:ext>
            </a:extLst>
          </p:cNvPr>
          <p:cNvGrpSpPr/>
          <p:nvPr/>
        </p:nvGrpSpPr>
        <p:grpSpPr>
          <a:xfrm>
            <a:off x="5730187" y="1152746"/>
            <a:ext cx="3352801" cy="1990928"/>
            <a:chOff x="7258372" y="578603"/>
            <a:chExt cx="3352801" cy="1990928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ABE85F6-6181-C739-6430-3EAD26BC84BB}"/>
                </a:ext>
              </a:extLst>
            </p:cNvPr>
            <p:cNvSpPr/>
            <p:nvPr/>
          </p:nvSpPr>
          <p:spPr>
            <a:xfrm>
              <a:off x="7258372" y="578603"/>
              <a:ext cx="3352801" cy="199092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sz="1600" dirty="0"/>
                <a:t>Computational Science Tools</a:t>
              </a:r>
            </a:p>
          </p:txBody>
        </p:sp>
        <p:pic>
          <p:nvPicPr>
            <p:cNvPr id="1026" name="Picture 2" descr="GitHub - trilinos/Trilinos: Primary repository for the Trilinos Project">
              <a:extLst>
                <a:ext uri="{FF2B5EF4-FFF2-40B4-BE49-F238E27FC236}">
                  <a16:creationId xmlns:a16="http://schemas.microsoft.com/office/drawing/2014/main" id="{B6C968BA-54F5-3248-B33B-C16B2EBDAC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2" t="3393" r="1476" b="5819"/>
            <a:stretch/>
          </p:blipFill>
          <p:spPr bwMode="auto">
            <a:xfrm>
              <a:off x="7614834" y="823845"/>
              <a:ext cx="2645044" cy="1245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AutoShape 5">
            <a:extLst>
              <a:ext uri="{FF2B5EF4-FFF2-40B4-BE49-F238E27FC236}">
                <a16:creationId xmlns:a16="http://schemas.microsoft.com/office/drawing/2014/main" id="{08397796-6FA7-91DB-C4DE-ECC6F5FD7A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79688" y="0"/>
            <a:ext cx="7032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974A288A-83EF-2312-3EBB-A20FD3D237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32088" y="152400"/>
            <a:ext cx="7032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49CF72-A067-0872-8FEC-EDBE6B8F2486}"/>
              </a:ext>
            </a:extLst>
          </p:cNvPr>
          <p:cNvGrpSpPr/>
          <p:nvPr/>
        </p:nvGrpSpPr>
        <p:grpSpPr>
          <a:xfrm>
            <a:off x="991112" y="2701236"/>
            <a:ext cx="3481952" cy="2656831"/>
            <a:chOff x="687092" y="2240633"/>
            <a:chExt cx="3481952" cy="2656831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3D95FAF-CAC7-5004-33C5-53E4E3A1C070}"/>
                </a:ext>
              </a:extLst>
            </p:cNvPr>
            <p:cNvSpPr/>
            <p:nvPr/>
          </p:nvSpPr>
          <p:spPr>
            <a:xfrm>
              <a:off x="687092" y="2240633"/>
              <a:ext cx="3481952" cy="2656831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sz="1600" dirty="0"/>
                <a:t>Engineering Analysis Tool Development</a:t>
              </a:r>
            </a:p>
          </p:txBody>
        </p:sp>
        <p:pic>
          <p:nvPicPr>
            <p:cNvPr id="1027" name="Picture 3" descr="page3image18094592">
              <a:extLst>
                <a:ext uri="{FF2B5EF4-FFF2-40B4-BE49-F238E27FC236}">
                  <a16:creationId xmlns:a16="http://schemas.microsoft.com/office/drawing/2014/main" id="{BB63204E-2176-DD51-BED5-E6F2E30029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86" b="98764" l="1660" r="98755">
                          <a14:foregroundMark x1="81466" y1="82692" x2="47441" y2="88187"/>
                          <a14:foregroundMark x1="47441" y1="88187" x2="35961" y2="87088"/>
                          <a14:foregroundMark x1="35961" y1="87088" x2="16321" y2="69780"/>
                          <a14:foregroundMark x1="16321" y1="69780" x2="9820" y2="60302"/>
                          <a14:foregroundMark x1="9820" y1="60302" x2="8990" y2="34341"/>
                          <a14:foregroundMark x1="8990" y1="34341" x2="15353" y2="22665"/>
                          <a14:foregroundMark x1="15353" y1="22665" x2="23237" y2="14698"/>
                          <a14:foregroundMark x1="23237" y1="14698" x2="45228" y2="3571"/>
                          <a14:foregroundMark x1="45228" y1="3571" x2="56432" y2="5082"/>
                          <a14:foregroundMark x1="56432" y1="5082" x2="77593" y2="15385"/>
                          <a14:foregroundMark x1="77593" y1="15385" x2="90318" y2="34615"/>
                          <a14:foregroundMark x1="90318" y1="34615" x2="93499" y2="45330"/>
                          <a14:foregroundMark x1="93499" y1="45330" x2="91286" y2="68681"/>
                          <a14:foregroundMark x1="91286" y1="68681" x2="83264" y2="83791"/>
                          <a14:foregroundMark x1="48963" y1="4258" x2="24205" y2="15110"/>
                          <a14:foregroundMark x1="24205" y1="15110" x2="9544" y2="34066"/>
                          <a14:foregroundMark x1="9544" y1="34066" x2="6086" y2="45055"/>
                          <a14:foregroundMark x1="5256" y1="55769" x2="8437" y2="67170"/>
                          <a14:foregroundMark x1="10235" y1="69505" x2="20332" y2="82967"/>
                          <a14:foregroundMark x1="21715" y1="84890" x2="33333" y2="92995"/>
                          <a14:foregroundMark x1="33333" y1="92995" x2="44398" y2="95604"/>
                          <a14:foregroundMark x1="44398" y1="95604" x2="48548" y2="94780"/>
                          <a14:foregroundMark x1="46473" y1="98764" x2="48409" y2="99038"/>
                          <a14:foregroundMark x1="49101" y1="4533" x2="53665" y2="4533"/>
                          <a14:foregroundMark x1="93914" y1="59066" x2="95436" y2="44780"/>
                          <a14:foregroundMark x1="1936" y1="55907" x2="2213" y2="46154"/>
                          <a14:foregroundMark x1="47580" y1="4258" x2="49516" y2="1786"/>
                          <a14:foregroundMark x1="97510" y1="54945" x2="98755" y2="513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288" y="2460740"/>
              <a:ext cx="1828800" cy="1839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>
              <a:extLst>
                <a:ext uri="{FF2B5EF4-FFF2-40B4-BE49-F238E27FC236}">
                  <a16:creationId xmlns:a16="http://schemas.microsoft.com/office/drawing/2014/main" id="{5B230BFA-754F-63E7-D246-6CD4931658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8466" y="2621895"/>
              <a:ext cx="914400" cy="891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3F0EFE-3BE6-AE86-77D5-C4899FAC40C7}"/>
              </a:ext>
            </a:extLst>
          </p:cNvPr>
          <p:cNvGrpSpPr/>
          <p:nvPr/>
        </p:nvGrpSpPr>
        <p:grpSpPr>
          <a:xfrm>
            <a:off x="6010163" y="3581400"/>
            <a:ext cx="4522153" cy="3063498"/>
            <a:chOff x="5352972" y="3135824"/>
            <a:chExt cx="4522153" cy="3063498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52CD00B-F7C6-3FF3-DFCC-A09C53B141D2}"/>
                </a:ext>
              </a:extLst>
            </p:cNvPr>
            <p:cNvSpPr/>
            <p:nvPr/>
          </p:nvSpPr>
          <p:spPr>
            <a:xfrm>
              <a:off x="5352972" y="3135824"/>
              <a:ext cx="4284739" cy="3063498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Analytical and Experimental Structural Dynamics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F1FA0E-D86F-092E-DDF2-E527A3766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8650" y="3390257"/>
              <a:ext cx="2286000" cy="1686128"/>
            </a:xfrm>
            <a:prstGeom prst="rect">
              <a:avLst/>
            </a:prstGeom>
          </p:spPr>
        </p:pic>
        <p:pic>
          <p:nvPicPr>
            <p:cNvPr id="8" name="Picture 2" descr="C:\Users\tfwalsh\Desktop\Picture1.jpg">
              <a:extLst>
                <a:ext uri="{FF2B5EF4-FFF2-40B4-BE49-F238E27FC236}">
                  <a16:creationId xmlns:a16="http://schemas.microsoft.com/office/drawing/2014/main" id="{49B90F19-3D09-C496-CD45-FBC3751A83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645" b="89953" l="9886" r="89924">
                          <a14:foregroundMark x1="24525" y1="80374" x2="20342" y2="51168"/>
                          <a14:foregroundMark x1="20342" y1="51168" x2="34981" y2="31308"/>
                          <a14:foregroundMark x1="34981" y1="31308" x2="71483" y2="10514"/>
                          <a14:foregroundMark x1="71483" y1="10514" x2="62738" y2="36682"/>
                          <a14:foregroundMark x1="62738" y1="36682" x2="44677" y2="50000"/>
                          <a14:foregroundMark x1="44677" y1="50000" x2="64259" y2="52336"/>
                          <a14:foregroundMark x1="64259" y1="52336" x2="75856" y2="36682"/>
                          <a14:foregroundMark x1="77757" y1="10981" x2="77757" y2="10981"/>
                          <a14:foregroundMark x1="30989" y1="34346" x2="44867" y2="23598"/>
                          <a14:foregroundMark x1="19772" y1="46028" x2="22624" y2="37850"/>
                          <a14:foregroundMark x1="56464" y1="10981" x2="68821" y2="8645"/>
                          <a14:foregroundMark x1="80228" y1="25935" x2="76046" y2="10514"/>
                          <a14:foregroundMark x1="18631" y1="81776" x2="17110" y2="78505"/>
                          <a14:foregroundMark x1="80038" y1="14486" x2="76426" y2="10514"/>
                          <a14:foregroundMark x1="72814" y1="11215" x2="69962" y2="9112"/>
                          <a14:foregroundMark x1="69202" y1="9346" x2="69202" y2="9346"/>
                          <a14:foregroundMark x1="67681" y1="9346" x2="69582" y2="9346"/>
                          <a14:foregroundMark x1="62167" y1="15421" x2="68061" y2="8879"/>
                          <a14:foregroundMark x1="73194" y1="13084" x2="69582" y2="8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8150" y="3301140"/>
              <a:ext cx="2466975" cy="161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B9A6AB-4670-BB48-6741-9F1F5A52C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10" b="89865" l="5251" r="92291">
                          <a14:foregroundMark x1="81117" y1="44595" x2="92291" y2="57207"/>
                          <a14:foregroundMark x1="13296" y1="43694" x2="5251" y2="44595"/>
                          <a14:foregroundMark x1="44693" y1="46171" x2="35084" y2="33559"/>
                          <a14:foregroundMark x1="31955" y1="54054" x2="87709" y2="35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1163" y="4659257"/>
              <a:ext cx="2726920" cy="1352796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ACA4B68-862A-F91E-8D82-CEC278646DDE}"/>
              </a:ext>
            </a:extLst>
          </p:cNvPr>
          <p:cNvSpPr txBox="1"/>
          <p:nvPr/>
        </p:nvSpPr>
        <p:spPr>
          <a:xfrm>
            <a:off x="3499691" y="5436617"/>
            <a:ext cx="2573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Engineering Sciences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FADE89-CE42-AEB3-39D3-DB0720376F7A}"/>
              </a:ext>
            </a:extLst>
          </p:cNvPr>
          <p:cNvSpPr txBox="1"/>
          <p:nvPr/>
        </p:nvSpPr>
        <p:spPr>
          <a:xfrm>
            <a:off x="9277173" y="1301513"/>
            <a:ext cx="2537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Computing Research</a:t>
            </a:r>
          </a:p>
        </p:txBody>
      </p:sp>
    </p:spTree>
    <p:extLst>
      <p:ext uri="{BB962C8B-B14F-4D97-AF65-F5344CB8AC3E}">
        <p14:creationId xmlns:p14="http://schemas.microsoft.com/office/powerpoint/2010/main" val="287807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61257"/>
            <a:ext cx="10096500" cy="774779"/>
          </a:xfrm>
        </p:spPr>
        <p:txBody>
          <a:bodyPr/>
          <a:lstStyle/>
          <a:p>
            <a:r>
              <a:rPr lang="en-US" dirty="0"/>
              <a:t>Porting Sierra/SD to GPUs: </a:t>
            </a:r>
            <a:r>
              <a:rPr lang="en-US" dirty="0" err="1"/>
              <a:t>Kokkos</a:t>
            </a:r>
            <a:r>
              <a:rPr lang="en-US" dirty="0"/>
              <a:t> performance portability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0456A-6303-4AB5-BF1D-B6F27255A5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2309DEC0-E0D2-4895-870F-1668EF87331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FB5E91-C061-20AC-C797-059EFBF905B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7700" y="1036036"/>
            <a:ext cx="11049000" cy="4983764"/>
          </a:xfrm>
        </p:spPr>
        <p:txBody>
          <a:bodyPr>
            <a:normAutofit/>
          </a:bodyPr>
          <a:lstStyle/>
          <a:p>
            <a:r>
              <a:rPr lang="en-US" dirty="0"/>
              <a:t>Sandia-developed C++ Performance Portability Programming EcoSystem</a:t>
            </a:r>
            <a:r>
              <a:rPr lang="en-US" baseline="30000" dirty="0"/>
              <a:t>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accent1"/>
                </a:solidFill>
              </a:rPr>
              <a:t>Write algorithms just once</a:t>
            </a:r>
            <a:r>
              <a:rPr lang="en-US" dirty="0"/>
              <a:t>, execute on any architecture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770341-7C0A-62D6-B846-95F3260D6CD2}"/>
              </a:ext>
            </a:extLst>
          </p:cNvPr>
          <p:cNvSpPr/>
          <p:nvPr/>
        </p:nvSpPr>
        <p:spPr>
          <a:xfrm>
            <a:off x="1078625" y="2299975"/>
            <a:ext cx="4478533" cy="116955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::View&lt;</a:t>
            </a:r>
            <a:r>
              <a:rPr lang="en-US" sz="1400" i="1" dirty="0">
                <a:solidFill>
                  <a:srgbClr val="6FA0C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double</a:t>
            </a:r>
            <a:r>
              <a:rPr lang="en-US" sz="1400" dirty="0">
                <a:solidFill>
                  <a:srgbClr val="6FA0C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1400" dirty="0" err="1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CudaSpace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b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>
                <a:solidFill>
                  <a:srgbClr val="EED24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400" dirty="0" err="1">
                <a:solidFill>
                  <a:srgbClr val="AD7FA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myData</a:t>
            </a:r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>
                <a:solidFill>
                  <a:srgbClr val="83E15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1024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400" i="1" dirty="0">
                <a:solidFill>
                  <a:srgbClr val="6FA0C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auto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vHost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>
                <a:solidFill>
                  <a:srgbClr val="6FA0C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1400" dirty="0" err="1">
                <a:solidFill>
                  <a:srgbClr val="EED24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create_mirror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(v);</a:t>
            </a:r>
          </a:p>
          <a:p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 do work on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vHost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 err="1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1400" dirty="0" err="1">
                <a:solidFill>
                  <a:srgbClr val="EED24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deep_copy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(v, </a:t>
            </a:r>
            <a:r>
              <a:rPr lang="en-US" sz="1400" dirty="0" err="1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vHost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400" b="0" dirty="0">
              <a:solidFill>
                <a:srgbClr val="EEEEEC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5A76C5-3CB9-B035-7AA6-B59AE2172FD2}"/>
              </a:ext>
            </a:extLst>
          </p:cNvPr>
          <p:cNvSpPr/>
          <p:nvPr/>
        </p:nvSpPr>
        <p:spPr>
          <a:xfrm>
            <a:off x="7113816" y="1920826"/>
            <a:ext cx="4582885" cy="246221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6FA0C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MyKernel</a:t>
            </a:r>
            <a:endParaRPr lang="en-US" sz="1400" dirty="0">
              <a:solidFill>
                <a:srgbClr val="EEEEEC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400" i="1" dirty="0">
                <a:solidFill>
                  <a:srgbClr val="6FA0C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void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>
                <a:solidFill>
                  <a:srgbClr val="6FA0C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lang="en-US" sz="1400" dirty="0">
                <a:solidFill>
                  <a:srgbClr val="FF5E5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i="1" dirty="0" err="1">
                <a:solidFill>
                  <a:srgbClr val="6FA0C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size_t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i="1" dirty="0" err="1">
                <a:solidFill>
                  <a:srgbClr val="FC935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400" dirty="0">
                <a:solidFill>
                  <a:srgbClr val="FF5E5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</a:p>
          <a:p>
            <a:r>
              <a:rPr lang="en-US" sz="1400" dirty="0">
                <a:solidFill>
                  <a:srgbClr val="EED24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solidFill>
                  <a:srgbClr val="EED24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printf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400" dirty="0">
                <a:solidFill>
                  <a:srgbClr val="AD7FA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Hello, world!</a:t>
            </a:r>
            <a:r>
              <a:rPr lang="en-US" sz="1400" dirty="0">
                <a:solidFill>
                  <a:srgbClr val="83E15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lang="en-US" sz="14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myGpuData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= 2 * </a:t>
            </a:r>
            <a:r>
              <a:rPr lang="en-US" sz="1400" dirty="0" err="1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b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::View</a:t>
            </a:r>
            <a:r>
              <a:rPr lang="en-US" sz="1400" dirty="0">
                <a:solidFill>
                  <a:srgbClr val="6FA0C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400" i="1" dirty="0">
                <a:solidFill>
                  <a:srgbClr val="6FA0C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double</a:t>
            </a:r>
            <a:r>
              <a:rPr lang="en-US" sz="1400" dirty="0">
                <a:solidFill>
                  <a:srgbClr val="6FA0C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*&gt;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myGpuData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  <a:p>
            <a:b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dirty="0" err="1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1400" dirty="0" err="1">
                <a:solidFill>
                  <a:srgbClr val="EED24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parallel_for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>
                <a:solidFill>
                  <a:srgbClr val="83E15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1024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EED247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MyKernel</a:t>
            </a:r>
            <a:r>
              <a:rPr lang="en-US" sz="1400" dirty="0">
                <a:solidFill>
                  <a:srgbClr val="EEEEE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());</a:t>
            </a:r>
            <a:endParaRPr lang="en-US" sz="1400" b="0" dirty="0">
              <a:solidFill>
                <a:srgbClr val="EEEEEC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68AA5D-0EA1-2CBB-FC6F-0D04828109F3}"/>
              </a:ext>
            </a:extLst>
          </p:cNvPr>
          <p:cNvSpPr txBox="1"/>
          <p:nvPr/>
        </p:nvSpPr>
        <p:spPr>
          <a:xfrm>
            <a:off x="1078624" y="3469526"/>
            <a:ext cx="4478533" cy="56801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</a:rPr>
              <a:t>Automatically move data</a:t>
            </a:r>
            <a:r>
              <a:rPr lang="en-US" sz="1600" dirty="0"/>
              <a:t> between memory spaces (e.g., CUDA to host and back)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E018F-07F2-599D-B864-5EF2FBE8F130}"/>
              </a:ext>
            </a:extLst>
          </p:cNvPr>
          <p:cNvSpPr txBox="1"/>
          <p:nvPr/>
        </p:nvSpPr>
        <p:spPr>
          <a:xfrm>
            <a:off x="6008914" y="15240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1E64E-F6AF-6BA8-83A7-F1EC20DAE8E1}"/>
              </a:ext>
            </a:extLst>
          </p:cNvPr>
          <p:cNvSpPr txBox="1"/>
          <p:nvPr/>
        </p:nvSpPr>
        <p:spPr>
          <a:xfrm>
            <a:off x="7113815" y="4392829"/>
            <a:ext cx="4582885" cy="56801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4"/>
                </a:solidFill>
              </a:rPr>
              <a:t>Execute kernels in parallel</a:t>
            </a:r>
            <a:r>
              <a:rPr lang="en-US" sz="1600" dirty="0"/>
              <a:t> through a tailored template interface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E7FFA-14DA-4AD1-8989-EECC9F35D19B}"/>
              </a:ext>
            </a:extLst>
          </p:cNvPr>
          <p:cNvSpPr txBox="1"/>
          <p:nvPr/>
        </p:nvSpPr>
        <p:spPr>
          <a:xfrm>
            <a:off x="495300" y="4453628"/>
            <a:ext cx="6365132" cy="95410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b="0" dirty="0" err="1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KokkosBlas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1400" b="0" dirty="0" err="1">
                <a:solidFill>
                  <a:srgbClr val="FFF09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gemm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(Sal::</a:t>
            </a:r>
            <a:r>
              <a:rPr lang="en-US" sz="1400" b="0" u="sng" dirty="0" err="1">
                <a:solidFill>
                  <a:srgbClr val="21C5C7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ExecSpace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(), </a:t>
            </a:r>
            <a:r>
              <a:rPr lang="en-US" sz="1400" b="0" dirty="0">
                <a:solidFill>
                  <a:srgbClr val="DA677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"N"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DA677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"N"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E5949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Eij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b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</a:t>
            </a:r>
            <a:r>
              <a:rPr lang="en-US" sz="1400" b="0" dirty="0">
                <a:solidFill>
                  <a:srgbClr val="E5949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400" dirty="0">
                <a:solidFill>
                  <a:srgbClr val="EFEFE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en-US" sz="1400" dirty="0" err="1">
                <a:solidFill>
                  <a:srgbClr val="9FCFF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_times_E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400" b="0" dirty="0" err="1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KokkosBlas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1400" b="0" dirty="0" err="1">
                <a:solidFill>
                  <a:srgbClr val="FFF09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gemm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(Sal::</a:t>
            </a:r>
            <a:r>
              <a:rPr lang="en-US" sz="1400" b="0" u="sng" dirty="0" err="1">
                <a:solidFill>
                  <a:srgbClr val="21C5C7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ExecSpace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(), </a:t>
            </a:r>
            <a:r>
              <a:rPr lang="en-US" sz="1400" b="0" dirty="0">
                <a:solidFill>
                  <a:srgbClr val="DA677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"N"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DA677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"C"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>
                <a:solidFill>
                  <a:srgbClr val="E5949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400" dirty="0">
                <a:solidFill>
                  <a:srgbClr val="EFEFE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ZtimesE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b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 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400" dirty="0">
                <a:solidFill>
                  <a:srgbClr val="EFEFE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E5949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Sij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8B6D9E-017E-934B-EC9A-76ADC8999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0" y="5252272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7E1136-8FB7-CDAB-E4E2-E15BDE2A97B8}"/>
              </a:ext>
            </a:extLst>
          </p:cNvPr>
          <p:cNvSpPr txBox="1"/>
          <p:nvPr/>
        </p:nvSpPr>
        <p:spPr>
          <a:xfrm>
            <a:off x="8497390" y="5576804"/>
            <a:ext cx="2266777" cy="51338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 dirty="0" err="1"/>
              <a:t>Kokkos</a:t>
            </a:r>
            <a:r>
              <a:rPr lang="en-US" sz="1400" dirty="0"/>
              <a:t> on </a:t>
            </a:r>
            <a:r>
              <a:rPr lang="en-US" sz="1400" dirty="0" err="1"/>
              <a:t>Github</a:t>
            </a:r>
            <a:r>
              <a:rPr lang="en-US" sz="1400" dirty="0"/>
              <a:t>: </a:t>
            </a:r>
            <a:r>
              <a:rPr lang="en-US" sz="1400" dirty="0">
                <a:hlinkClick r:id="rId4"/>
              </a:rPr>
              <a:t>https://github.com/kokkos</a:t>
            </a:r>
            <a:r>
              <a:rPr lang="en-US" sz="14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7129C3-DD0A-1C8E-7608-6B88E26DD6D2}"/>
              </a:ext>
            </a:extLst>
          </p:cNvPr>
          <p:cNvSpPr txBox="1"/>
          <p:nvPr/>
        </p:nvSpPr>
        <p:spPr>
          <a:xfrm>
            <a:off x="495299" y="5406266"/>
            <a:ext cx="6997274" cy="51338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Provide an agnostic interface to </a:t>
            </a:r>
            <a:r>
              <a:rPr lang="en-US" sz="1600" b="1" dirty="0">
                <a:solidFill>
                  <a:schemeClr val="accent3"/>
                </a:solidFill>
              </a:rPr>
              <a:t>vendor-supplied linear algebra</a:t>
            </a:r>
            <a:r>
              <a:rPr lang="en-US" sz="1600" dirty="0">
                <a:solidFill>
                  <a:schemeClr val="accent3"/>
                </a:solidFill>
              </a:rPr>
              <a:t> </a:t>
            </a:r>
            <a:r>
              <a:rPr lang="en-US" sz="1600" dirty="0"/>
              <a:t>operations (e.g., </a:t>
            </a:r>
            <a:r>
              <a:rPr lang="en-US" sz="1600" dirty="0" err="1"/>
              <a:t>cuBlas</a:t>
            </a:r>
            <a:r>
              <a:rPr lang="en-US" sz="1600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B0991F-1879-7A6C-E96A-A1F3B4358B54}"/>
              </a:ext>
            </a:extLst>
          </p:cNvPr>
          <p:cNvSpPr txBox="1"/>
          <p:nvPr/>
        </p:nvSpPr>
        <p:spPr>
          <a:xfrm>
            <a:off x="144200" y="6313544"/>
            <a:ext cx="86405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>
                <a:hlinkClick r:id="rId5"/>
              </a:rPr>
              <a:t>Kokkos: Enabling manycore performance portability through polymorphic memory access patterns</a:t>
            </a:r>
            <a:endParaRPr lang="en-US" sz="1200" dirty="0"/>
          </a:p>
          <a:p>
            <a:r>
              <a:rPr lang="en-US" sz="1200" dirty="0"/>
              <a:t>H. C. Edwards , C. R. Trott , D. Sunderland, </a:t>
            </a:r>
            <a:r>
              <a:rPr lang="en-US" sz="1200" dirty="0" err="1"/>
              <a:t>Kokkos</a:t>
            </a:r>
            <a:r>
              <a:rPr lang="en-US" sz="1200" dirty="0"/>
              <a:t>, J. Parallel and Distributed Computing, v.74 n.12, p.3202-3216, Dec. 2014</a:t>
            </a:r>
          </a:p>
        </p:txBody>
      </p:sp>
    </p:spTree>
    <p:extLst>
      <p:ext uri="{BB962C8B-B14F-4D97-AF65-F5344CB8AC3E}">
        <p14:creationId xmlns:p14="http://schemas.microsoft.com/office/powerpoint/2010/main" val="35610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performance of Modal Random Vibration in Sierra/SD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CF9EC6-4335-7995-9E42-791313381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921696"/>
            <a:ext cx="4876800" cy="509810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u="sng" dirty="0"/>
              <a:t>Exemplar model performance</a:t>
            </a:r>
            <a:r>
              <a:rPr lang="en-US" sz="1800" dirty="0"/>
              <a:t>:</a:t>
            </a:r>
            <a:br>
              <a:rPr lang="en-US" sz="1800" dirty="0"/>
            </a:br>
            <a:r>
              <a:rPr lang="en-US" sz="1800" dirty="0"/>
              <a:t>Medium-fidelity simulation of vibration of a system in atmospheric reentry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784120-5DD9-8028-A5FE-6AB4F83165B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31888" y="4086426"/>
            <a:ext cx="5364812" cy="238397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2015</a:t>
            </a:r>
            <a:r>
              <a:rPr lang="en-US" sz="1800" dirty="0"/>
              <a:t>: Historical performance, CPU only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2019</a:t>
            </a:r>
            <a:r>
              <a:rPr lang="en-US" sz="1800" dirty="0"/>
              <a:t>: Initial </a:t>
            </a:r>
            <a:r>
              <a:rPr lang="en-US" sz="1800" dirty="0" err="1"/>
              <a:t>Kokkos</a:t>
            </a:r>
            <a:r>
              <a:rPr lang="en-US" sz="1800" dirty="0"/>
              <a:t> port to both ARM and GPU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2022</a:t>
            </a:r>
            <a:r>
              <a:rPr lang="en-US" sz="1800" dirty="0"/>
              <a:t>: First attempt at GPU optimization (lessons learned!)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2023</a:t>
            </a:r>
            <a:r>
              <a:rPr lang="en-US" sz="1800" dirty="0"/>
              <a:t>: Second, successful attempt at GPU optimization based on </a:t>
            </a:r>
            <a:r>
              <a:rPr lang="en-US" sz="1800" dirty="0" err="1"/>
              <a:t>KokkosKernels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0456A-6303-4AB5-BF1D-B6F27255A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09DEC0-E0D2-4895-870F-1668EF87331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7AE209-2E4A-D894-B2FA-1D7A0104947C}"/>
              </a:ext>
            </a:extLst>
          </p:cNvPr>
          <p:cNvSpPr txBox="1"/>
          <p:nvPr/>
        </p:nvSpPr>
        <p:spPr>
          <a:xfrm>
            <a:off x="881743" y="921696"/>
            <a:ext cx="4114799" cy="119742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endParaRPr lang="en-US" sz="1400" dirty="0"/>
          </a:p>
        </p:txBody>
      </p:sp>
      <p:pic>
        <p:nvPicPr>
          <p:cNvPr id="1026" name="Picture 2" descr="Astra system">
            <a:extLst>
              <a:ext uri="{FF2B5EF4-FFF2-40B4-BE49-F238E27FC236}">
                <a16:creationId xmlns:a16="http://schemas.microsoft.com/office/drawing/2014/main" id="{3CB7C247-C4CF-9371-DB18-67B07301E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036292"/>
            <a:ext cx="34290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981440-027F-1775-110C-567C1A1A0693}"/>
              </a:ext>
            </a:extLst>
          </p:cNvPr>
          <p:cNvSpPr txBox="1"/>
          <p:nvPr/>
        </p:nvSpPr>
        <p:spPr>
          <a:xfrm>
            <a:off x="647700" y="3480464"/>
            <a:ext cx="3429000" cy="52113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ARM platform: </a:t>
            </a:r>
            <a:r>
              <a:rPr lang="en-US" sz="1400" dirty="0"/>
              <a:t>“Astra,” 28 cores x 2 sockets Cavium Thunder-X2 per node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A32071-FFED-D73B-B706-53CE94892692}"/>
              </a:ext>
            </a:extLst>
          </p:cNvPr>
          <p:cNvSpPr txBox="1"/>
          <p:nvPr/>
        </p:nvSpPr>
        <p:spPr>
          <a:xfrm>
            <a:off x="2490331" y="6278625"/>
            <a:ext cx="3172738" cy="5546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r>
              <a:rPr lang="en-US" sz="1400" dirty="0">
                <a:solidFill>
                  <a:schemeClr val="accent3"/>
                </a:solidFill>
              </a:rPr>
              <a:t>GPU platform:</a:t>
            </a:r>
            <a:r>
              <a:rPr lang="en-US" sz="1400" dirty="0"/>
              <a:t> “Sierra,” 44 cores IBM Power9 + 4x NVIDIA V100 per node</a:t>
            </a:r>
          </a:p>
          <a:p>
            <a:pPr algn="l"/>
            <a:endParaRPr lang="en-US" sz="14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A0AFE0A-6F10-2C5D-018B-0400FF883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069" y="4137957"/>
            <a:ext cx="3429000" cy="208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C09B187-168D-D07F-8EDE-35B191D85B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0467755"/>
              </p:ext>
            </p:extLst>
          </p:nvPr>
        </p:nvGraphicFramePr>
        <p:xfrm>
          <a:off x="6242957" y="921696"/>
          <a:ext cx="53530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B2A2EA5-74D8-E694-E95E-6677C602D792}"/>
              </a:ext>
            </a:extLst>
          </p:cNvPr>
          <p:cNvSpPr txBox="1"/>
          <p:nvPr/>
        </p:nvSpPr>
        <p:spPr>
          <a:xfrm>
            <a:off x="6242957" y="3565114"/>
            <a:ext cx="2954978" cy="3796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400" i="1" dirty="0"/>
              <a:t>(</a:t>
            </a:r>
            <a:r>
              <a:rPr lang="en-US" sz="1400" b="1" i="1" dirty="0"/>
              <a:t>*</a:t>
            </a:r>
            <a:r>
              <a:rPr lang="en-US" sz="1400" i="1" dirty="0"/>
              <a:t>data labels are speedups)</a:t>
            </a:r>
          </a:p>
        </p:txBody>
      </p:sp>
    </p:spTree>
    <p:extLst>
      <p:ext uri="{BB962C8B-B14F-4D97-AF65-F5344CB8AC3E}">
        <p14:creationId xmlns:p14="http://schemas.microsoft.com/office/powerpoint/2010/main" val="3122255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61257"/>
            <a:ext cx="10096500" cy="774779"/>
          </a:xfrm>
        </p:spPr>
        <p:txBody>
          <a:bodyPr/>
          <a:lstStyle/>
          <a:p>
            <a:r>
              <a:rPr lang="en-US" dirty="0"/>
              <a:t>Historical performance of Modal Random Vibration in Sierra/SD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0456A-6303-4AB5-BF1D-B6F27255A5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2562" y="6471387"/>
            <a:ext cx="489438" cy="365125"/>
          </a:xfrm>
        </p:spPr>
        <p:txBody>
          <a:bodyPr/>
          <a:lstStyle/>
          <a:p>
            <a:fld id="{2309DEC0-E0D2-4895-870F-1668EF87331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FB5E91-C061-20AC-C797-059EFBF905B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7700" y="1409700"/>
            <a:ext cx="11049000" cy="4610100"/>
          </a:xfrm>
        </p:spPr>
        <p:txBody>
          <a:bodyPr>
            <a:normAutofit/>
          </a:bodyPr>
          <a:lstStyle/>
          <a:p>
            <a:r>
              <a:rPr lang="en-US" b="1" u="sng" dirty="0"/>
              <a:t>2019</a:t>
            </a:r>
            <a:r>
              <a:rPr lang="en-US" dirty="0"/>
              <a:t>: Initial port to GPU and ARM based on </a:t>
            </a:r>
            <a:r>
              <a:rPr lang="en-US" dirty="0" err="1"/>
              <a:t>Kokkos</a:t>
            </a:r>
            <a:endParaRPr lang="en-US" dirty="0"/>
          </a:p>
          <a:p>
            <a:r>
              <a:rPr lang="en-US" dirty="0"/>
              <a:t>Focused on a single performance hotspot: nodal output at each frequency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Overall complexity </a:t>
            </a:r>
            <a:r>
              <a:rPr lang="en-US" dirty="0">
                <a:solidFill>
                  <a:schemeClr val="accent2"/>
                </a:solidFill>
              </a:rPr>
              <a:t>O(frequencies * nodes * modes</a:t>
            </a:r>
            <a:r>
              <a:rPr lang="en-US" baseline="30000" dirty="0">
                <a:solidFill>
                  <a:schemeClr val="accent2"/>
                </a:solidFill>
              </a:rPr>
              <a:t>2</a:t>
            </a:r>
            <a:r>
              <a:rPr lang="en-US" dirty="0">
                <a:solidFill>
                  <a:schemeClr val="accent2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GPU parallelization </a:t>
            </a:r>
            <a:r>
              <a:rPr lang="en-US" i="1" dirty="0">
                <a:solidFill>
                  <a:schemeClr val="accent5"/>
                </a:solidFill>
              </a:rPr>
              <a:t>only</a:t>
            </a:r>
            <a:r>
              <a:rPr lang="en-US" dirty="0">
                <a:solidFill>
                  <a:schemeClr val="accent5"/>
                </a:solidFill>
              </a:rPr>
              <a:t> over nodes; O(1000) concurrency </a:t>
            </a:r>
            <a:r>
              <a:rPr lang="en-US" dirty="0"/>
              <a:t>insufficient to saturate GPU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Modal input power spectrum (S) calculation </a:t>
            </a:r>
            <a:r>
              <a:rPr lang="en-US" i="1" dirty="0"/>
              <a:t>not</a:t>
            </a:r>
            <a:r>
              <a:rPr lang="en-US" dirty="0"/>
              <a:t> ported to GPU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6E85CE-B4AC-4B85-87D4-2A2C3C38F09A}"/>
              </a:ext>
            </a:extLst>
          </p:cNvPr>
          <p:cNvSpPr txBox="1"/>
          <p:nvPr/>
        </p:nvSpPr>
        <p:spPr>
          <a:xfrm>
            <a:off x="3431060" y="3564437"/>
            <a:ext cx="5329880" cy="138499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E5949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numFreq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0" dirty="0" err="1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Kokkos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1400" b="0" dirty="0" err="1">
                <a:solidFill>
                  <a:srgbClr val="FFF09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parallel_for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DA677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400" b="0" dirty="0" err="1">
                <a:solidFill>
                  <a:srgbClr val="DA677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NodalOutput</a:t>
            </a:r>
            <a:r>
              <a:rPr lang="en-US" sz="1400" b="0" dirty="0">
                <a:solidFill>
                  <a:srgbClr val="DA677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numNodes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400" dirty="0">
                <a:solidFill>
                  <a:srgbClr val="EFEFE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>
                <a:solidFill>
                  <a:srgbClr val="FFF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KOKKOS_LAMBDA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400" dirty="0">
                <a:solidFill>
                  <a:srgbClr val="EFEFE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b="0" dirty="0" err="1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outputVal</a:t>
            </a:r>
            <a:r>
              <a:rPr lang="en-US" sz="1400" dirty="0">
                <a:solidFill>
                  <a:srgbClr val="EFEFE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sz="1400" dirty="0">
                <a:solidFill>
                  <a:srgbClr val="EFEFE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399EF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FFF09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Calc_H_S_Ht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 </a:t>
            </a:r>
            <a:r>
              <a:rPr lang="en-US" sz="1400" b="0" dirty="0">
                <a:solidFill>
                  <a:srgbClr val="9FCFF9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400" dirty="0">
                <a:solidFill>
                  <a:srgbClr val="EFEFE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});</a:t>
            </a:r>
          </a:p>
          <a:p>
            <a:r>
              <a:rPr lang="en-US" sz="1400" b="0" dirty="0">
                <a:solidFill>
                  <a:srgbClr val="EFEFE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15D83D-4741-D5F8-2331-62378298BBE1}"/>
              </a:ext>
            </a:extLst>
          </p:cNvPr>
          <p:cNvSpPr txBox="1"/>
          <p:nvPr/>
        </p:nvSpPr>
        <p:spPr>
          <a:xfrm>
            <a:off x="1524000" y="5682343"/>
            <a:ext cx="9144000" cy="91440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 anchorCtr="0">
            <a:noAutofit/>
          </a:bodyPr>
          <a:lstStyle/>
          <a:p>
            <a:pPr algn="ctr"/>
            <a:r>
              <a:rPr lang="en-US" dirty="0"/>
              <a:t>No observable performance benefit from GPU use: small concurrency and too many serialized computations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37289D-086B-F8FE-96F6-EB727F6FBB07}"/>
              </a:ext>
            </a:extLst>
          </p:cNvPr>
          <p:cNvSpPr txBox="1"/>
          <p:nvPr/>
        </p:nvSpPr>
        <p:spPr>
          <a:xfrm>
            <a:off x="4957722" y="4948071"/>
            <a:ext cx="3411836" cy="40380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dirty="0"/>
              <a:t>Serialized calculation per node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672BC170-C3F6-544B-720D-E58A89294EEF}"/>
              </a:ext>
            </a:extLst>
          </p:cNvPr>
          <p:cNvSpPr/>
          <p:nvPr/>
        </p:nvSpPr>
        <p:spPr>
          <a:xfrm rot="5400000">
            <a:off x="6641327" y="3602813"/>
            <a:ext cx="342102" cy="2129444"/>
          </a:xfrm>
          <a:prstGeom prst="rightBrace">
            <a:avLst>
              <a:gd name="adj1" fmla="val 8333"/>
              <a:gd name="adj2" fmla="val 50720"/>
            </a:avLst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4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Sandia Angles">
  <a:themeElements>
    <a:clrScheme name="SandiaBrandTheme">
      <a:dk1>
        <a:srgbClr val="3C3C3C"/>
      </a:dk1>
      <a:lt1>
        <a:srgbClr val="FFFFFF"/>
      </a:lt1>
      <a:dk2>
        <a:srgbClr val="005376"/>
      </a:dk2>
      <a:lt2>
        <a:srgbClr val="FFFFFF"/>
      </a:lt2>
      <a:accent1>
        <a:srgbClr val="00ADD0"/>
      </a:accent1>
      <a:accent2>
        <a:srgbClr val="6CB312"/>
      </a:accent2>
      <a:accent3>
        <a:srgbClr val="FFA033"/>
      </a:accent3>
      <a:accent4>
        <a:srgbClr val="008E74"/>
      </a:accent4>
      <a:accent5>
        <a:srgbClr val="A92C00"/>
      </a:accent5>
      <a:accent6>
        <a:srgbClr val="7D0D7C"/>
      </a:accent6>
      <a:hlink>
        <a:srgbClr val="27ADCF"/>
      </a:hlink>
      <a:folHlink>
        <a:srgbClr val="2588BA"/>
      </a:folHlink>
    </a:clrScheme>
    <a:fontScheme name="Open Sans Bold &amp; light">
      <a:majorFont>
        <a:latin typeface="Open Sans bold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d0c4022-2855-4036-aabe-cf3e136ff463" xsi:nil="true"/>
    <lcf76f155ced4ddcb4097134ff3c332f xmlns="e348927a-f251-4a01-abd0-eeba5ff907f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328AAD7AFB4D46BB947AE343E6418C" ma:contentTypeVersion="15" ma:contentTypeDescription="Create a new document." ma:contentTypeScope="" ma:versionID="4e81cda89bd119e6ba0b69070cb991f0">
  <xsd:schema xmlns:xsd="http://www.w3.org/2001/XMLSchema" xmlns:xs="http://www.w3.org/2001/XMLSchema" xmlns:p="http://schemas.microsoft.com/office/2006/metadata/properties" xmlns:ns2="e348927a-f251-4a01-abd0-eeba5ff907f3" xmlns:ns3="fd0c4022-2855-4036-aabe-cf3e136ff463" targetNamespace="http://schemas.microsoft.com/office/2006/metadata/properties" ma:root="true" ma:fieldsID="824e22fa3df8f04ad521da56622f2695" ns2:_="" ns3:_="">
    <xsd:import namespace="e348927a-f251-4a01-abd0-eeba5ff907f3"/>
    <xsd:import namespace="fd0c4022-2855-4036-aabe-cf3e136ff4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8927a-f251-4a01-abd0-eeba5ff907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e9a0c85-7947-4de8-8007-231928f828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0c4022-2855-4036-aabe-cf3e136ff46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b661ab12-a5c7-4c0e-9e97-cf8cb55de751}" ma:internalName="TaxCatchAll" ma:showField="CatchAllData" ma:web="fd0c4022-2855-4036-aabe-cf3e136ff4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CC5B8E-1E9F-47F4-A058-35DEC9529BF3}">
  <ds:schemaRefs>
    <ds:schemaRef ds:uri="fd0c4022-2855-4036-aabe-cf3e136ff463"/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e348927a-f251-4a01-abd0-eeba5ff907f3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E553AF4-7C8C-4E09-9F69-008240E357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6A09F9-C9EF-4174-BCA7-B58A738A8E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48927a-f251-4a01-abd0-eeba5ff907f3"/>
    <ds:schemaRef ds:uri="fd0c4022-2855-4036-aabe-cf3e136ff4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4106</TotalTime>
  <Words>1682</Words>
  <Application>Microsoft Macintosh PowerPoint</Application>
  <PresentationFormat>Widescreen</PresentationFormat>
  <Paragraphs>226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Courier New</vt:lpstr>
      <vt:lpstr>Open Sans</vt:lpstr>
      <vt:lpstr>Open Sans bold</vt:lpstr>
      <vt:lpstr>Open Sans Light</vt:lpstr>
      <vt:lpstr>Wingdings</vt:lpstr>
      <vt:lpstr>1_Sandia Angles</vt:lpstr>
      <vt:lpstr>Performance of Modal Random Vibration Calculations for Structural Dynamics on Heterogeneous Computing Architectures </vt:lpstr>
      <vt:lpstr>What is Modal Random Vibration?</vt:lpstr>
      <vt:lpstr>What is Modal Random Vibration?</vt:lpstr>
      <vt:lpstr>Modal Random Vibration mathematics</vt:lpstr>
      <vt:lpstr>Sierra Structural Dynamics simulations at Sandia</vt:lpstr>
      <vt:lpstr>Computational science and engineering research for success in large SD simulations</vt:lpstr>
      <vt:lpstr>Porting Sierra/SD to GPUs: Kokkos performance portability library</vt:lpstr>
      <vt:lpstr>Historical performance of Modal Random Vibration in Sierra/SD</vt:lpstr>
      <vt:lpstr>Historical performance of Modal Random Vibration in Sierra/SD</vt:lpstr>
      <vt:lpstr>Historical performance of Modal Random Vibration in Sierra/SD</vt:lpstr>
      <vt:lpstr>Historical performance of Modal Random Vibration in Sierra/SD</vt:lpstr>
      <vt:lpstr>Historical performance of Modal Random Vibration in Sierra/SD</vt:lpstr>
      <vt:lpstr>Summary and impacts on statistical analysis of structures at Sandia</vt:lpstr>
    </vt:vector>
  </TitlesOfParts>
  <Company>Sandia National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Ober, Curtis C.</cp:lastModifiedBy>
  <cp:revision>5</cp:revision>
  <cp:lastPrinted>2019-07-29T17:50:02Z</cp:lastPrinted>
  <dcterms:created xsi:type="dcterms:W3CDTF">2011-11-15T15:58:50Z</dcterms:created>
  <dcterms:modified xsi:type="dcterms:W3CDTF">2023-10-26T18:53:17Z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0x010100A4328AAD7AFB4D46BB947AE343E6418C</vt:lpwstr>
  </property>
  <property fmtid="{D5CDD505-2E9C-101B-9397-08002B2CF9AE}" pid="3" name="_dlc_DocIdItemGuid">
    <vt:lpwstr>014d9b54-f3ee-4a4d-8c97-3313e1c07459</vt:lpwstr>
  </property>
  <property fmtid="{D5CDD505-2E9C-101B-9397-08002B2CF9AE}" pid="4" name="MediaServiceImageTags">
    <vt:lpwstr/>
  </property>
</Properties>
</file>