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.xml" ContentType="application/inkml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  <p:sldMasterId id="2147483764" r:id="rId2"/>
  </p:sldMasterIdLst>
  <p:notesMasterIdLst>
    <p:notesMasterId r:id="rId32"/>
  </p:notesMasterIdLst>
  <p:handoutMasterIdLst>
    <p:handoutMasterId r:id="rId33"/>
  </p:handoutMasterIdLst>
  <p:sldIdLst>
    <p:sldId id="256" r:id="rId3"/>
    <p:sldId id="258" r:id="rId4"/>
    <p:sldId id="664" r:id="rId5"/>
    <p:sldId id="1497" r:id="rId6"/>
    <p:sldId id="1504" r:id="rId7"/>
    <p:sldId id="1503" r:id="rId8"/>
    <p:sldId id="1505" r:id="rId9"/>
    <p:sldId id="1506" r:id="rId10"/>
    <p:sldId id="3566" r:id="rId11"/>
    <p:sldId id="3567" r:id="rId12"/>
    <p:sldId id="1867" r:id="rId13"/>
    <p:sldId id="1863" r:id="rId14"/>
    <p:sldId id="1862" r:id="rId15"/>
    <p:sldId id="1866" r:id="rId16"/>
    <p:sldId id="1860" r:id="rId17"/>
    <p:sldId id="1859" r:id="rId18"/>
    <p:sldId id="1858" r:id="rId19"/>
    <p:sldId id="1857" r:id="rId20"/>
    <p:sldId id="1856" r:id="rId21"/>
    <p:sldId id="1511" r:id="rId22"/>
    <p:sldId id="3573" r:id="rId23"/>
    <p:sldId id="1531" r:id="rId24"/>
    <p:sldId id="283" r:id="rId25"/>
    <p:sldId id="282" r:id="rId26"/>
    <p:sldId id="284" r:id="rId27"/>
    <p:sldId id="286" r:id="rId28"/>
    <p:sldId id="287" r:id="rId29"/>
    <p:sldId id="291" r:id="rId30"/>
    <p:sldId id="259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Gill Sans MT" panose="020B0502020104020203" pitchFamily="34" charset="77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Open Sans bold" panose="020B0706030804020204" pitchFamily="34" charset="0"/>
      <p:regular r:id="rId47"/>
      <p:bold r:id="rId48"/>
      <p:italic r:id="rId49"/>
      <p:boldItalic r:id="rId50"/>
    </p:embeddedFont>
    <p:embeddedFont>
      <p:font typeface="Open Sans Light" panose="020B0306030504020204" pitchFamily="34" charset="0"/>
      <p:regular r:id="rId51"/>
      <p:italic r:id="rId52"/>
    </p:embeddedFont>
    <p:embeddedFont>
      <p:font typeface="Open Sans SemiBold" panose="020B0606030504020204" pitchFamily="34" charset="0"/>
      <p:regular r:id="rId53"/>
      <p:bold r:id="rId54"/>
      <p:italic r:id="rId55"/>
      <p:boldItalic r:id="rId56"/>
    </p:embeddedFont>
    <p:embeddedFont>
      <p:font typeface="Times" panose="02020603050405020304" pitchFamily="18" charset="0"/>
      <p:regular r:id="rId57"/>
      <p:bold r:id="rId58"/>
      <p:italic r:id="rId59"/>
      <p:boldItalic r:id="rId60"/>
    </p:embeddedFont>
    <p:embeddedFont>
      <p:font typeface="Trebuchet MS" panose="020B0703020202090204" pitchFamily="34" charset="0"/>
      <p:regular r:id="rId61"/>
      <p:bold r:id="rId62"/>
      <p: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D278F097-0A73-434B-97FE-ED3B8A0EF645}">
          <p14:sldIdLst>
            <p14:sldId id="256"/>
            <p14:sldId id="258"/>
            <p14:sldId id="664"/>
            <p14:sldId id="1497"/>
            <p14:sldId id="1504"/>
            <p14:sldId id="1503"/>
            <p14:sldId id="1505"/>
            <p14:sldId id="1506"/>
            <p14:sldId id="3566"/>
            <p14:sldId id="3567"/>
            <p14:sldId id="1867"/>
            <p14:sldId id="1863"/>
            <p14:sldId id="1862"/>
            <p14:sldId id="1866"/>
            <p14:sldId id="1860"/>
            <p14:sldId id="1859"/>
            <p14:sldId id="1858"/>
            <p14:sldId id="1857"/>
            <p14:sldId id="1856"/>
            <p14:sldId id="1511"/>
            <p14:sldId id="3573"/>
            <p14:sldId id="1531"/>
            <p14:sldId id="283"/>
            <p14:sldId id="282"/>
            <p14:sldId id="284"/>
            <p14:sldId id="286"/>
            <p14:sldId id="287"/>
            <p14:sldId id="291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15D"/>
    <a:srgbClr val="00AFDD"/>
    <a:srgbClr val="339A2E"/>
    <a:srgbClr val="00ACD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87337" autoAdjust="0"/>
  </p:normalViewPr>
  <p:slideViewPr>
    <p:cSldViewPr snapToGrid="0" showGuides="1">
      <p:cViewPr varScale="1">
        <p:scale>
          <a:sx n="166" d="100"/>
          <a:sy n="166" d="100"/>
        </p:scale>
        <p:origin x="3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752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12B77-F7E2-4D68-A9CB-41B8CCDC9B29}" type="datetimeFigureOut">
              <a:rPr lang="en-US" smtClean="0">
                <a:latin typeface="Open Sans" panose="020B0606030504020204" pitchFamily="34" charset="0"/>
              </a:rPr>
              <a:t>10/18/23</a:t>
            </a:fld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23351-3FB3-4478-AE7D-BEC670948232}" type="slidenum">
              <a:rPr lang="en-US" smtClean="0">
                <a:latin typeface="Open Sans" panose="020B0606030504020204" pitchFamily="34" charset="0"/>
              </a:rPr>
              <a:t>‹#›</a:t>
            </a:fld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5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3-01T17:26:07.5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2011 11933 0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896A8DF4-6A87-4F69-8212-F0A65870B2F2}" type="datetimeFigureOut">
              <a:rPr lang="en-US" smtClean="0"/>
              <a:pPr/>
              <a:t>10/18/23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E21A7267-269F-4D26-9F96-B6358A06B9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1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8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B2660-DD1E-439C-A35C-08E699EA1A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1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Ryan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31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Ryan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83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Ryan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49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Ryan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83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Ryan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08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Ryan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41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Ryan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06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Ryan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42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Ryan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39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66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75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75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97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70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EDB0D4EE-008E-0E40-9969-EE14D02F6A4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2452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84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55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25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24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2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B2660-DD1E-439C-A35C-08E699EA1A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5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1575115"/>
            <a:ext cx="6165850" cy="131738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599" y="3719997"/>
            <a:ext cx="5243147" cy="6671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b="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3015777"/>
            <a:ext cx="6165850" cy="37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8F7247A-244D-6A48-BBB7-15233E751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5072" y="6629842"/>
            <a:ext cx="2107085" cy="1220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700" b="0" i="0" spc="5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DA6BE7-D5D1-5C4B-8879-A66353A85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" y="4461152"/>
            <a:ext cx="4739640" cy="6671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FontTx/>
              <a:buNone/>
              <a:defRPr sz="1200" b="0" i="0" spc="5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966239" y="553150"/>
            <a:ext cx="1271441" cy="492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 userDrawn="1"/>
        </p:nvSpPr>
        <p:spPr>
          <a:xfrm>
            <a:off x="912699" y="1098759"/>
            <a:ext cx="4710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69985-FB39-5049-971A-8BBBC56F2C4E}"/>
              </a:ext>
            </a:extLst>
          </p:cNvPr>
          <p:cNvSpPr txBox="1"/>
          <p:nvPr userDrawn="1"/>
        </p:nvSpPr>
        <p:spPr>
          <a:xfrm>
            <a:off x="5184673" y="6307251"/>
            <a:ext cx="5745678" cy="28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6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b="0" i="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C7756-6766-FF46-BFDC-7CBCF88C2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815" y="6362720"/>
            <a:ext cx="654939" cy="159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5135D8-0C79-D249-B01D-F828C90753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075" y="6609587"/>
            <a:ext cx="463192" cy="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7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9" y="550018"/>
            <a:ext cx="9955268" cy="447391"/>
          </a:xfrm>
        </p:spPr>
        <p:txBody>
          <a:bodyPr/>
          <a:lstStyle>
            <a:lvl1pPr marL="0" indent="0" algn="l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BF80E0-5D94-4D54-B35E-D26595DFCC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32" y="6400951"/>
            <a:ext cx="326141" cy="326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173FC-1119-4988-B098-0606D3504ACF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38" t="-66658" b="-5"/>
          <a:stretch/>
        </p:blipFill>
        <p:spPr>
          <a:xfrm flipV="1">
            <a:off x="0" y="997408"/>
            <a:ext cx="4692316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0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764" y="408432"/>
            <a:ext cx="10096500" cy="688848"/>
          </a:xfrm>
        </p:spPr>
        <p:txBody>
          <a:bodyPr/>
          <a:lstStyle>
            <a:lvl1pPr>
              <a:defRPr cap="all" spc="5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7764" y="1328928"/>
            <a:ext cx="11049000" cy="4690872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67AAD7-D41C-44FB-B35C-2CC4877F45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9294" y="60960"/>
            <a:ext cx="8253412" cy="2730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CUI//SP-EXPT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1D2C5B-30D1-41EB-AB8C-9700E3CB51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69294" y="6489944"/>
            <a:ext cx="8253412" cy="27305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CUI//SP-EXPT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79DB5EF-C54E-4309-A7A1-4E2D5E501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066" y="6624422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92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CNI-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1575115"/>
            <a:ext cx="6165850" cy="131738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599" y="3719997"/>
            <a:ext cx="5243147" cy="6671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b="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3015777"/>
            <a:ext cx="6165850" cy="37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8F7247A-244D-6A48-BBB7-15233E751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5072" y="6629842"/>
            <a:ext cx="2107085" cy="1220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700" b="0" i="0" spc="5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DA6BE7-D5D1-5C4B-8879-A66353A85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" y="4461152"/>
            <a:ext cx="4739640" cy="6671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FontTx/>
              <a:buNone/>
              <a:defRPr sz="1200" b="0" i="0" spc="5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966239" y="553150"/>
            <a:ext cx="1271441" cy="492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 userDrawn="1"/>
        </p:nvSpPr>
        <p:spPr>
          <a:xfrm>
            <a:off x="912699" y="1098759"/>
            <a:ext cx="4710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69985-FB39-5049-971A-8BBBC56F2C4E}"/>
              </a:ext>
            </a:extLst>
          </p:cNvPr>
          <p:cNvSpPr txBox="1"/>
          <p:nvPr userDrawn="1"/>
        </p:nvSpPr>
        <p:spPr>
          <a:xfrm>
            <a:off x="5184673" y="6307251"/>
            <a:ext cx="5745678" cy="28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6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b="0" i="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C7756-6766-FF46-BFDC-7CBCF88C2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815" y="6362720"/>
            <a:ext cx="654939" cy="159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5135D8-0C79-D249-B01D-F828C90753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075" y="6609587"/>
            <a:ext cx="463192" cy="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88423" y="2066192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535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1985" y="1627632"/>
            <a:ext cx="4598377" cy="3058669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13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764" y="408432"/>
            <a:ext cx="10096500" cy="688848"/>
          </a:xfrm>
        </p:spPr>
        <p:txBody>
          <a:bodyPr/>
          <a:lstStyle>
            <a:lvl1pPr>
              <a:defRPr cap="all" spc="5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7764" y="1328928"/>
            <a:ext cx="11049000" cy="4690872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79DB5EF-C54E-4309-A7A1-4E2D5E501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066" y="6624422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9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Doub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764" y="365466"/>
            <a:ext cx="10096500" cy="774779"/>
          </a:xfrm>
        </p:spPr>
        <p:txBody>
          <a:bodyPr/>
          <a:lstStyle>
            <a:lvl1pPr marL="0">
              <a:defRPr cap="all" spc="5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700" y="1409701"/>
            <a:ext cx="5212412" cy="46101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Courier New" panose="02070309020205020404" pitchFamily="49" charset="0"/>
              <a:buChar char="o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970262-8623-2B46-A712-FEE93CC93E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31888" y="1409700"/>
            <a:ext cx="5364812" cy="46101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8A1230A1-9156-430E-9A11-4AE24BE93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066" y="6624422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764" y="371562"/>
            <a:ext cx="10096500" cy="77477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5EF0304-52E2-4F19-A450-73AD46871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066" y="6624422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AD9A312-C7ED-410D-B833-CD48BFAEC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066" y="6624422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10/18/23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defTabSz="887553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0D275FE-4322-F945-984E-F69B89073389}" type="datetime1">
              <a:rPr lang="en-US" smtClean="0"/>
              <a:t>10/18/23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C4959A-AD2F-9049-854D-6985DFCF4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728" y="1328928"/>
            <a:ext cx="11042478" cy="45905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728" y="236873"/>
            <a:ext cx="10096500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363BD05-448E-4A55-A2A9-07D15B68E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066" y="6624422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33" r:id="rId2"/>
    <p:sldLayoutId id="2147483758" r:id="rId3"/>
    <p:sldLayoutId id="2147483763" r:id="rId4"/>
    <p:sldLayoutId id="2147483760" r:id="rId5"/>
    <p:sldLayoutId id="2147483761" r:id="rId6"/>
    <p:sldLayoutId id="2147483762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spc="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2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C4959A-AD2F-9049-854D-6985DFCF4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728" y="1328928"/>
            <a:ext cx="11042478" cy="45905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728" y="236873"/>
            <a:ext cx="10096500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363BD05-448E-4A55-A2A9-07D15B68E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066" y="6624422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80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spc="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2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190.png"/><Relationship Id="rId4" Type="http://schemas.openxmlformats.org/officeDocument/2006/relationships/image" Target="../media/image16.png"/><Relationship Id="rId9" Type="http://schemas.microsoft.com/office/2007/relationships/hdphoto" Target="../media/hdphoto4.wdp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jpg"/><Relationship Id="rId10" Type="http://schemas.openxmlformats.org/officeDocument/2006/relationships/image" Target="../media/image34.png"/><Relationship Id="rId4" Type="http://schemas.openxmlformats.org/officeDocument/2006/relationships/image" Target="../media/image30.gi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BF660-86EE-49BD-8FFC-ECD36E6EDD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Plato optimization-based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8714A-8788-435C-832E-01F7D53A15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Plato Software Development Team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10E87-3A4E-4DBD-A9A6-51097A1E4D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Trilinos</a:t>
            </a:r>
            <a:r>
              <a:rPr lang="en-US" dirty="0"/>
              <a:t> User Group Meeting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BE6185-22C5-4750-AB90-E5875088FF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6B32F2-D2AB-4FD4-94ED-9535338285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dirty="0"/>
              <a:t>November 1</a:t>
            </a:r>
            <a:r>
              <a:rPr lang="en-US" baseline="30000" dirty="0"/>
              <a:t>st</a:t>
            </a:r>
            <a:r>
              <a:rPr lang="en-US" dirty="0"/>
              <a:t>, 2023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E54DF6-4A33-0F44-BFF9-3FDCAA65F7F8}"/>
              </a:ext>
            </a:extLst>
          </p:cNvPr>
          <p:cNvSpPr txBox="1"/>
          <p:nvPr/>
        </p:nvSpPr>
        <p:spPr>
          <a:xfrm>
            <a:off x="3438144" y="359664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200D03-8B8D-AA6B-7E8D-FC473EDD87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82981">
            <a:off x="8161798" y="83752"/>
            <a:ext cx="1942211" cy="15775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2398274-F7CB-6176-FE06-543024684D6D}"/>
              </a:ext>
            </a:extLst>
          </p:cNvPr>
          <p:cNvGrpSpPr>
            <a:grpSpLocks noChangeAspect="1"/>
          </p:cNvGrpSpPr>
          <p:nvPr/>
        </p:nvGrpSpPr>
        <p:grpSpPr>
          <a:xfrm>
            <a:off x="7176401" y="4461151"/>
            <a:ext cx="2565035" cy="919803"/>
            <a:chOff x="98322" y="3494184"/>
            <a:chExt cx="3340822" cy="11950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7E6F0B-A063-CC45-C8F6-176A1235555B}"/>
                </a:ext>
              </a:extLst>
            </p:cNvPr>
            <p:cNvSpPr/>
            <p:nvPr userDrawn="1"/>
          </p:nvSpPr>
          <p:spPr>
            <a:xfrm>
              <a:off x="98322" y="3494184"/>
              <a:ext cx="3340822" cy="1195057"/>
            </a:xfrm>
            <a:prstGeom prst="rect">
              <a:avLst/>
            </a:prstGeom>
            <a:solidFill>
              <a:srgbClr val="6BC9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RunDir3_mech1.png">
              <a:extLst>
                <a:ext uri="{FF2B5EF4-FFF2-40B4-BE49-F238E27FC236}">
                  <a16:creationId xmlns:a16="http://schemas.microsoft.com/office/drawing/2014/main" id="{76E35979-E97C-6AC4-4085-CBDC5702E9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24" b="91003" l="2165" r="974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7958" y="3703772"/>
              <a:ext cx="1105889" cy="88311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RunDir1_mech1.png">
              <a:extLst>
                <a:ext uri="{FF2B5EF4-FFF2-40B4-BE49-F238E27FC236}">
                  <a16:creationId xmlns:a16="http://schemas.microsoft.com/office/drawing/2014/main" id="{31E6179A-BBFE-35EF-F1CA-9FF8D1076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0" b="94543" l="581" r="972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4150" y="3691582"/>
              <a:ext cx="1105889" cy="88311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RunDir2_mech1.png">
              <a:extLst>
                <a:ext uri="{FF2B5EF4-FFF2-40B4-BE49-F238E27FC236}">
                  <a16:creationId xmlns:a16="http://schemas.microsoft.com/office/drawing/2014/main" id="{CFA2EB99-C55C-0AE3-B526-A44F30520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32" b="95649" l="264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765" y="3668123"/>
              <a:ext cx="1105889" cy="88311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F3D1032-A679-7C2A-F228-F1C17D6AD1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97" b="94222" l="4344" r="97734">
                        <a14:foregroundMark x1="17658" y1="94382" x2="17658" y2="94382"/>
                        <a14:foregroundMark x1="4344" y1="71750" x2="4344" y2="71750"/>
                        <a14:foregroundMark x1="33900" y1="8828" x2="33900" y2="8828"/>
                        <a14:foregroundMark x1="49858" y1="5297" x2="49858" y2="5297"/>
                        <a14:foregroundMark x1="94240" y1="81862" x2="94240" y2="81862"/>
                        <a14:foregroundMark x1="97734" y1="79133" x2="97734" y2="79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8022" y="2071466"/>
            <a:ext cx="3727524" cy="219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C748A-9BB9-CBC3-221F-0E0E94D2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Vision for Matching Dynamics (FY24+)</a:t>
            </a:r>
          </a:p>
        </p:txBody>
      </p:sp>
      <p:pic>
        <p:nvPicPr>
          <p:cNvPr id="106" name="Picture 27">
            <a:extLst>
              <a:ext uri="{FF2B5EF4-FFF2-40B4-BE49-F238E27FC236}">
                <a16:creationId xmlns:a16="http://schemas.microsoft.com/office/drawing/2014/main" id="{CE742576-911C-D7F2-4B28-293EE3CA5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956" y="5547243"/>
            <a:ext cx="1604207" cy="959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08232-083C-1966-4264-189D25E6B436}"/>
              </a:ext>
            </a:extLst>
          </p:cNvPr>
          <p:cNvSpPr txBox="1"/>
          <p:nvPr/>
        </p:nvSpPr>
        <p:spPr>
          <a:xfrm>
            <a:off x="1165205" y="1243858"/>
            <a:ext cx="933775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User-friendly tools for mass/dynamic mock design and fixture design that drive development of UI/UX components and connection to DEE.</a:t>
            </a:r>
          </a:p>
          <a:p>
            <a:endParaRPr lang="en-US" sz="2400" dirty="0"/>
          </a:p>
          <a:p>
            <a:r>
              <a:rPr lang="en-US" sz="2000" b="1" dirty="0"/>
              <a:t>Automatic conversion of CAD to simplified CSG (SGM)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Mass-properties-aware simplification</a:t>
            </a:r>
          </a:p>
          <a:p>
            <a:endParaRPr lang="en-US" sz="2000" dirty="0"/>
          </a:p>
          <a:p>
            <a:r>
              <a:rPr lang="en-US" sz="2000" b="1" dirty="0"/>
              <a:t>Improved numerical algorithms (Sierra/SD)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Shape sensitivity for shells and contact; investigate MPE sensitivity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Great opportunity to refactor and clean up Plato-SD interface</a:t>
            </a:r>
          </a:p>
          <a:p>
            <a:endParaRPr lang="en-US" sz="2000" dirty="0"/>
          </a:p>
          <a:p>
            <a:r>
              <a:rPr lang="en-US" sz="2000" b="1" dirty="0"/>
              <a:t>Improved problem formulation (</a:t>
            </a:r>
            <a:r>
              <a:rPr lang="en-US" sz="2000" b="1" dirty="0" err="1"/>
              <a:t>FuSED</a:t>
            </a:r>
            <a:r>
              <a:rPr lang="en-US" sz="2000" b="1" dirty="0"/>
              <a:t>/ROL)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Optimal selection of measurement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Generalization measurement operators to account for experimental data.</a:t>
            </a:r>
          </a:p>
          <a:p>
            <a:endParaRPr lang="en-US" sz="2000" dirty="0"/>
          </a:p>
          <a:p>
            <a:r>
              <a:rPr lang="en-US" sz="2000" b="1" dirty="0"/>
              <a:t>Level-set Methods for Topology Optimization (LDRDs: </a:t>
            </a:r>
            <a:r>
              <a:rPr lang="en-US" sz="2000" b="1" dirty="0" err="1"/>
              <a:t>Alberdi</a:t>
            </a:r>
            <a:r>
              <a:rPr lang="en-US" sz="2000" b="1" dirty="0"/>
              <a:t>, </a:t>
            </a:r>
            <a:r>
              <a:rPr lang="en-US" sz="2000" b="1" dirty="0" err="1"/>
              <a:t>Dugger</a:t>
            </a:r>
            <a:r>
              <a:rPr lang="en-US" sz="2000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Necessary to get good solutions with dynamic physics</a:t>
            </a:r>
          </a:p>
        </p:txBody>
      </p:sp>
    </p:spTree>
    <p:extLst>
      <p:ext uri="{BB962C8B-B14F-4D97-AF65-F5344CB8AC3E}">
        <p14:creationId xmlns:p14="http://schemas.microsoft.com/office/powerpoint/2010/main" val="407649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0780" y="229430"/>
            <a:ext cx="10058400" cy="570225"/>
          </a:xfrm>
        </p:spPr>
        <p:txBody>
          <a:bodyPr/>
          <a:lstStyle/>
          <a:p>
            <a:r>
              <a:rPr lang="en-US" sz="3600">
                <a:latin typeface="Gill Sans MT"/>
              </a:rPr>
              <a:t>Mass Mock Modal Matching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7" descr="Selection_089.png">
            <a:extLst>
              <a:ext uri="{FF2B5EF4-FFF2-40B4-BE49-F238E27FC236}">
                <a16:creationId xmlns:a16="http://schemas.microsoft.com/office/drawing/2014/main" id="{1EAB87DB-D677-8584-37DE-9614ABD64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11" y="1247350"/>
            <a:ext cx="4267199" cy="5021977"/>
          </a:xfrm>
          <a:prstGeom prst="rect">
            <a:avLst/>
          </a:prstGeom>
        </p:spPr>
      </p:pic>
      <p:pic>
        <p:nvPicPr>
          <p:cNvPr id="8" name="Picture 8" descr="Selection_088.png">
            <a:extLst>
              <a:ext uri="{FF2B5EF4-FFF2-40B4-BE49-F238E27FC236}">
                <a16:creationId xmlns:a16="http://schemas.microsoft.com/office/drawing/2014/main" id="{5E5693B4-A697-ECDB-01B0-2E45DDD18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434" y="1712522"/>
            <a:ext cx="4267199" cy="4337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66950D-735C-20CB-84B1-3B2E83642683}"/>
              </a:ext>
            </a:extLst>
          </p:cNvPr>
          <p:cNvSpPr txBox="1"/>
          <p:nvPr/>
        </p:nvSpPr>
        <p:spPr>
          <a:xfrm>
            <a:off x="6900246" y="716761"/>
            <a:ext cx="33386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Modes measured at blue dots on the bottom of the geometry</a:t>
            </a:r>
          </a:p>
        </p:txBody>
      </p:sp>
    </p:spTree>
    <p:extLst>
      <p:ext uri="{BB962C8B-B14F-4D97-AF65-F5344CB8AC3E}">
        <p14:creationId xmlns:p14="http://schemas.microsoft.com/office/powerpoint/2010/main" val="32606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0780" y="229430"/>
            <a:ext cx="10058400" cy="570225"/>
          </a:xfrm>
        </p:spPr>
        <p:txBody>
          <a:bodyPr/>
          <a:lstStyle/>
          <a:p>
            <a:r>
              <a:rPr lang="en-US" sz="3600">
                <a:latin typeface="Gill Sans MT"/>
              </a:rPr>
              <a:t>Mass Mock Modal Matching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5" descr="thumbnail_image001.png">
            <a:extLst>
              <a:ext uri="{FF2B5EF4-FFF2-40B4-BE49-F238E27FC236}">
                <a16:creationId xmlns:a16="http://schemas.microsoft.com/office/drawing/2014/main" id="{BDBAABF9-F428-D4CE-B1ED-6544FDB6C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90" y="1608443"/>
            <a:ext cx="4504635" cy="43862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BA8005-A45B-4787-8541-5E1435E84E2A}"/>
              </a:ext>
            </a:extLst>
          </p:cNvPr>
          <p:cNvSpPr txBox="1"/>
          <p:nvPr/>
        </p:nvSpPr>
        <p:spPr>
          <a:xfrm>
            <a:off x="2267952" y="625923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Initial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06AF0-331D-4455-8E8B-F5BD55FE8F77}"/>
              </a:ext>
            </a:extLst>
          </p:cNvPr>
          <p:cNvSpPr txBox="1"/>
          <p:nvPr/>
        </p:nvSpPr>
        <p:spPr>
          <a:xfrm>
            <a:off x="8542555" y="632861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Gold</a:t>
            </a:r>
          </a:p>
        </p:txBody>
      </p:sp>
      <p:pic>
        <p:nvPicPr>
          <p:cNvPr id="10" name="Picture 5" descr="Selection_096.png">
            <a:extLst>
              <a:ext uri="{FF2B5EF4-FFF2-40B4-BE49-F238E27FC236}">
                <a16:creationId xmlns:a16="http://schemas.microsoft.com/office/drawing/2014/main" id="{ACD6835D-71A0-4D98-A4B3-44F26CCCB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770" y="1028700"/>
            <a:ext cx="5085880" cy="517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2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0780" y="229430"/>
            <a:ext cx="10058400" cy="570225"/>
          </a:xfrm>
        </p:spPr>
        <p:txBody>
          <a:bodyPr/>
          <a:lstStyle/>
          <a:p>
            <a:r>
              <a:rPr lang="en-US" sz="3600" dirty="0">
                <a:latin typeface="Gill Sans MT"/>
              </a:rPr>
              <a:t>Modal assurance criterion (mac)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DC15FD-2EDE-4117-BB20-AE428D35D67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0434" y="699334"/>
            <a:ext cx="8051132" cy="6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0780" y="229430"/>
            <a:ext cx="10058400" cy="570225"/>
          </a:xfrm>
        </p:spPr>
        <p:txBody>
          <a:bodyPr/>
          <a:lstStyle/>
          <a:p>
            <a:r>
              <a:rPr lang="en-US" sz="3600">
                <a:latin typeface="Gill Sans MT"/>
              </a:rPr>
              <a:t>Mass Mock Modal Matching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5" descr="thumbnail_image001.png">
            <a:extLst>
              <a:ext uri="{FF2B5EF4-FFF2-40B4-BE49-F238E27FC236}">
                <a16:creationId xmlns:a16="http://schemas.microsoft.com/office/drawing/2014/main" id="{BDBAABF9-F428-D4CE-B1ED-6544FDB6C4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9447" y="1668601"/>
            <a:ext cx="4504635" cy="438621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DF40962-E6CC-31A1-5F1E-089F64A5B682}"/>
              </a:ext>
            </a:extLst>
          </p:cNvPr>
          <p:cNvSpPr/>
          <p:nvPr/>
        </p:nvSpPr>
        <p:spPr>
          <a:xfrm>
            <a:off x="3685230" y="3760944"/>
            <a:ext cx="977347" cy="485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9E17AE1-98F6-2232-C6AF-9EEEA3C463DC}"/>
              </a:ext>
            </a:extLst>
          </p:cNvPr>
          <p:cNvGraphicFramePr>
            <a:graphicFrameLocks noGrp="1"/>
          </p:cNvGraphicFramePr>
          <p:nvPr/>
        </p:nvGraphicFramePr>
        <p:xfrm>
          <a:off x="9072217" y="877956"/>
          <a:ext cx="2779312" cy="428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656">
                  <a:extLst>
                    <a:ext uri="{9D8B030D-6E8A-4147-A177-3AD203B41FA5}">
                      <a16:colId xmlns:a16="http://schemas.microsoft.com/office/drawing/2014/main" val="2393768755"/>
                    </a:ext>
                  </a:extLst>
                </a:gridCol>
                <a:gridCol w="1389656">
                  <a:extLst>
                    <a:ext uri="{9D8B030D-6E8A-4147-A177-3AD203B41FA5}">
                      <a16:colId xmlns:a16="http://schemas.microsoft.com/office/drawing/2014/main" val="1042856667"/>
                    </a:ext>
                  </a:extLst>
                </a:gridCol>
              </a:tblGrid>
              <a:tr h="428486">
                <a:tc>
                  <a:txBody>
                    <a:bodyPr/>
                    <a:lstStyle/>
                    <a:p>
                      <a:r>
                        <a:rPr lang="en-US"/>
                        <a:t>Gold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Optimized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022232"/>
                  </a:ext>
                </a:extLst>
              </a:tr>
              <a:tr h="428486">
                <a:tc>
                  <a:txBody>
                    <a:bodyPr/>
                    <a:lstStyle/>
                    <a:p>
                      <a:r>
                        <a:rPr lang="en-US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2.522263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33497"/>
                  </a:ext>
                </a:extLst>
              </a:tr>
              <a:tr h="428486">
                <a:tc>
                  <a:txBody>
                    <a:bodyPr/>
                    <a:lstStyle/>
                    <a:p>
                      <a:r>
                        <a:rPr lang="en-US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2.506502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610722"/>
                  </a:ext>
                </a:extLst>
              </a:tr>
              <a:tr h="428486"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4.997805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331871"/>
                  </a:ext>
                </a:extLst>
              </a:tr>
              <a:tr h="428486">
                <a:tc>
                  <a:txBody>
                    <a:bodyPr/>
                    <a:lstStyle/>
                    <a:p>
                      <a:r>
                        <a:rPr lang="en-US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1.519576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196952"/>
                  </a:ext>
                </a:extLst>
              </a:tr>
              <a:tr h="428486">
                <a:tc>
                  <a:txBody>
                    <a:bodyPr/>
                    <a:lstStyle/>
                    <a:p>
                      <a:r>
                        <a:rPr lang="en-US"/>
                        <a:t>4.25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4.315312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803"/>
                  </a:ext>
                </a:extLst>
              </a:tr>
              <a:tr h="428486"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4.255144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655234"/>
                  </a:ext>
                </a:extLst>
              </a:tr>
              <a:tr h="42848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3.75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3.547251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08386"/>
                  </a:ext>
                </a:extLst>
              </a:tr>
              <a:tr h="42848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2.966192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473851"/>
                  </a:ext>
                </a:extLst>
              </a:tr>
              <a:tr h="42848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7.199514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823014"/>
                  </a:ext>
                </a:extLst>
              </a:tr>
            </a:tbl>
          </a:graphicData>
        </a:graphic>
      </p:graphicFrame>
      <p:pic>
        <p:nvPicPr>
          <p:cNvPr id="12" name="Picture 12" descr="Selection_097.png">
            <a:extLst>
              <a:ext uri="{FF2B5EF4-FFF2-40B4-BE49-F238E27FC236}">
                <a16:creationId xmlns:a16="http://schemas.microsoft.com/office/drawing/2014/main" id="{7797B9B7-EBDF-5915-67D8-7382D7E985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5027" y="1435863"/>
            <a:ext cx="4448012" cy="469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0780" y="229430"/>
            <a:ext cx="10058400" cy="570225"/>
          </a:xfrm>
        </p:spPr>
        <p:txBody>
          <a:bodyPr/>
          <a:lstStyle/>
          <a:p>
            <a:r>
              <a:rPr lang="en-US" sz="3600" dirty="0">
                <a:latin typeface="Gill Sans MT"/>
              </a:rPr>
              <a:t>Modal assurance criterion (mac)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32C4C3-0036-4822-8D8C-D1BDC6073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7268" y="622633"/>
            <a:ext cx="8177463" cy="613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0780" y="229430"/>
            <a:ext cx="10058400" cy="570225"/>
          </a:xfrm>
        </p:spPr>
        <p:txBody>
          <a:bodyPr/>
          <a:lstStyle/>
          <a:p>
            <a:r>
              <a:rPr lang="en-US" sz="3600">
                <a:latin typeface="Gill Sans MT"/>
              </a:rPr>
              <a:t>Mass Mock Modal Matching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695B9-A82F-44B6-A072-A7342682D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6" y="1641520"/>
            <a:ext cx="4547513" cy="4355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7708EC-1463-4C9F-B25B-B3BAACCB3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706" y="1695662"/>
            <a:ext cx="4676974" cy="43554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BA4868-67D1-4CF4-BE16-CEF8238A4206}"/>
              </a:ext>
            </a:extLst>
          </p:cNvPr>
          <p:cNvSpPr txBox="1"/>
          <p:nvPr/>
        </p:nvSpPr>
        <p:spPr>
          <a:xfrm>
            <a:off x="2679029" y="6178216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Initial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E59C9-ACDA-4E23-94BF-07A3FED718B9}"/>
              </a:ext>
            </a:extLst>
          </p:cNvPr>
          <p:cNvSpPr txBox="1"/>
          <p:nvPr/>
        </p:nvSpPr>
        <p:spPr>
          <a:xfrm>
            <a:off x="8327070" y="617821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Gold</a:t>
            </a:r>
          </a:p>
        </p:txBody>
      </p:sp>
    </p:spTree>
    <p:extLst>
      <p:ext uri="{BB962C8B-B14F-4D97-AF65-F5344CB8AC3E}">
        <p14:creationId xmlns:p14="http://schemas.microsoft.com/office/powerpoint/2010/main" val="38799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A15436-C8A2-4B9D-8DF6-B30B7D86D8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7267" y="622633"/>
            <a:ext cx="8177463" cy="613309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0780" y="229430"/>
            <a:ext cx="10058400" cy="570225"/>
          </a:xfrm>
        </p:spPr>
        <p:txBody>
          <a:bodyPr/>
          <a:lstStyle/>
          <a:p>
            <a:r>
              <a:rPr lang="en-US" sz="3600" dirty="0">
                <a:latin typeface="Gill Sans MT"/>
              </a:rPr>
              <a:t>Modal assurance criterion (mac)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0780" y="229430"/>
            <a:ext cx="10058400" cy="570225"/>
          </a:xfrm>
        </p:spPr>
        <p:txBody>
          <a:bodyPr/>
          <a:lstStyle/>
          <a:p>
            <a:r>
              <a:rPr lang="en-US" sz="3600">
                <a:latin typeface="Gill Sans MT"/>
              </a:rPr>
              <a:t>Mass Mock Modal Matching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7708EC-1463-4C9F-B25B-B3BAACCB3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706" y="1695662"/>
            <a:ext cx="4676974" cy="43554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BA4868-67D1-4CF4-BE16-CEF8238A4206}"/>
              </a:ext>
            </a:extLst>
          </p:cNvPr>
          <p:cNvSpPr txBox="1"/>
          <p:nvPr/>
        </p:nvSpPr>
        <p:spPr>
          <a:xfrm>
            <a:off x="2679029" y="6178216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Optimized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E59C9-ACDA-4E23-94BF-07A3FED718B9}"/>
              </a:ext>
            </a:extLst>
          </p:cNvPr>
          <p:cNvSpPr txBox="1"/>
          <p:nvPr/>
        </p:nvSpPr>
        <p:spPr>
          <a:xfrm>
            <a:off x="8327070" y="617821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Gold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61459-2157-4402-89F2-04C55C1CF5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217" y="1816373"/>
            <a:ext cx="4793716" cy="411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1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6E673A-20CC-4510-9E8A-0DD68D05AE8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6045" y="620214"/>
            <a:ext cx="8178686" cy="613401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0780" y="229430"/>
            <a:ext cx="10058400" cy="570225"/>
          </a:xfrm>
        </p:spPr>
        <p:txBody>
          <a:bodyPr/>
          <a:lstStyle/>
          <a:p>
            <a:r>
              <a:rPr lang="en-US" sz="3600" dirty="0">
                <a:latin typeface="Gill Sans MT"/>
              </a:rPr>
              <a:t>Modal assurance criterion (mac)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3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1CBE7-CF45-FC58-C476-D3C410CF5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Plato: optimization-based geometry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252D0-8F7E-8748-644A-B95EEE62D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34154E-F69F-FE5B-E9AE-F827B95899D7}"/>
              </a:ext>
            </a:extLst>
          </p:cNvPr>
          <p:cNvCxnSpPr>
            <a:cxnSpLocks/>
          </p:cNvCxnSpPr>
          <p:nvPr/>
        </p:nvCxnSpPr>
        <p:spPr>
          <a:xfrm flipH="1">
            <a:off x="1504983" y="2643641"/>
            <a:ext cx="768135" cy="1284919"/>
          </a:xfrm>
          <a:prstGeom prst="straightConnector1">
            <a:avLst/>
          </a:prstGeom>
          <a:ln w="762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67529B6-BE5F-1867-A901-36439F1379E5}"/>
              </a:ext>
            </a:extLst>
          </p:cNvPr>
          <p:cNvGrpSpPr/>
          <p:nvPr/>
        </p:nvGrpSpPr>
        <p:grpSpPr>
          <a:xfrm>
            <a:off x="4386948" y="4596389"/>
            <a:ext cx="1714429" cy="1824649"/>
            <a:chOff x="4108889" y="4649801"/>
            <a:chExt cx="1714429" cy="1824649"/>
          </a:xfrm>
        </p:grpSpPr>
        <p:pic>
          <p:nvPicPr>
            <p:cNvPr id="12" name="Picture 11" descr="Diagram&#10;&#10;Description automatically generated">
              <a:extLst>
                <a:ext uri="{FF2B5EF4-FFF2-40B4-BE49-F238E27FC236}">
                  <a16:creationId xmlns:a16="http://schemas.microsoft.com/office/drawing/2014/main" id="{2FE4F761-6560-EF50-53AE-6762E82D3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8824" y="4649801"/>
              <a:ext cx="1554560" cy="157787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AECAD0-5465-0AD8-8D7F-F38A87A7A4B0}"/>
                </a:ext>
              </a:extLst>
            </p:cNvPr>
            <p:cNvSpPr txBox="1"/>
            <p:nvPr/>
          </p:nvSpPr>
          <p:spPr>
            <a:xfrm>
              <a:off x="4108889" y="6223747"/>
              <a:ext cx="1714429" cy="250703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algn="l"/>
              <a:r>
                <a:rPr lang="en-US" sz="1600" dirty="0"/>
                <a:t>Sierra Mechanics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2237E12-312F-D0AC-A98F-2AB40094456A}"/>
              </a:ext>
            </a:extLst>
          </p:cNvPr>
          <p:cNvGrpSpPr/>
          <p:nvPr/>
        </p:nvGrpSpPr>
        <p:grpSpPr>
          <a:xfrm>
            <a:off x="1739327" y="1279786"/>
            <a:ext cx="3196375" cy="1224294"/>
            <a:chOff x="1552425" y="1239419"/>
            <a:chExt cx="3196375" cy="12242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5110C3-2E6D-529E-2B56-164162108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6919" y="1639772"/>
              <a:ext cx="1349298" cy="823941"/>
            </a:xfrm>
            <a:prstGeom prst="rect">
              <a:avLst/>
            </a:prstGeom>
            <a:ln w="41275">
              <a:solidFill>
                <a:schemeClr val="tx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058764-077E-AEE3-C17D-AD3F352CEDAC}"/>
                </a:ext>
              </a:extLst>
            </p:cNvPr>
            <p:cNvSpPr txBox="1"/>
            <p:nvPr/>
          </p:nvSpPr>
          <p:spPr>
            <a:xfrm>
              <a:off x="1552425" y="1239419"/>
              <a:ext cx="2780996" cy="260983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algn="l"/>
              <a:r>
                <a:rPr lang="en-US" sz="1600" dirty="0"/>
                <a:t>Gradient-Based Optimization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4567F18-C30F-113B-0D73-B769965502C4}"/>
                    </a:ext>
                  </a:extLst>
                </p:cNvPr>
                <p:cNvSpPr txBox="1"/>
                <p:nvPr/>
              </p:nvSpPr>
              <p:spPr>
                <a:xfrm>
                  <a:off x="3628848" y="1766718"/>
                  <a:ext cx="1119952" cy="534162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i="1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b="0" dirty="0"/>
                </a:p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≤0</m:t>
                        </m:r>
                      </m:oMath>
                    </m:oMathPara>
                  </a14:m>
                  <a:endParaRPr lang="en-US" sz="1400" b="0" dirty="0"/>
                </a:p>
                <a:p>
                  <a:pPr algn="l"/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4567F18-C30F-113B-0D73-B769965502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8848" y="1766718"/>
                  <a:ext cx="1119952" cy="534162"/>
                </a:xfrm>
                <a:prstGeom prst="rect">
                  <a:avLst/>
                </a:prstGeom>
                <a:blipFill>
                  <a:blip r:embed="rId5"/>
                  <a:stretch>
                    <a:fillRect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1F15F7B-E31B-7F5B-833F-14457FD7C188}"/>
              </a:ext>
            </a:extLst>
          </p:cNvPr>
          <p:cNvGrpSpPr/>
          <p:nvPr/>
        </p:nvGrpSpPr>
        <p:grpSpPr>
          <a:xfrm>
            <a:off x="414303" y="3663010"/>
            <a:ext cx="1514960" cy="2826934"/>
            <a:chOff x="227401" y="3622643"/>
            <a:chExt cx="1514960" cy="282693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07DE70-E6AB-80AA-5730-878D051BA49A}"/>
                </a:ext>
              </a:extLst>
            </p:cNvPr>
            <p:cNvSpPr txBox="1"/>
            <p:nvPr/>
          </p:nvSpPr>
          <p:spPr>
            <a:xfrm>
              <a:off x="508118" y="3622643"/>
              <a:ext cx="716792" cy="31130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algn="l"/>
              <a:r>
                <a:rPr lang="en-US" sz="1600" dirty="0"/>
                <a:t>Shape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065BEE0-4AFF-6329-16E0-EDBD370333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5137" y="3964825"/>
              <a:ext cx="1285552" cy="1213551"/>
              <a:chOff x="667951" y="5507240"/>
              <a:chExt cx="1458688" cy="1376989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A7CFBEA-05D0-5C1C-DAC1-DB43A1C7B714}"/>
                  </a:ext>
                </a:extLst>
              </p:cNvPr>
              <p:cNvGrpSpPr/>
              <p:nvPr/>
            </p:nvGrpSpPr>
            <p:grpSpPr>
              <a:xfrm>
                <a:off x="667951" y="5507240"/>
                <a:ext cx="662436" cy="1376989"/>
                <a:chOff x="865933" y="5581650"/>
                <a:chExt cx="662436" cy="1376989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46ED99D7-B079-683F-3EB1-84B666409A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23" r="57303"/>
                <a:stretch/>
              </p:blipFill>
              <p:spPr>
                <a:xfrm>
                  <a:off x="865933" y="5581650"/>
                  <a:ext cx="662436" cy="1376989"/>
                </a:xfrm>
                <a:prstGeom prst="rect">
                  <a:avLst/>
                </a:prstGeom>
              </p:spPr>
            </p:pic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06EACBCF-B0E3-6C4B-6106-5A8CA38BC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20291" y="5668691"/>
                  <a:ext cx="0" cy="213355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6CCCC319-5BFF-28A5-286F-152C3BF147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8591" y="5989105"/>
                  <a:ext cx="218614" cy="35854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58C19E61-94AE-62A6-9F26-9BA7116379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075" y="6554237"/>
                  <a:ext cx="7635" cy="170553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70264F24-AC2C-6074-40DC-F60DABA6EB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05375" y="6543247"/>
                  <a:ext cx="117913" cy="2198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D953AD3-A65F-5699-0BA7-97E3408DD88A}"/>
                  </a:ext>
                </a:extLst>
              </p:cNvPr>
              <p:cNvGrpSpPr/>
              <p:nvPr/>
            </p:nvGrpSpPr>
            <p:grpSpPr>
              <a:xfrm>
                <a:off x="1549470" y="5581650"/>
                <a:ext cx="577169" cy="1276791"/>
                <a:chOff x="1549470" y="5581650"/>
                <a:chExt cx="577169" cy="1276791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4ED91B5A-5B1F-173F-8E6D-871A71A5A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05" r="8662"/>
                <a:stretch/>
              </p:blipFill>
              <p:spPr>
                <a:xfrm>
                  <a:off x="1549470" y="5581650"/>
                  <a:ext cx="577169" cy="1276791"/>
                </a:xfrm>
                <a:prstGeom prst="rect">
                  <a:avLst/>
                </a:prstGeom>
              </p:spPr>
            </p:pic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DA8C2B31-56C9-C651-2465-506F973AA7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54892" y="5684948"/>
                  <a:ext cx="0" cy="88797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630599F8-6175-C24A-A530-79911D9668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63632" y="5882046"/>
                  <a:ext cx="186225" cy="34108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AC8DD9C1-2DAD-2F4D-D63E-D08FDBA36D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39512" y="6433961"/>
                  <a:ext cx="7635" cy="198018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B04A5D83-F8F0-BE85-D44D-0E182E7BD8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67812" y="6422972"/>
                  <a:ext cx="117913" cy="2198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68E84E1-5E37-AD48-1502-64C76EAEC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297" b="94222" l="4344" r="97734">
                          <a14:foregroundMark x1="17658" y1="94382" x2="17658" y2="94382"/>
                          <a14:foregroundMark x1="4344" y1="71750" x2="4344" y2="71750"/>
                          <a14:foregroundMark x1="33900" y1="8828" x2="33900" y2="8828"/>
                          <a14:foregroundMark x1="49858" y1="5297" x2="49858" y2="5297"/>
                          <a14:foregroundMark x1="94240" y1="81862" x2="94240" y2="81862"/>
                          <a14:foregroundMark x1="97734" y1="79133" x2="97734" y2="79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7401" y="5558340"/>
              <a:ext cx="1514960" cy="89123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7FE49B-4AD4-E5FA-D9A7-1E9BE3D7BEF7}"/>
                </a:ext>
              </a:extLst>
            </p:cNvPr>
            <p:cNvSpPr txBox="1"/>
            <p:nvPr/>
          </p:nvSpPr>
          <p:spPr>
            <a:xfrm>
              <a:off x="337329" y="5155026"/>
              <a:ext cx="1008605" cy="31130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algn="l"/>
              <a:r>
                <a:rPr lang="en-US" sz="1600" dirty="0"/>
                <a:t>Topology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989278A-39AC-73AD-E92B-02F145F52316}"/>
                  </a:ext>
                </a:extLst>
              </p:cNvPr>
              <p:cNvSpPr txBox="1"/>
              <p:nvPr/>
            </p:nvSpPr>
            <p:spPr>
              <a:xfrm>
                <a:off x="1649315" y="2938881"/>
                <a:ext cx="237996" cy="301444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989278A-39AC-73AD-E92B-02F145F52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315" y="2938881"/>
                <a:ext cx="237996" cy="3014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A3B6622-CF18-786E-3FAC-29F2E6B83C24}"/>
                  </a:ext>
                </a:extLst>
              </p:cNvPr>
              <p:cNvSpPr txBox="1"/>
              <p:nvPr/>
            </p:nvSpPr>
            <p:spPr>
              <a:xfrm>
                <a:off x="4492247" y="3170287"/>
                <a:ext cx="1119952" cy="53416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0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0" dirty="0"/>
              </a:p>
              <a:p>
                <a:pPr algn="l"/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A3B6622-CF18-786E-3FAC-29F2E6B83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247" y="3170287"/>
                <a:ext cx="1119952" cy="534162"/>
              </a:xfrm>
              <a:prstGeom prst="rect">
                <a:avLst/>
              </a:prstGeom>
              <a:blipFill>
                <a:blip r:embed="rId11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27">
            <a:extLst>
              <a:ext uri="{FF2B5EF4-FFF2-40B4-BE49-F238E27FC236}">
                <a16:creationId xmlns:a16="http://schemas.microsoft.com/office/drawing/2014/main" id="{DD058416-8DC8-02AE-D5C4-1B6E7644AA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0897" y="3590973"/>
            <a:ext cx="1604207" cy="959594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AEECDBD-534D-A6DD-0DDE-F74431A66861}"/>
              </a:ext>
            </a:extLst>
          </p:cNvPr>
          <p:cNvCxnSpPr>
            <a:cxnSpLocks/>
          </p:cNvCxnSpPr>
          <p:nvPr/>
        </p:nvCxnSpPr>
        <p:spPr>
          <a:xfrm flipH="1" flipV="1">
            <a:off x="3873900" y="2607754"/>
            <a:ext cx="1183940" cy="1855144"/>
          </a:xfrm>
          <a:prstGeom prst="straightConnector1">
            <a:avLst/>
          </a:prstGeom>
          <a:ln w="762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5E81087-D450-FA1C-BCE7-3BB07588114E}"/>
              </a:ext>
            </a:extLst>
          </p:cNvPr>
          <p:cNvCxnSpPr>
            <a:cxnSpLocks/>
          </p:cNvCxnSpPr>
          <p:nvPr/>
        </p:nvCxnSpPr>
        <p:spPr>
          <a:xfrm>
            <a:off x="1768313" y="5333997"/>
            <a:ext cx="2552518" cy="31898"/>
          </a:xfrm>
          <a:prstGeom prst="straightConnector1">
            <a:avLst/>
          </a:prstGeom>
          <a:ln w="762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B5855B6-160F-01E9-BD10-7CDEDF6A173D}"/>
              </a:ext>
            </a:extLst>
          </p:cNvPr>
          <p:cNvSpPr txBox="1"/>
          <p:nvPr/>
        </p:nvSpPr>
        <p:spPr>
          <a:xfrm>
            <a:off x="2623873" y="5388644"/>
            <a:ext cx="751972" cy="3385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 dirty="0"/>
              <a:t>Mesh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50E471C-0064-CA64-4BEE-EC4E48BD482A}"/>
                  </a:ext>
                </a:extLst>
              </p:cNvPr>
              <p:cNvSpPr txBox="1"/>
              <p:nvPr/>
            </p:nvSpPr>
            <p:spPr>
              <a:xfrm>
                <a:off x="6518606" y="1290258"/>
                <a:ext cx="5025460" cy="519968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algn="l"/>
                <a:r>
                  <a:rPr lang="en-US" sz="1600" b="1" dirty="0"/>
                  <a:t>Strategy for automated design: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Quantify quality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of design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/>
                  <a:t> via simulation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Formulate a mathematical optimization problem.</a:t>
                </a:r>
              </a:p>
              <a:p>
                <a:pPr algn="l"/>
                <a:endParaRPr lang="en-US" sz="1600" dirty="0"/>
              </a:p>
              <a:p>
                <a:pPr algn="l"/>
                <a:r>
                  <a:rPr lang="en-US" sz="1600" b="1" dirty="0"/>
                  <a:t>What Plato allows users to do: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Orchestrate the workflow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Use gradient-based methods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Automatically compose function evaluations across software packages for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Geometry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Meshing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Physics Simulation</a:t>
                </a:r>
              </a:p>
              <a:p>
                <a:endParaRPr lang="en-US" sz="1600" dirty="0"/>
              </a:p>
              <a:p>
                <a:r>
                  <a:rPr lang="en-US" sz="1600" b="1" dirty="0"/>
                  <a:t>Plato’s purpose at Sandia: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Platform for shape/topology optimization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Platform for continued research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Bread &amp; butter: compliance min., stress-constrained mass min., mass mocks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50E471C-0064-CA64-4BEE-EC4E48BD4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606" y="1290258"/>
                <a:ext cx="5025460" cy="5199686"/>
              </a:xfrm>
              <a:prstGeom prst="rect">
                <a:avLst/>
              </a:prstGeom>
              <a:blipFill>
                <a:blip r:embed="rId13"/>
                <a:stretch>
                  <a:fillRect l="-756" t="-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3B676C5-76A4-395A-A7A2-1563797C32A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7" b="12212"/>
          <a:stretch/>
        </p:blipFill>
        <p:spPr>
          <a:xfrm>
            <a:off x="6938675" y="5776558"/>
            <a:ext cx="1315528" cy="891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44B39E-53DD-01C0-7601-20B9729A0C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864" y="5794117"/>
            <a:ext cx="1393502" cy="87367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AD16284-8FD4-7FAA-5B57-682195D581BB}"/>
              </a:ext>
            </a:extLst>
          </p:cNvPr>
          <p:cNvCxnSpPr>
            <a:cxnSpLocks/>
          </p:cNvCxnSpPr>
          <p:nvPr/>
        </p:nvCxnSpPr>
        <p:spPr>
          <a:xfrm>
            <a:off x="8349874" y="6204345"/>
            <a:ext cx="915787" cy="0"/>
          </a:xfrm>
          <a:prstGeom prst="straightConnector1">
            <a:avLst/>
          </a:prstGeom>
          <a:ln w="762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69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6" y="238349"/>
            <a:ext cx="10058400" cy="570225"/>
          </a:xfrm>
        </p:spPr>
        <p:txBody>
          <a:bodyPr/>
          <a:lstStyle/>
          <a:p>
            <a:r>
              <a:rPr lang="en-US"/>
              <a:t>Parallelization of Stochastic 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EC3FA8-6705-0F44-B7C9-440A3AED2177}"/>
              </a:ext>
            </a:extLst>
          </p:cNvPr>
          <p:cNvSpPr/>
          <p:nvPr/>
        </p:nvSpPr>
        <p:spPr>
          <a:xfrm>
            <a:off x="720646" y="946726"/>
            <a:ext cx="10750707" cy="570225"/>
          </a:xfrm>
          <a:prstGeom prst="rect">
            <a:avLst/>
          </a:prstGeom>
          <a:solidFill>
            <a:srgbClr val="9C0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/>
              <a:t>Customer: ASC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A4E90-0E06-914F-B18C-BD9041B7DFC1}"/>
              </a:ext>
            </a:extLst>
          </p:cNvPr>
          <p:cNvSpPr txBox="1"/>
          <p:nvPr/>
        </p:nvSpPr>
        <p:spPr>
          <a:xfrm>
            <a:off x="720646" y="1713026"/>
            <a:ext cx="5680154" cy="46551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b="1">
                <a:ea typeface="+mn-lt"/>
                <a:cs typeface="+mn-lt"/>
              </a:rPr>
              <a:t>Purpose</a:t>
            </a:r>
            <a:r>
              <a:rPr lang="en-US" sz="2400">
                <a:ea typeface="+mn-lt"/>
                <a:cs typeface="+mn-lt"/>
              </a:rPr>
              <a:t>:</a:t>
            </a:r>
          </a:p>
          <a:p>
            <a:pPr marL="285750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 b="1">
                <a:ea typeface="+mn-lt"/>
                <a:cs typeface="+mn-lt"/>
              </a:rPr>
              <a:t>Epic Goal</a:t>
            </a:r>
            <a:r>
              <a:rPr lang="en-US" sz="2000">
                <a:ea typeface="+mn-lt"/>
                <a:cs typeface="+mn-lt"/>
              </a:rPr>
              <a:t>: Integrate stochastic ROL methods</a:t>
            </a:r>
          </a:p>
          <a:p>
            <a:pPr marL="285750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 b="1">
                <a:ea typeface="+mn-lt"/>
                <a:cs typeface="+mn-lt"/>
              </a:rPr>
              <a:t>Sprint Goal</a:t>
            </a:r>
            <a:r>
              <a:rPr lang="en-US" sz="2000">
                <a:ea typeface="+mn-lt"/>
                <a:cs typeface="+mn-lt"/>
              </a:rPr>
              <a:t>: Implement parallelization</a:t>
            </a:r>
          </a:p>
          <a:p>
            <a:pPr marL="742950" lvl="1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Stochastic methods evaluate large numbers of samples</a:t>
            </a:r>
          </a:p>
          <a:p>
            <a:pPr marL="742950" lvl="1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Batch compute objectives/gradients over available physics codes</a:t>
            </a:r>
          </a:p>
          <a:p>
            <a:pPr marL="285750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 b="1">
                <a:ea typeface="+mn-lt"/>
                <a:cs typeface="+mn-lt"/>
              </a:rPr>
              <a:t>Future work:</a:t>
            </a:r>
          </a:p>
          <a:p>
            <a:pPr marL="742950" lvl="1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Write report</a:t>
            </a:r>
            <a:endParaRPr lang="en-US" sz="2200" b="1">
              <a:ea typeface="+mn-lt"/>
              <a:cs typeface="+mn-lt"/>
            </a:endParaRPr>
          </a:p>
          <a:p>
            <a:pPr>
              <a:spcAft>
                <a:spcPts val="300"/>
              </a:spcAft>
            </a:pPr>
            <a:r>
              <a:rPr lang="en-US" sz="2400" b="1">
                <a:ea typeface="+mn-lt"/>
                <a:cs typeface="+mn-lt"/>
              </a:rPr>
              <a:t>Impact:</a:t>
            </a:r>
            <a:endParaRPr lang="en-US" sz="2400">
              <a:ea typeface="+mn-lt"/>
              <a:cs typeface="+mn-lt"/>
            </a:endParaRPr>
          </a:p>
          <a:p>
            <a:pPr marL="342900" indent="-342900">
              <a:spcAft>
                <a:spcPts val="300"/>
              </a:spcAft>
              <a:buFont typeface="Arial"/>
              <a:buChar char="•"/>
            </a:pPr>
            <a:r>
              <a:rPr lang="en-US" sz="2200"/>
              <a:t>Running stochastic problems is more practical</a:t>
            </a:r>
          </a:p>
          <a:p>
            <a:pPr marL="342900" indent="-342900">
              <a:spcAft>
                <a:spcPts val="300"/>
              </a:spcAft>
              <a:buFont typeface="Arial,Sans-Serif"/>
              <a:buChar char="•"/>
            </a:pPr>
            <a:endParaRPr lang="en-US" sz="2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E766CA-B23D-354F-A701-3B94BA6FC9C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81B97-3D34-4874-9C66-FB0103497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84" y="1572408"/>
            <a:ext cx="4167492" cy="3125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7AF846-49B0-41F6-83BF-6C32A108D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384" y="4929998"/>
            <a:ext cx="2604667" cy="15803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8DADB5-90D9-4DD6-B491-87BFA973D144}"/>
              </a:ext>
            </a:extLst>
          </p:cNvPr>
          <p:cNvSpPr txBox="1"/>
          <p:nvPr/>
        </p:nvSpPr>
        <p:spPr>
          <a:xfrm>
            <a:off x="9615051" y="5389632"/>
            <a:ext cx="2351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Gaussian distribution load</a:t>
            </a:r>
          </a:p>
          <a:p>
            <a:r>
              <a:rPr lang="en-US" sz="1600"/>
              <a:t>32 samples</a:t>
            </a:r>
          </a:p>
        </p:txBody>
      </p:sp>
    </p:spTree>
    <p:extLst>
      <p:ext uri="{BB962C8B-B14F-4D97-AF65-F5344CB8AC3E}">
        <p14:creationId xmlns:p14="http://schemas.microsoft.com/office/powerpoint/2010/main" val="1725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6" y="238349"/>
            <a:ext cx="10058400" cy="570225"/>
          </a:xfrm>
        </p:spPr>
        <p:txBody>
          <a:bodyPr/>
          <a:lstStyle/>
          <a:p>
            <a:r>
              <a:rPr lang="en-US"/>
              <a:t>V&amp;V Project Final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EC3FA8-6705-0F44-B7C9-440A3AED2177}"/>
              </a:ext>
            </a:extLst>
          </p:cNvPr>
          <p:cNvSpPr/>
          <p:nvPr/>
        </p:nvSpPr>
        <p:spPr>
          <a:xfrm>
            <a:off x="720646" y="946726"/>
            <a:ext cx="10750707" cy="570225"/>
          </a:xfrm>
          <a:prstGeom prst="rect">
            <a:avLst/>
          </a:prstGeom>
          <a:solidFill>
            <a:srgbClr val="9C0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/>
              <a:t>Customer: ASC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A4E90-0E06-914F-B18C-BD9041B7DFC1}"/>
              </a:ext>
            </a:extLst>
          </p:cNvPr>
          <p:cNvSpPr txBox="1"/>
          <p:nvPr/>
        </p:nvSpPr>
        <p:spPr>
          <a:xfrm>
            <a:off x="720646" y="1713026"/>
            <a:ext cx="5680154" cy="40010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b="1">
                <a:ea typeface="+mn-lt"/>
                <a:cs typeface="+mn-lt"/>
              </a:rPr>
              <a:t>Purpose</a:t>
            </a:r>
            <a:r>
              <a:rPr lang="en-US" sz="2400">
                <a:ea typeface="+mn-lt"/>
                <a:cs typeface="+mn-lt"/>
              </a:rPr>
              <a:t>:</a:t>
            </a:r>
          </a:p>
          <a:p>
            <a:pPr marL="285750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 b="1">
                <a:ea typeface="+mn-lt"/>
                <a:cs typeface="+mn-lt"/>
              </a:rPr>
              <a:t>Epic Goal</a:t>
            </a:r>
            <a:r>
              <a:rPr lang="en-US" sz="2000">
                <a:ea typeface="+mn-lt"/>
                <a:cs typeface="+mn-lt"/>
              </a:rPr>
              <a:t>: Integrate stochastic ROL methods</a:t>
            </a:r>
          </a:p>
          <a:p>
            <a:pPr marL="285750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 b="1">
                <a:ea typeface="+mn-lt"/>
                <a:cs typeface="+mn-lt"/>
              </a:rPr>
              <a:t>Sprint Goal</a:t>
            </a:r>
            <a:r>
              <a:rPr lang="en-US" sz="2000">
                <a:ea typeface="+mn-lt"/>
                <a:cs typeface="+mn-lt"/>
              </a:rPr>
              <a:t>: Write final V&amp;V report</a:t>
            </a:r>
          </a:p>
          <a:p>
            <a:pPr marL="742950" lvl="1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Summarized work completed and implementation details</a:t>
            </a:r>
          </a:p>
          <a:p>
            <a:pPr marL="742950" lvl="1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Demonstrated parallel speed-up</a:t>
            </a:r>
          </a:p>
          <a:p>
            <a:pPr marL="742950" lvl="1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Provided examples of larger scale problems</a:t>
            </a:r>
          </a:p>
          <a:p>
            <a:pPr>
              <a:spcAft>
                <a:spcPts val="300"/>
              </a:spcAft>
            </a:pPr>
            <a:r>
              <a:rPr lang="en-US" sz="2400" b="1">
                <a:ea typeface="+mn-lt"/>
                <a:cs typeface="+mn-lt"/>
              </a:rPr>
              <a:t>Impact:</a:t>
            </a:r>
            <a:endParaRPr lang="en-US" sz="2400">
              <a:ea typeface="+mn-lt"/>
              <a:cs typeface="+mn-lt"/>
            </a:endParaRPr>
          </a:p>
          <a:p>
            <a:pPr marL="342900" indent="-342900">
              <a:spcAft>
                <a:spcPts val="300"/>
              </a:spcAft>
              <a:buFont typeface="Arial"/>
              <a:buChar char="•"/>
            </a:pPr>
            <a:r>
              <a:rPr lang="en-US" sz="2200"/>
              <a:t>Reporting and documentation of stochastic optimization features</a:t>
            </a:r>
          </a:p>
          <a:p>
            <a:pPr marL="342900" indent="-342900">
              <a:spcAft>
                <a:spcPts val="300"/>
              </a:spcAft>
              <a:buFont typeface="Arial,Sans-Serif"/>
              <a:buChar char="•"/>
            </a:pPr>
            <a:endParaRPr lang="en-US" sz="2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E766CA-B23D-354F-A701-3B94BA6FC9C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3F5A96-631F-153A-2CEF-425DE0E8D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02" y="1713026"/>
            <a:ext cx="2637414" cy="2354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245C0D-AD59-31E0-495F-0A80AAC39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31" y="4113448"/>
            <a:ext cx="2637414" cy="2384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CDA6AF-0305-5D4D-D567-A02C5C57212F}"/>
              </a:ext>
            </a:extLst>
          </p:cNvPr>
          <p:cNvSpPr txBox="1"/>
          <p:nvPr/>
        </p:nvSpPr>
        <p:spPr>
          <a:xfrm>
            <a:off x="9258298" y="2441864"/>
            <a:ext cx="128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 neutral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CC151-C318-8550-4B80-7D98D73ADCDE}"/>
              </a:ext>
            </a:extLst>
          </p:cNvPr>
          <p:cNvSpPr txBox="1"/>
          <p:nvPr/>
        </p:nvSpPr>
        <p:spPr>
          <a:xfrm>
            <a:off x="9258298" y="4860084"/>
            <a:ext cx="121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 averse</a:t>
            </a:r>
          </a:p>
        </p:txBody>
      </p:sp>
    </p:spTree>
    <p:extLst>
      <p:ext uri="{BB962C8B-B14F-4D97-AF65-F5344CB8AC3E}">
        <p14:creationId xmlns:p14="http://schemas.microsoft.com/office/powerpoint/2010/main" val="236101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6" y="238349"/>
            <a:ext cx="10058400" cy="570225"/>
          </a:xfrm>
        </p:spPr>
        <p:txBody>
          <a:bodyPr/>
          <a:lstStyle/>
          <a:p>
            <a:r>
              <a:rPr lang="en-US" dirty="0">
                <a:latin typeface="Gill Sans MT"/>
              </a:rPr>
              <a:t>Bracket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A4E90-0E06-914F-B18C-BD9041B7DFC1}"/>
              </a:ext>
            </a:extLst>
          </p:cNvPr>
          <p:cNvSpPr txBox="1"/>
          <p:nvPr/>
        </p:nvSpPr>
        <p:spPr>
          <a:xfrm>
            <a:off x="720646" y="1713026"/>
            <a:ext cx="5599219" cy="49705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b="1" dirty="0">
                <a:ea typeface="+mn-lt"/>
                <a:cs typeface="+mn-lt"/>
              </a:rPr>
              <a:t>Purpose</a:t>
            </a:r>
            <a:r>
              <a:rPr lang="en-US" sz="2400" dirty="0">
                <a:ea typeface="+mn-lt"/>
                <a:cs typeface="+mn-lt"/>
              </a:rPr>
              <a:t>:</a:t>
            </a:r>
          </a:p>
          <a:p>
            <a:pPr marL="285750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 b="1" dirty="0">
                <a:ea typeface="+mn-lt"/>
                <a:cs typeface="+mn-lt"/>
              </a:rPr>
              <a:t>Sprint Goal</a:t>
            </a:r>
            <a:r>
              <a:rPr lang="en-US" sz="2000" dirty="0">
                <a:ea typeface="+mn-lt"/>
                <a:cs typeface="+mn-lt"/>
              </a:rPr>
              <a:t>:</a:t>
            </a:r>
          </a:p>
          <a:p>
            <a:pPr marL="742950" lvl="1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 dirty="0">
                <a:ea typeface="+mn-lt"/>
                <a:cs typeface="+mn-lt"/>
              </a:rPr>
              <a:t>Validate bracket designs</a:t>
            </a:r>
          </a:p>
          <a:p>
            <a:pPr marL="742950" lvl="1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 dirty="0">
                <a:ea typeface="+mn-lt"/>
                <a:cs typeface="+mn-lt"/>
              </a:rPr>
              <a:t>Follow-up optimization</a:t>
            </a:r>
          </a:p>
          <a:p>
            <a:pPr marL="742950" lvl="1" indent="-285750">
              <a:spcAft>
                <a:spcPts val="300"/>
              </a:spcAft>
              <a:buFont typeface="Arial,Sans-Serif"/>
              <a:buChar char="•"/>
            </a:pPr>
            <a:r>
              <a:rPr lang="en-US" sz="2000" dirty="0">
                <a:ea typeface="+mn-lt"/>
                <a:cs typeface="+mn-lt"/>
              </a:rPr>
              <a:t>Stress constrained mass minimization</a:t>
            </a:r>
          </a:p>
          <a:p>
            <a:pPr marL="742950" lvl="1" indent="-285750">
              <a:spcAft>
                <a:spcPts val="300"/>
              </a:spcAft>
              <a:buFont typeface="Arial,Sans-Serif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>
              <a:spcAft>
                <a:spcPts val="300"/>
              </a:spcAft>
            </a:pPr>
            <a:r>
              <a:rPr lang="en-US" sz="2400" b="1" dirty="0">
                <a:ea typeface="+mn-lt"/>
                <a:cs typeface="+mn-lt"/>
              </a:rPr>
              <a:t>Results: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Provided several optimized designs for different stress constraints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Customer to additively manufacture in 316 stainless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b="1" dirty="0">
              <a:ea typeface="+mn-lt"/>
              <a:cs typeface="+mn-lt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E766CA-B23D-354F-A701-3B94BA6FC9C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10BE145-F83A-047A-60A1-C488B2C6E004}"/>
                  </a:ext>
                </a:extLst>
              </p14:cNvPr>
              <p14:cNvContentPartPr/>
              <p14:nvPr/>
            </p14:nvContentPartPr>
            <p14:xfrm>
              <a:off x="-858454" y="4272987"/>
              <a:ext cx="9645" cy="9645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10BE145-F83A-047A-60A1-C488B2C6E0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340704" y="3790737"/>
                <a:ext cx="964500" cy="9645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9AC2F6D-F85C-4C18-9FBB-961E7F96E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449" y="2331639"/>
            <a:ext cx="5341181" cy="21947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EA607F-8D49-4856-9774-FEFEACBE1F01}"/>
              </a:ext>
            </a:extLst>
          </p:cNvPr>
          <p:cNvSpPr txBox="1"/>
          <p:nvPr/>
        </p:nvSpPr>
        <p:spPr>
          <a:xfrm>
            <a:off x="8969339" y="483912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Design volume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F87117-89E3-4C3F-BC42-B3677364FA6E}"/>
              </a:ext>
            </a:extLst>
          </p:cNvPr>
          <p:cNvCxnSpPr>
            <a:stCxn id="10" idx="0"/>
          </p:cNvCxnSpPr>
          <p:nvPr/>
        </p:nvCxnSpPr>
        <p:spPr>
          <a:xfrm flipV="1">
            <a:off x="9805466" y="4272987"/>
            <a:ext cx="345401" cy="566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22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D02FE-34AD-48F4-9152-CD19F6B40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597" y="639359"/>
            <a:ext cx="3644859" cy="2865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DA6D-9E96-48D5-A077-A6D8585B1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3868952"/>
            <a:ext cx="4836160" cy="2240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84018-D3CA-42B6-BC4B-015B0C97C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7" y="1043592"/>
            <a:ext cx="6322758" cy="4555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E0DBF2-8A1B-48A7-9843-07788759A28E}"/>
              </a:ext>
            </a:extLst>
          </p:cNvPr>
          <p:cNvSpPr txBox="1"/>
          <p:nvPr/>
        </p:nvSpPr>
        <p:spPr>
          <a:xfrm>
            <a:off x="3894488" y="4286452"/>
            <a:ext cx="26159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Stress constraint: 50.4 </a:t>
            </a:r>
            <a:r>
              <a:rPr lang="en-US" err="1"/>
              <a:t>ksi</a:t>
            </a:r>
            <a:endParaRPr lang="en-US"/>
          </a:p>
          <a:p>
            <a:endParaRPr lang="en-US"/>
          </a:p>
          <a:p>
            <a:r>
              <a:rPr lang="en-US"/>
              <a:t>Volume: 23.6 in</a:t>
            </a:r>
            <a:r>
              <a:rPr lang="en-US" baseline="30000"/>
              <a:t>3</a:t>
            </a:r>
          </a:p>
          <a:p>
            <a:r>
              <a:rPr lang="en-US"/>
              <a:t>Mass: 6.7 </a:t>
            </a:r>
            <a:r>
              <a:rPr lang="en-US" err="1"/>
              <a:t>lbs</a:t>
            </a:r>
            <a:endParaRPr lang="en-US"/>
          </a:p>
          <a:p>
            <a:r>
              <a:rPr lang="en-US"/>
              <a:t>Vol frac: 15.2%</a:t>
            </a:r>
          </a:p>
          <a:p>
            <a:endParaRPr lang="en-US"/>
          </a:p>
          <a:p>
            <a:r>
              <a:rPr lang="en-US"/>
              <a:t>Original volume: 155.2 in</a:t>
            </a:r>
            <a:r>
              <a:rPr lang="en-US" baseline="30000"/>
              <a:t>3</a:t>
            </a:r>
          </a:p>
          <a:p>
            <a:r>
              <a:rPr lang="en-US"/>
              <a:t>Original mass: 44.5 </a:t>
            </a:r>
            <a:r>
              <a:rPr lang="en-US" err="1"/>
              <a:t>lbs</a:t>
            </a:r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824C20-B31E-4270-B269-6C7C33F25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br>
              <a:rPr lang="en-US"/>
            </a:br>
            <a:r>
              <a:rPr lang="en-US"/>
              <a:t>316 Stainless Steel </a:t>
            </a:r>
          </a:p>
        </p:txBody>
      </p:sp>
    </p:spTree>
    <p:extLst>
      <p:ext uri="{BB962C8B-B14F-4D97-AF65-F5344CB8AC3E}">
        <p14:creationId xmlns:p14="http://schemas.microsoft.com/office/powerpoint/2010/main" val="19935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E50B-BCB3-4E59-B56D-CB0FA0D4A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Analysis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435EA-0B7F-43DE-AAC8-19BAA8AF4DAD}"/>
              </a:ext>
            </a:extLst>
          </p:cNvPr>
          <p:cNvSpPr txBox="1"/>
          <p:nvPr/>
        </p:nvSpPr>
        <p:spPr>
          <a:xfrm>
            <a:off x="838200" y="1341120"/>
            <a:ext cx="89730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Extract surfaces from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Remesh</a:t>
            </a:r>
            <a:r>
              <a:rPr lang="en-US" dirty="0"/>
              <a:t> with </a:t>
            </a:r>
            <a:r>
              <a:rPr lang="en-US" dirty="0" err="1"/>
              <a:t>tets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in Sierra/SD with a mounting bracket to mimic trailing arm and tet10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Tied contact BC for weld at interface of the two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Fixed BCs placed on back of bracket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44817D-F6AB-43D2-A888-BADF79AA9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82" y="2946400"/>
            <a:ext cx="4892538" cy="33956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921055-B752-4122-9CE4-99CA1A26DEE1}"/>
              </a:ext>
            </a:extLst>
          </p:cNvPr>
          <p:cNvSpPr txBox="1"/>
          <p:nvPr/>
        </p:nvSpPr>
        <p:spPr>
          <a:xfrm>
            <a:off x="3180080" y="4377227"/>
            <a:ext cx="67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Fixed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C093BC-7072-4E86-A2EF-B84BE15437DD}"/>
              </a:ext>
            </a:extLst>
          </p:cNvPr>
          <p:cNvCxnSpPr>
            <a:stCxn id="9" idx="3"/>
          </p:cNvCxnSpPr>
          <p:nvPr/>
        </p:nvCxnSpPr>
        <p:spPr>
          <a:xfrm>
            <a:off x="3853982" y="4561893"/>
            <a:ext cx="9313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3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9B89C-91A3-4B66-ADF4-D19CF8C5B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316 Stainless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35C0F-64F5-435B-B70A-11FD8CBAA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5" y="2219008"/>
            <a:ext cx="5617386" cy="2885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19AE29-6B04-43BF-A003-E8AAEAC3D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21" y="2651759"/>
            <a:ext cx="5170366" cy="30588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2BBCEE-AFF9-4250-9097-02075CFACDA8}"/>
              </a:ext>
            </a:extLst>
          </p:cNvPr>
          <p:cNvSpPr txBox="1"/>
          <p:nvPr/>
        </p:nvSpPr>
        <p:spPr>
          <a:xfrm>
            <a:off x="923731" y="5447708"/>
            <a:ext cx="364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Von Mises stress, capped at 52 </a:t>
            </a:r>
            <a:r>
              <a:rPr lang="en-US" err="1"/>
              <a:t>ksi</a:t>
            </a:r>
            <a:endParaRPr lang="en-US"/>
          </a:p>
          <a:p>
            <a:r>
              <a:rPr lang="en-US"/>
              <a:t>Yield strength 59 </a:t>
            </a:r>
            <a:r>
              <a:rPr lang="en-US" err="1"/>
              <a:t>ksi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4BC300-7694-4FA4-922A-54074B389B6D}"/>
              </a:ext>
            </a:extLst>
          </p:cNvPr>
          <p:cNvSpPr txBox="1"/>
          <p:nvPr/>
        </p:nvSpPr>
        <p:spPr>
          <a:xfrm>
            <a:off x="8097246" y="5447708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cut-through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10C253-7CFC-4FC9-9DBF-BE59F2D3A13F}"/>
              </a:ext>
            </a:extLst>
          </p:cNvPr>
          <p:cNvSpPr txBox="1"/>
          <p:nvPr/>
        </p:nvSpPr>
        <p:spPr>
          <a:xfrm>
            <a:off x="7918315" y="4824919"/>
            <a:ext cx="3193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Max Von Mises stress &gt;300 </a:t>
            </a:r>
            <a:r>
              <a:rPr lang="en-US" err="1"/>
              <a:t>ksi</a:t>
            </a:r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24FC72-2898-40F1-9653-356E4E8A2EAA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8599251" y="4402161"/>
            <a:ext cx="915591" cy="42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04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DB7A7-3A58-4A8C-BFD5-E965A3D1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Modified fixed BCs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095CBF-95C8-4E2A-978A-ACBDBF2B4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10" y="4581308"/>
            <a:ext cx="4401428" cy="2020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F40690-E3E7-47BE-84E1-269EB3988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1" y="1205805"/>
            <a:ext cx="4875726" cy="3375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188CC3-576B-4408-B90F-DDB2E036C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3" y="1578925"/>
            <a:ext cx="5179227" cy="45682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1F61D7-4ADF-4EA6-80F7-5ABE9DC2021B}"/>
              </a:ext>
            </a:extLst>
          </p:cNvPr>
          <p:cNvSpPr txBox="1"/>
          <p:nvPr/>
        </p:nvSpPr>
        <p:spPr>
          <a:xfrm>
            <a:off x="3894488" y="4286452"/>
            <a:ext cx="26159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Stress constraint: 50.4 </a:t>
            </a:r>
            <a:r>
              <a:rPr lang="en-US" err="1"/>
              <a:t>ksi</a:t>
            </a:r>
            <a:endParaRPr lang="en-US"/>
          </a:p>
          <a:p>
            <a:endParaRPr lang="en-US"/>
          </a:p>
          <a:p>
            <a:r>
              <a:rPr lang="en-US"/>
              <a:t>Volume: 35.5 in</a:t>
            </a:r>
            <a:r>
              <a:rPr lang="en-US" baseline="30000"/>
              <a:t>3</a:t>
            </a:r>
          </a:p>
          <a:p>
            <a:r>
              <a:rPr lang="en-US"/>
              <a:t>Mass: 10.2 </a:t>
            </a:r>
            <a:r>
              <a:rPr lang="en-US" err="1"/>
              <a:t>lbs</a:t>
            </a:r>
            <a:endParaRPr lang="en-US"/>
          </a:p>
          <a:p>
            <a:r>
              <a:rPr lang="en-US"/>
              <a:t>Vol frac: 22.8%</a:t>
            </a:r>
          </a:p>
          <a:p>
            <a:endParaRPr lang="en-US"/>
          </a:p>
          <a:p>
            <a:r>
              <a:rPr lang="en-US"/>
              <a:t>Original volume: 155.2 in</a:t>
            </a:r>
            <a:r>
              <a:rPr lang="en-US" baseline="30000"/>
              <a:t>3</a:t>
            </a:r>
          </a:p>
          <a:p>
            <a:r>
              <a:rPr lang="en-US"/>
              <a:t>Original mass: 44.5 </a:t>
            </a:r>
            <a:r>
              <a:rPr lang="en-US" err="1"/>
              <a:t>lbs</a:t>
            </a:r>
            <a:r>
              <a:rPr lang="en-US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626F8-5E58-4507-AAEF-5E70176B4FD3}"/>
              </a:ext>
            </a:extLst>
          </p:cNvPr>
          <p:cNvSpPr txBox="1"/>
          <p:nvPr/>
        </p:nvSpPr>
        <p:spPr>
          <a:xfrm>
            <a:off x="720648" y="1066260"/>
            <a:ext cx="4631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Fixed tangential displacement components</a:t>
            </a:r>
          </a:p>
          <a:p>
            <a:r>
              <a:rPr lang="en-US"/>
              <a:t>Free normal components</a:t>
            </a:r>
          </a:p>
        </p:txBody>
      </p:sp>
    </p:spTree>
    <p:extLst>
      <p:ext uri="{BB962C8B-B14F-4D97-AF65-F5344CB8AC3E}">
        <p14:creationId xmlns:p14="http://schemas.microsoft.com/office/powerpoint/2010/main" val="21242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6F64-59F8-4845-AB81-A0BA88D25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Modified fixed BCs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63044-5B12-4813-916E-CD5E7D2FA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6" y="1193931"/>
            <a:ext cx="6213243" cy="4253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16AC4A-8D36-4FE9-8CFD-99EA0C45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89" y="1888856"/>
            <a:ext cx="6709258" cy="3928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A5EA53-7ACA-4AA5-982F-A8229394853B}"/>
              </a:ext>
            </a:extLst>
          </p:cNvPr>
          <p:cNvSpPr txBox="1"/>
          <p:nvPr/>
        </p:nvSpPr>
        <p:spPr>
          <a:xfrm>
            <a:off x="923731" y="5447708"/>
            <a:ext cx="3358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Von Mises stress, capped at 52 </a:t>
            </a:r>
            <a:r>
              <a:rPr lang="en-US" err="1"/>
              <a:t>ksi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15F14-A84A-4853-B0B7-504DCD54F936}"/>
              </a:ext>
            </a:extLst>
          </p:cNvPr>
          <p:cNvSpPr txBox="1"/>
          <p:nvPr/>
        </p:nvSpPr>
        <p:spPr>
          <a:xfrm>
            <a:off x="8097246" y="5447708"/>
            <a:ext cx="198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cut-through</a:t>
            </a:r>
          </a:p>
        </p:txBody>
      </p:sp>
    </p:spTree>
    <p:extLst>
      <p:ext uri="{BB962C8B-B14F-4D97-AF65-F5344CB8AC3E}">
        <p14:creationId xmlns:p14="http://schemas.microsoft.com/office/powerpoint/2010/main" val="17249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965679-3D4E-4F8A-9AAB-B695E598F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0" y="853106"/>
            <a:ext cx="3407276" cy="3000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870E-B609-4393-A569-8D57ACC21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87" y="974404"/>
            <a:ext cx="3556552" cy="3000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8B9D72-81E9-4B1C-B3D4-1529DD64D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62" y="974403"/>
            <a:ext cx="3679184" cy="3000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A5E94E-0219-4294-95BB-EB2957B48DED}"/>
              </a:ext>
            </a:extLst>
          </p:cNvPr>
          <p:cNvSpPr txBox="1"/>
          <p:nvPr/>
        </p:nvSpPr>
        <p:spPr>
          <a:xfrm>
            <a:off x="933061" y="391441"/>
            <a:ext cx="2443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316 stainless steel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947C1-45CA-4D84-B5BB-D2F306B41D61}"/>
              </a:ext>
            </a:extLst>
          </p:cNvPr>
          <p:cNvSpPr txBox="1"/>
          <p:nvPr/>
        </p:nvSpPr>
        <p:spPr>
          <a:xfrm>
            <a:off x="422471" y="4422710"/>
            <a:ext cx="2791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Stress constraint: 60% yield strength (35.6 </a:t>
            </a:r>
            <a:r>
              <a:rPr lang="en-US" err="1"/>
              <a:t>ksi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Mass: 12.7 </a:t>
            </a:r>
            <a:r>
              <a:rPr lang="en-US" err="1"/>
              <a:t>lbs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579C64-927C-48FD-8A47-243F45660CDD}"/>
              </a:ext>
            </a:extLst>
          </p:cNvPr>
          <p:cNvSpPr txBox="1"/>
          <p:nvPr/>
        </p:nvSpPr>
        <p:spPr>
          <a:xfrm>
            <a:off x="4101843" y="4422709"/>
            <a:ext cx="2791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Stress constraint: 70% yield strength (41.5 </a:t>
            </a:r>
            <a:r>
              <a:rPr lang="en-US" err="1"/>
              <a:t>ksi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Mass: 10.3 </a:t>
            </a:r>
            <a:r>
              <a:rPr lang="en-US" err="1"/>
              <a:t>lbs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DC4F28-0201-4E29-9790-E29E9C820B5C}"/>
              </a:ext>
            </a:extLst>
          </p:cNvPr>
          <p:cNvSpPr txBox="1"/>
          <p:nvPr/>
        </p:nvSpPr>
        <p:spPr>
          <a:xfrm>
            <a:off x="8254962" y="4422708"/>
            <a:ext cx="2791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Stress constraint: 80% yield strength (47.5 </a:t>
            </a:r>
            <a:r>
              <a:rPr lang="en-US" err="1"/>
              <a:t>ksi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Mass: 8.7 </a:t>
            </a:r>
            <a:r>
              <a:rPr lang="en-US" err="1"/>
              <a:t>lbs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37BC6-C325-9638-1841-01C2CDF2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Direction of </a:t>
            </a:r>
            <a:r>
              <a:rPr lang="en-US" dirty="0" err="1"/>
              <a:t>plato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B7BF-6B51-3F36-CAFE-2C7B890D832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Plato has an entrepreneurial history…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Focus on research capabilities: proof of concept without maturation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Development of its own optimizers, physics code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Success in proving capability, bringing in SPP, LDRD funding</a:t>
            </a:r>
          </a:p>
          <a:p>
            <a:endParaRPr lang="en-US" dirty="0"/>
          </a:p>
          <a:p>
            <a:r>
              <a:rPr lang="en-US" b="1" dirty="0"/>
              <a:t>but now is becoming a production code: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Strengthening Agile 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Incorporation of Continuous Integration (CI)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Switch to ROL, pivot focus to Sierra Mechanics while maintaining AM engagements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Desired relationship with </a:t>
            </a:r>
            <a:r>
              <a:rPr lang="en-US" b="1" dirty="0" err="1"/>
              <a:t>Trilinos</a:t>
            </a:r>
            <a:r>
              <a:rPr lang="en-US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Strong collaboration with ROL on research, optimizer development, stochastic 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Continued engagement with </a:t>
            </a:r>
            <a:r>
              <a:rPr lang="en-US" dirty="0" err="1"/>
              <a:t>Kokkos</a:t>
            </a:r>
            <a:r>
              <a:rPr lang="en-US" dirty="0"/>
              <a:t> for performance portability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Development of </a:t>
            </a:r>
            <a:r>
              <a:rPr lang="en-US" dirty="0" err="1"/>
              <a:t>Tacho</a:t>
            </a:r>
            <a:r>
              <a:rPr lang="en-US" dirty="0"/>
              <a:t>: need for performance-portable shared-memory sparse-direct linear solver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F6114-3924-0FAC-2747-24125C0C5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Plato: FY23 Q3 Noteworthy Items</a:t>
            </a:r>
            <a:br>
              <a:rPr lang="en-US" sz="4000" b="1" dirty="0"/>
            </a:br>
            <a:endParaRPr lang="en-US" sz="18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9F86F1-74CB-4ED8-904E-CDE6A7D46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275127"/>
            <a:ext cx="6077717" cy="5489657"/>
          </a:xfrm>
        </p:spPr>
        <p:txBody>
          <a:bodyPr>
            <a:normAutofit fontScale="92500"/>
          </a:bodyPr>
          <a:lstStyle/>
          <a:p>
            <a:pPr lvl="1">
              <a:lnSpc>
                <a:spcPct val="100000"/>
              </a:lnSpc>
            </a:pPr>
            <a:r>
              <a:rPr lang="en-US" sz="2400" b="1" dirty="0">
                <a:latin typeface="+mn-lt"/>
              </a:rPr>
              <a:t>HOW ARE YOU DELIVERING ON 1IC?</a:t>
            </a:r>
          </a:p>
          <a:p>
            <a:pPr lvl="2"/>
            <a:r>
              <a:rPr lang="en-US" sz="1800" dirty="0"/>
              <a:t>Production-ready thrust – improved build/test process integrated with Sierra, partnership with analysts</a:t>
            </a:r>
          </a:p>
          <a:p>
            <a:pPr lvl="2"/>
            <a:r>
              <a:rPr lang="en-US" sz="1800" dirty="0"/>
              <a:t>Incorporation of ROL’s stochastic optimization capabilities via V&amp;V project</a:t>
            </a:r>
          </a:p>
          <a:p>
            <a:pPr lvl="2"/>
            <a:r>
              <a:rPr lang="en-US" sz="1800" dirty="0"/>
              <a:t>Ability to work with and connect to Sierra Mechanics</a:t>
            </a:r>
          </a:p>
          <a:p>
            <a:pPr lvl="2"/>
            <a:r>
              <a:rPr lang="en-US" sz="1800" dirty="0"/>
              <a:t>Plans to leverage 1540 UX/UI experience/capabilities</a:t>
            </a:r>
          </a:p>
          <a:p>
            <a:pPr lvl="1"/>
            <a:r>
              <a:rPr lang="en-US" sz="2400" b="1" dirty="0">
                <a:solidFill>
                  <a:srgbClr val="E7E6E6">
                    <a:lumMod val="25000"/>
                  </a:srgbClr>
                </a:solidFill>
                <a:latin typeface="Trebuchet MS" panose="020B0603020202020204"/>
              </a:rPr>
              <a:t>PERFORMANCE TO PLAN HIGHLIGHTS:</a:t>
            </a:r>
            <a:endParaRPr lang="en-US" sz="1800" dirty="0">
              <a:latin typeface="+mj-lt"/>
            </a:endParaRPr>
          </a:p>
          <a:p>
            <a:pPr lvl="2"/>
            <a:r>
              <a:rPr lang="en-US" sz="1800" dirty="0"/>
              <a:t>Removal of Plato’s legacy optimizers completed. </a:t>
            </a:r>
            <a:r>
              <a:rPr lang="en-US" sz="1800" b="1" dirty="0"/>
              <a:t>This offers access to new algorithms and reduces our code maintenance burden through removal of 64k+ lines of code!</a:t>
            </a:r>
          </a:p>
          <a:p>
            <a:pPr lvl="2"/>
            <a:r>
              <a:rPr lang="en-US" sz="1800" dirty="0"/>
              <a:t>Joshua Robbins putting together EDC demonstrator for mass property shape optimization based on SD Modal tool functionality</a:t>
            </a:r>
          </a:p>
          <a:p>
            <a:pPr lvl="2"/>
            <a:r>
              <a:rPr lang="en-US" sz="1800" dirty="0"/>
              <a:t>Full continuous integration with merge gating enabled for Plato!  Easier to use Sierra with Plato and substantially improves Plato’s code credibility moving forward.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</p:txBody>
      </p:sp>
      <p:pic>
        <p:nvPicPr>
          <p:cNvPr id="3" name="Picture 2" descr="What is Continuous Integration? | PagerDuty">
            <a:extLst>
              <a:ext uri="{FF2B5EF4-FFF2-40B4-BE49-F238E27FC236}">
                <a16:creationId xmlns:a16="http://schemas.microsoft.com/office/drawing/2014/main" id="{EB033BE1-4B83-27B5-1FAD-726CE407A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2" y="4470211"/>
            <a:ext cx="2552461" cy="218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33C9A-98AC-42AC-BB18-9A52DCEB10D5}"/>
              </a:ext>
            </a:extLst>
          </p:cNvPr>
          <p:cNvSpPr txBox="1"/>
          <p:nvPr/>
        </p:nvSpPr>
        <p:spPr>
          <a:xfrm>
            <a:off x="6876110" y="1296833"/>
            <a:ext cx="2547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70C0"/>
                </a:solidFill>
              </a:rPr>
              <a:t>Removal of legacy Plato</a:t>
            </a:r>
          </a:p>
          <a:p>
            <a:r>
              <a:rPr lang="en-US" sz="1600" b="1" i="1" dirty="0">
                <a:solidFill>
                  <a:srgbClr val="0070C0"/>
                </a:solidFill>
              </a:rPr>
              <a:t>Optimizer and </a:t>
            </a:r>
          </a:p>
          <a:p>
            <a:r>
              <a:rPr lang="en-US" sz="1600" b="1" i="1" dirty="0">
                <a:solidFill>
                  <a:srgbClr val="0070C0"/>
                </a:solidFill>
              </a:rPr>
              <a:t>full use of ROL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423208-9662-420E-9D4C-D0D5EFFA9A0F}"/>
              </a:ext>
            </a:extLst>
          </p:cNvPr>
          <p:cNvSpPr txBox="1"/>
          <p:nvPr/>
        </p:nvSpPr>
        <p:spPr>
          <a:xfrm>
            <a:off x="6798365" y="2183903"/>
            <a:ext cx="410341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Has resulted in these 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Removed 64K lines of code &amp; technical debt!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Reduced maintenance burden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Increased code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ROL is only gradient-based optimizer available in Plato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698822-5394-4B48-8108-8F7B5D65BE4D}"/>
              </a:ext>
            </a:extLst>
          </p:cNvPr>
          <p:cNvSpPr txBox="1"/>
          <p:nvPr/>
        </p:nvSpPr>
        <p:spPr>
          <a:xfrm>
            <a:off x="6798365" y="3878860"/>
            <a:ext cx="4742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70C0"/>
                </a:solidFill>
              </a:rPr>
              <a:t>With help of DevOps, Plato is now on SRN under Continuous Integration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0F49C-0D5D-4CCC-A316-5253ED4AC800}"/>
              </a:ext>
            </a:extLst>
          </p:cNvPr>
          <p:cNvSpPr txBox="1"/>
          <p:nvPr/>
        </p:nvSpPr>
        <p:spPr>
          <a:xfrm>
            <a:off x="6876110" y="4540326"/>
            <a:ext cx="51154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Has resulted in these 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More secure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Closer integration with Sierra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Closer integration with </a:t>
            </a:r>
            <a:r>
              <a:rPr lang="en-US" sz="1400" dirty="0" err="1"/>
              <a:t>FuSED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Vastly improve code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Always in a releasable state</a:t>
            </a:r>
          </a:p>
          <a:p>
            <a:endParaRPr lang="en-US" dirty="0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A07412D1-2FFB-4020-8CDB-D02B8091C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4927" y="1133670"/>
            <a:ext cx="2157527" cy="437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53D310-EC13-43AE-8FBD-EE1354302614}"/>
              </a:ext>
            </a:extLst>
          </p:cNvPr>
          <p:cNvSpPr txBox="1"/>
          <p:nvPr/>
        </p:nvSpPr>
        <p:spPr>
          <a:xfrm>
            <a:off x="10788254" y="2559175"/>
            <a:ext cx="12033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Over 64K lines of code deleted!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5FF14F6-CC72-4B51-AE65-97BC328DCECB}"/>
              </a:ext>
            </a:extLst>
          </p:cNvPr>
          <p:cNvSpPr/>
          <p:nvPr/>
        </p:nvSpPr>
        <p:spPr>
          <a:xfrm rot="245877">
            <a:off x="11033125" y="1244267"/>
            <a:ext cx="673233" cy="302476"/>
          </a:xfrm>
          <a:prstGeom prst="ellipse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1463F4-1421-4A18-BBDC-D3311181A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4927" y="1724508"/>
            <a:ext cx="2157527" cy="424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89BC9CD-1C5B-4B3A-9DB4-994585A5316D}"/>
              </a:ext>
            </a:extLst>
          </p:cNvPr>
          <p:cNvSpPr/>
          <p:nvPr/>
        </p:nvSpPr>
        <p:spPr>
          <a:xfrm rot="245877">
            <a:off x="11079274" y="1832889"/>
            <a:ext cx="673233" cy="302476"/>
          </a:xfrm>
          <a:prstGeom prst="ellipse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6592EA2-D9D8-4199-9209-BC9721B7057D}"/>
              </a:ext>
            </a:extLst>
          </p:cNvPr>
          <p:cNvSpPr/>
          <p:nvPr/>
        </p:nvSpPr>
        <p:spPr>
          <a:xfrm rot="16200000">
            <a:off x="11213876" y="2302511"/>
            <a:ext cx="392976" cy="19771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1B6370-0949-4EEF-8637-B28B1D04BF94}"/>
              </a:ext>
            </a:extLst>
          </p:cNvPr>
          <p:cNvSpPr txBox="1"/>
          <p:nvPr/>
        </p:nvSpPr>
        <p:spPr>
          <a:xfrm>
            <a:off x="11344731" y="1364952"/>
            <a:ext cx="32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906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6" y="238349"/>
            <a:ext cx="10058400" cy="570225"/>
          </a:xfrm>
        </p:spPr>
        <p:txBody>
          <a:bodyPr/>
          <a:lstStyle/>
          <a:p>
            <a:r>
              <a:rPr lang="en-US" sz="3600">
                <a:latin typeface="Gill Sans MT"/>
              </a:rPr>
              <a:t>Hook up </a:t>
            </a:r>
            <a:r>
              <a:rPr lang="en-US" sz="3600" err="1">
                <a:latin typeface="Gill Sans MT"/>
              </a:rPr>
              <a:t>Tacho</a:t>
            </a:r>
            <a:r>
              <a:rPr lang="en-US" sz="3600">
                <a:latin typeface="Gill Sans MT"/>
              </a:rPr>
              <a:t> Solver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EC3FA8-6705-0F44-B7C9-440A3AED2177}"/>
              </a:ext>
            </a:extLst>
          </p:cNvPr>
          <p:cNvSpPr/>
          <p:nvPr/>
        </p:nvSpPr>
        <p:spPr>
          <a:xfrm>
            <a:off x="720646" y="946726"/>
            <a:ext cx="10750707" cy="570225"/>
          </a:xfrm>
          <a:prstGeom prst="rect">
            <a:avLst/>
          </a:prstGeom>
          <a:solidFill>
            <a:srgbClr val="9C0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/>
              <a:t>Customer: ASC/Plato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E766CA-B23D-354F-A701-3B94BA6FC9C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pic>
        <p:nvPicPr>
          <p:cNvPr id="8" name="Picture 7" descr="plato_logo_simple_large.png">
            <a:extLst>
              <a:ext uri="{FF2B5EF4-FFF2-40B4-BE49-F238E27FC236}">
                <a16:creationId xmlns:a16="http://schemas.microsoft.com/office/drawing/2014/main" id="{5EF5EBCC-48EF-02F6-5EB2-4DAC4AF34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242" y="1925707"/>
            <a:ext cx="2743200" cy="1543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32AD03-A7BD-003D-BE25-952D13349EDB}"/>
              </a:ext>
            </a:extLst>
          </p:cNvPr>
          <p:cNvSpPr txBox="1"/>
          <p:nvPr/>
        </p:nvSpPr>
        <p:spPr>
          <a:xfrm>
            <a:off x="721909" y="1712273"/>
            <a:ext cx="5612292" cy="40472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b="1" dirty="0">
                <a:ea typeface="+mn-lt"/>
                <a:cs typeface="+mn-lt"/>
              </a:rPr>
              <a:t>Purpose</a:t>
            </a:r>
            <a:r>
              <a:rPr lang="en-US" sz="2200" dirty="0">
                <a:ea typeface="+mn-lt"/>
                <a:cs typeface="+mn-lt"/>
              </a:rPr>
              <a:t>:</a:t>
            </a:r>
          </a:p>
          <a:p>
            <a:pPr marL="285750" indent="-285750">
              <a:spcAft>
                <a:spcPts val="300"/>
              </a:spcAft>
              <a:buFont typeface="Arial,Sans-Serif"/>
              <a:buChar char="•"/>
            </a:pPr>
            <a:r>
              <a:rPr lang="en-US" sz="2200" b="1" dirty="0">
                <a:ea typeface="+mn-lt"/>
                <a:cs typeface="+mn-lt"/>
              </a:rPr>
              <a:t>Epic Goal</a:t>
            </a:r>
            <a:r>
              <a:rPr lang="en-US" sz="2200" dirty="0">
                <a:ea typeface="+mn-lt"/>
                <a:cs typeface="+mn-lt"/>
              </a:rPr>
              <a:t>: Enable Plato Analyze use of </a:t>
            </a:r>
            <a:r>
              <a:rPr lang="en-US" sz="2200" dirty="0" err="1">
                <a:ea typeface="+mn-lt"/>
                <a:cs typeface="+mn-lt"/>
              </a:rPr>
              <a:t>ShyLU_Node</a:t>
            </a:r>
            <a:r>
              <a:rPr lang="en-US" sz="2200" dirty="0">
                <a:ea typeface="+mn-lt"/>
                <a:cs typeface="+mn-lt"/>
              </a:rPr>
              <a:t> solver </a:t>
            </a:r>
            <a:r>
              <a:rPr lang="en-US" sz="2200" dirty="0" err="1">
                <a:ea typeface="+mn-lt"/>
                <a:cs typeface="+mn-lt"/>
              </a:rPr>
              <a:t>Tacho</a:t>
            </a:r>
            <a:endParaRPr lang="en-US" sz="2200" dirty="0">
              <a:ea typeface="+mn-lt"/>
              <a:cs typeface="+mn-lt"/>
            </a:endParaRPr>
          </a:p>
          <a:p>
            <a:pPr marL="285750" indent="-285750">
              <a:spcAft>
                <a:spcPts val="300"/>
              </a:spcAft>
              <a:buFont typeface="Arial,Sans-Serif"/>
              <a:buChar char="•"/>
            </a:pPr>
            <a:r>
              <a:rPr lang="en-US" sz="2200" b="1" dirty="0">
                <a:ea typeface="+mn-lt"/>
                <a:cs typeface="+mn-lt"/>
              </a:rPr>
              <a:t>Sprint Goal</a:t>
            </a:r>
            <a:r>
              <a:rPr lang="en-US" sz="2200" dirty="0">
                <a:ea typeface="+mn-lt"/>
                <a:cs typeface="+mn-lt"/>
              </a:rPr>
              <a:t>: Plato interface is completed, </a:t>
            </a:r>
            <a:r>
              <a:rPr lang="en-US" sz="2200" dirty="0" err="1">
                <a:ea typeface="+mn-lt"/>
                <a:cs typeface="+mn-lt"/>
              </a:rPr>
              <a:t>Tacho</a:t>
            </a:r>
            <a:r>
              <a:rPr lang="en-US" sz="2200" dirty="0">
                <a:ea typeface="+mn-lt"/>
                <a:cs typeface="+mn-lt"/>
              </a:rPr>
              <a:t> is solving problems</a:t>
            </a:r>
          </a:p>
          <a:p>
            <a:pPr>
              <a:spcAft>
                <a:spcPts val="300"/>
              </a:spcAft>
            </a:pPr>
            <a:r>
              <a:rPr lang="en-US" sz="2200" b="1" dirty="0">
                <a:ea typeface="+mn-lt"/>
                <a:cs typeface="+mn-lt"/>
              </a:rPr>
              <a:t>Impact:</a:t>
            </a:r>
            <a:endParaRPr lang="en-US" sz="2200" dirty="0">
              <a:ea typeface="+mn-lt"/>
              <a:cs typeface="+mn-lt"/>
            </a:endParaRPr>
          </a:p>
          <a:p>
            <a:pPr marL="342900" indent="-342900">
              <a:spcAft>
                <a:spcPts val="300"/>
              </a:spcAft>
              <a:buFont typeface="Arial,Sans-Serif"/>
              <a:buChar char="•"/>
            </a:pPr>
            <a:r>
              <a:rPr lang="en-US" sz="2200" dirty="0">
                <a:ea typeface="+mn-lt"/>
                <a:cs typeface="+mn-lt"/>
              </a:rPr>
              <a:t>High-performance cross-platform shared-memory linear solver available in Plato</a:t>
            </a:r>
          </a:p>
          <a:p>
            <a:pPr marL="342900" indent="-342900">
              <a:spcAft>
                <a:spcPts val="300"/>
              </a:spcAft>
              <a:buFont typeface="Arial,Sans-Serif"/>
              <a:buChar char="•"/>
            </a:pPr>
            <a:r>
              <a:rPr lang="en-US" sz="2200" dirty="0">
                <a:ea typeface="+mn-lt"/>
                <a:cs typeface="+mn-lt"/>
              </a:rPr>
              <a:t>More robust testing, CPU-based testing</a:t>
            </a:r>
          </a:p>
          <a:p>
            <a:pPr marL="342900" indent="-342900">
              <a:spcAft>
                <a:spcPts val="300"/>
              </a:spcAft>
              <a:buFont typeface="Arial,Sans-Serif"/>
              <a:buChar char="•"/>
            </a:pPr>
            <a:r>
              <a:rPr lang="en-US" sz="2200" dirty="0">
                <a:ea typeface="+mn-lt"/>
                <a:cs typeface="+mn-lt"/>
              </a:rPr>
              <a:t>Performance improvements?</a:t>
            </a:r>
            <a:endParaRPr lang="en-US" sz="2200" dirty="0"/>
          </a:p>
        </p:txBody>
      </p:sp>
      <p:pic>
        <p:nvPicPr>
          <p:cNvPr id="2" name="Picture 2" descr="Trilinos Home Page | Trilinos">
            <a:extLst>
              <a:ext uri="{FF2B5EF4-FFF2-40B4-BE49-F238E27FC236}">
                <a16:creationId xmlns:a16="http://schemas.microsoft.com/office/drawing/2014/main" id="{2A526778-A40F-5407-B55E-90ECECB57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542" y="3993230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92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A542A-102F-5D3A-EC6F-A50D000E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Hook up </a:t>
            </a:r>
            <a:r>
              <a:rPr lang="en-US" err="1"/>
              <a:t>Tacho</a:t>
            </a:r>
            <a:r>
              <a:rPr lang="en-US"/>
              <a:t> Solver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CB372-FBD8-19CE-1541-4C02F7B0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6C3E0C-90FE-1549-8DE5-90260B980DA0}"/>
              </a:ext>
            </a:extLst>
          </p:cNvPr>
          <p:cNvSpPr txBox="1"/>
          <p:nvPr/>
        </p:nvSpPr>
        <p:spPr>
          <a:xfrm>
            <a:off x="704194" y="1408386"/>
            <a:ext cx="52446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Instead of a few days’ effort, this turned into a two-sprint odyssey.</a:t>
            </a:r>
          </a:p>
          <a:p>
            <a:endParaRPr lang="en-US" sz="2400" dirty="0"/>
          </a:p>
          <a:p>
            <a:r>
              <a:rPr lang="en-US" sz="2400" dirty="0"/>
              <a:t>Thanks for your help:</a:t>
            </a:r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Clark Dohrmann – lending us his interface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Kyungjoo</a:t>
            </a:r>
            <a:r>
              <a:rPr lang="en-US" sz="2400" dirty="0"/>
              <a:t> Kim – helping us compile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Christian Trott – helped us update to newer version of </a:t>
            </a:r>
            <a:r>
              <a:rPr lang="en-US" sz="2400" dirty="0" err="1"/>
              <a:t>Kokkos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AD3C1C-8A69-9830-8E05-981B0AB48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039" y="1103586"/>
            <a:ext cx="4283614" cy="49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6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A542A-102F-5D3A-EC6F-A50D000E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Hook up </a:t>
            </a:r>
            <a:r>
              <a:rPr lang="en-US" dirty="0" err="1"/>
              <a:t>Tacho</a:t>
            </a:r>
            <a:r>
              <a:rPr lang="en-US" dirty="0"/>
              <a:t> Solver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CB372-FBD8-19CE-1541-4C02F7B0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156B2C-4831-62DE-85E7-5747D1E5B8CF}"/>
              </a:ext>
            </a:extLst>
          </p:cNvPr>
          <p:cNvSpPr txBox="1"/>
          <p:nvPr/>
        </p:nvSpPr>
        <p:spPr>
          <a:xfrm>
            <a:off x="804731" y="1178967"/>
            <a:ext cx="823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Timing comparison with </a:t>
            </a:r>
            <a:r>
              <a:rPr lang="en-US" err="1"/>
              <a:t>AmgX</a:t>
            </a:r>
            <a:r>
              <a:rPr lang="en-US"/>
              <a:t> (@ 1e-12) on compliance minimization problem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C8E3D29-BABC-7BEA-2A23-E035E29BFD7B}"/>
              </a:ext>
            </a:extLst>
          </p:cNvPr>
          <p:cNvGraphicFramePr>
            <a:graphicFrameLocks noGrp="1"/>
          </p:cNvGraphicFramePr>
          <p:nvPr/>
        </p:nvGraphicFramePr>
        <p:xfrm>
          <a:off x="720647" y="1797270"/>
          <a:ext cx="10451850" cy="417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370">
                  <a:extLst>
                    <a:ext uri="{9D8B030D-6E8A-4147-A177-3AD203B41FA5}">
                      <a16:colId xmlns:a16="http://schemas.microsoft.com/office/drawing/2014/main" val="2198458104"/>
                    </a:ext>
                  </a:extLst>
                </a:gridCol>
                <a:gridCol w="2090370">
                  <a:extLst>
                    <a:ext uri="{9D8B030D-6E8A-4147-A177-3AD203B41FA5}">
                      <a16:colId xmlns:a16="http://schemas.microsoft.com/office/drawing/2014/main" val="3758017951"/>
                    </a:ext>
                  </a:extLst>
                </a:gridCol>
                <a:gridCol w="2090370">
                  <a:extLst>
                    <a:ext uri="{9D8B030D-6E8A-4147-A177-3AD203B41FA5}">
                      <a16:colId xmlns:a16="http://schemas.microsoft.com/office/drawing/2014/main" val="499167350"/>
                    </a:ext>
                  </a:extLst>
                </a:gridCol>
                <a:gridCol w="2090370">
                  <a:extLst>
                    <a:ext uri="{9D8B030D-6E8A-4147-A177-3AD203B41FA5}">
                      <a16:colId xmlns:a16="http://schemas.microsoft.com/office/drawing/2014/main" val="2281455814"/>
                    </a:ext>
                  </a:extLst>
                </a:gridCol>
                <a:gridCol w="2090370">
                  <a:extLst>
                    <a:ext uri="{9D8B030D-6E8A-4147-A177-3AD203B41FA5}">
                      <a16:colId xmlns:a16="http://schemas.microsoft.com/office/drawing/2014/main" val="768307793"/>
                    </a:ext>
                  </a:extLst>
                </a:gridCol>
              </a:tblGrid>
              <a:tr h="683171">
                <a:tc>
                  <a:txBody>
                    <a:bodyPr/>
                    <a:lstStyle/>
                    <a:p>
                      <a:r>
                        <a:rPr lang="en-US"/>
                        <a:t>DOFs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Tacho</a:t>
                      </a:r>
                      <a:r>
                        <a:rPr lang="en-US"/>
                        <a:t> runtime (forward solve)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AmgX</a:t>
                      </a:r>
                      <a:r>
                        <a:rPr lang="en-US"/>
                        <a:t> runtime (forward solve)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Tacho</a:t>
                      </a:r>
                      <a:r>
                        <a:rPr lang="en-US"/>
                        <a:t> runtime (optimization)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AmgX</a:t>
                      </a:r>
                      <a:r>
                        <a:rPr lang="en-US"/>
                        <a:t> runtime (optimization)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212779"/>
                  </a:ext>
                </a:extLst>
              </a:tr>
              <a:tr h="462742">
                <a:tc>
                  <a:txBody>
                    <a:bodyPr/>
                    <a:lstStyle/>
                    <a:p>
                      <a:r>
                        <a:rPr lang="en-US"/>
                        <a:t>10245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14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15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18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855601"/>
                  </a:ext>
                </a:extLst>
              </a:tr>
              <a:tr h="462742">
                <a:tc>
                  <a:txBody>
                    <a:bodyPr/>
                    <a:lstStyle/>
                    <a:p>
                      <a:r>
                        <a:rPr lang="en-US"/>
                        <a:t>86559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29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35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502545"/>
                  </a:ext>
                </a:extLst>
              </a:tr>
              <a:tr h="462742">
                <a:tc>
                  <a:txBody>
                    <a:bodyPr/>
                    <a:lstStyle/>
                    <a:p>
                      <a:r>
                        <a:rPr lang="en-US"/>
                        <a:t>195357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14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53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91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704025"/>
                  </a:ext>
                </a:extLst>
              </a:tr>
              <a:tr h="462742">
                <a:tc>
                  <a:txBody>
                    <a:bodyPr/>
                    <a:lstStyle/>
                    <a:p>
                      <a:r>
                        <a:rPr lang="en-US"/>
                        <a:t>626409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36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19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170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136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424869"/>
                  </a:ext>
                </a:extLst>
              </a:tr>
              <a:tr h="462742">
                <a:tc>
                  <a:txBody>
                    <a:bodyPr/>
                    <a:lstStyle/>
                    <a:p>
                      <a:r>
                        <a:rPr lang="en-US"/>
                        <a:t>931500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 s (14 GB mem)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191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533794"/>
                  </a:ext>
                </a:extLst>
              </a:tr>
              <a:tr h="536435">
                <a:tc>
                  <a:txBody>
                    <a:bodyPr/>
                    <a:lstStyle/>
                    <a:p>
                      <a:r>
                        <a:rPr lang="en-US"/>
                        <a:t>1470714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Out of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26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Out of memory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300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160820"/>
                  </a:ext>
                </a:extLst>
              </a:tr>
              <a:tr h="536435">
                <a:tc>
                  <a:txBody>
                    <a:bodyPr/>
                    <a:lstStyle/>
                    <a:p>
                      <a:r>
                        <a:rPr lang="en-US"/>
                        <a:t>4857837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Out of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Out of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Out of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Out of memory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958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14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A542A-102F-5D3A-EC6F-A50D000E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Hook up </a:t>
            </a:r>
            <a:r>
              <a:rPr lang="en-US" err="1"/>
              <a:t>Tacho</a:t>
            </a:r>
            <a:r>
              <a:rPr lang="en-US"/>
              <a:t> Solver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CB372-FBD8-19CE-1541-4C02F7B0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DC03B-5B58-2C83-442F-1107123C9C26}"/>
              </a:ext>
            </a:extLst>
          </p:cNvPr>
          <p:cNvSpPr txBox="1"/>
          <p:nvPr/>
        </p:nvSpPr>
        <p:spPr>
          <a:xfrm>
            <a:off x="599091" y="1206958"/>
            <a:ext cx="104683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Large startup cost obscures behavior for small problem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AmgX</a:t>
            </a:r>
            <a:r>
              <a:rPr lang="en-US" sz="2400" dirty="0"/>
              <a:t> scales better for large problems, as expected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GPU build of </a:t>
            </a:r>
            <a:r>
              <a:rPr lang="en-US" sz="2400" dirty="0" err="1"/>
              <a:t>Tacho</a:t>
            </a:r>
            <a:r>
              <a:rPr lang="en-US" sz="2400" dirty="0"/>
              <a:t> limited by 32-bit integer indices (this is a choice), device memory.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Tacho</a:t>
            </a:r>
            <a:r>
              <a:rPr lang="en-US" sz="2400" dirty="0"/>
              <a:t> amortizes symbolic factorization cost significantly: subsequent solves in optimization loop much quicker than the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To try: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Tacho</a:t>
            </a:r>
            <a:r>
              <a:rPr lang="en-US" sz="2400" dirty="0"/>
              <a:t> multi-core CPU builds on larger systems (no device memory limit)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Tacho</a:t>
            </a:r>
            <a:r>
              <a:rPr lang="en-US" sz="2400" dirty="0"/>
              <a:t> with higher-order elements (</a:t>
            </a:r>
            <a:r>
              <a:rPr lang="en-US" sz="2400" dirty="0" err="1"/>
              <a:t>AmgX</a:t>
            </a:r>
            <a:r>
              <a:rPr lang="en-US" sz="2400" dirty="0"/>
              <a:t> struggles)</a:t>
            </a:r>
          </a:p>
        </p:txBody>
      </p:sp>
    </p:spTree>
    <p:extLst>
      <p:ext uri="{BB962C8B-B14F-4D97-AF65-F5344CB8AC3E}">
        <p14:creationId xmlns:p14="http://schemas.microsoft.com/office/powerpoint/2010/main" val="411863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A542A-102F-5D3A-EC6F-A50D000E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Hook up </a:t>
            </a:r>
            <a:r>
              <a:rPr lang="en-US" err="1"/>
              <a:t>Tacho</a:t>
            </a:r>
            <a:r>
              <a:rPr lang="en-US"/>
              <a:t> Solver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CB372-FBD8-19CE-1541-4C02F7B0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156B2C-4831-62DE-85E7-5747D1E5B8CF}"/>
              </a:ext>
            </a:extLst>
          </p:cNvPr>
          <p:cNvSpPr txBox="1"/>
          <p:nvPr/>
        </p:nvSpPr>
        <p:spPr>
          <a:xfrm>
            <a:off x="804731" y="1178967"/>
            <a:ext cx="947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Timing comparison with </a:t>
            </a:r>
            <a:r>
              <a:rPr lang="en-US" err="1"/>
              <a:t>AmgX</a:t>
            </a:r>
            <a:r>
              <a:rPr lang="en-US"/>
              <a:t> (@ 1e-12) on orthotropic compliance minimization problem (poorly conditioned linear system)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C8E3D29-BABC-7BEA-2A23-E035E29BFD7B}"/>
              </a:ext>
            </a:extLst>
          </p:cNvPr>
          <p:cNvGraphicFramePr>
            <a:graphicFrameLocks noGrp="1"/>
          </p:cNvGraphicFramePr>
          <p:nvPr/>
        </p:nvGraphicFramePr>
        <p:xfrm>
          <a:off x="2406369" y="2258226"/>
          <a:ext cx="6271110" cy="1145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370">
                  <a:extLst>
                    <a:ext uri="{9D8B030D-6E8A-4147-A177-3AD203B41FA5}">
                      <a16:colId xmlns:a16="http://schemas.microsoft.com/office/drawing/2014/main" val="2198458104"/>
                    </a:ext>
                  </a:extLst>
                </a:gridCol>
                <a:gridCol w="2090370">
                  <a:extLst>
                    <a:ext uri="{9D8B030D-6E8A-4147-A177-3AD203B41FA5}">
                      <a16:colId xmlns:a16="http://schemas.microsoft.com/office/drawing/2014/main" val="2281455814"/>
                    </a:ext>
                  </a:extLst>
                </a:gridCol>
                <a:gridCol w="2090370">
                  <a:extLst>
                    <a:ext uri="{9D8B030D-6E8A-4147-A177-3AD203B41FA5}">
                      <a16:colId xmlns:a16="http://schemas.microsoft.com/office/drawing/2014/main" val="768307793"/>
                    </a:ext>
                  </a:extLst>
                </a:gridCol>
              </a:tblGrid>
              <a:tr h="683171">
                <a:tc>
                  <a:txBody>
                    <a:bodyPr/>
                    <a:lstStyle/>
                    <a:p>
                      <a:r>
                        <a:rPr lang="en-US"/>
                        <a:t>DOFs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Tacho</a:t>
                      </a:r>
                      <a:r>
                        <a:rPr lang="en-US"/>
                        <a:t> runtime (optimization)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AmgX</a:t>
                      </a:r>
                      <a:r>
                        <a:rPr lang="en-US"/>
                        <a:t> runtime (optimization)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212779"/>
                  </a:ext>
                </a:extLst>
              </a:tr>
              <a:tr h="462742">
                <a:tc>
                  <a:txBody>
                    <a:bodyPr/>
                    <a:lstStyle/>
                    <a:p>
                      <a:r>
                        <a:rPr lang="en-US"/>
                        <a:t>32448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102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8556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1CD4534-5180-6A26-CE3E-AA7A7098DBC5}"/>
              </a:ext>
            </a:extLst>
          </p:cNvPr>
          <p:cNvSpPr txBox="1"/>
          <p:nvPr/>
        </p:nvSpPr>
        <p:spPr>
          <a:xfrm>
            <a:off x="804731" y="3837067"/>
            <a:ext cx="100584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err="1"/>
              <a:t>Tacho</a:t>
            </a:r>
            <a:r>
              <a:rPr lang="en-US" sz="2400"/>
              <a:t> is faster for up to a few hundred thousand DOFs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err="1"/>
              <a:t>Tacho</a:t>
            </a:r>
            <a:r>
              <a:rPr lang="en-US" sz="2400"/>
              <a:t> is faster and more robust for poorly-conditioned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err="1"/>
              <a:t>Tacho</a:t>
            </a:r>
            <a:r>
              <a:rPr lang="en-US" sz="2400"/>
              <a:t> works on CPUs and non-</a:t>
            </a:r>
            <a:r>
              <a:rPr lang="en-US" sz="2400" err="1"/>
              <a:t>nVidia</a:t>
            </a:r>
            <a:r>
              <a:rPr lang="en-US" sz="2400"/>
              <a:t>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We will default to </a:t>
            </a:r>
            <a:r>
              <a:rPr lang="en-US" sz="2400" err="1"/>
              <a:t>Tacho</a:t>
            </a:r>
            <a:r>
              <a:rPr lang="en-US" sz="2400"/>
              <a:t> but keep </a:t>
            </a:r>
            <a:r>
              <a:rPr lang="en-US" sz="2400" err="1"/>
              <a:t>AmgX</a:t>
            </a: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We will delete our interface to </a:t>
            </a:r>
            <a:r>
              <a:rPr lang="en-US" sz="2400" err="1"/>
              <a:t>Epetra</a:t>
            </a:r>
            <a:r>
              <a:rPr lang="en-US" sz="2400"/>
              <a:t>-based solvers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5708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C748A-9BB9-CBC3-221F-0E0E94D2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mock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ED939-3325-6717-563E-0881442972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7" b="12212"/>
          <a:stretch/>
        </p:blipFill>
        <p:spPr>
          <a:xfrm>
            <a:off x="306719" y="1366006"/>
            <a:ext cx="1748105" cy="1184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4CD0B8-B167-C567-4458-FC8B001F0778}"/>
              </a:ext>
            </a:extLst>
          </p:cNvPr>
          <p:cNvSpPr txBox="1"/>
          <p:nvPr/>
        </p:nvSpPr>
        <p:spPr>
          <a:xfrm>
            <a:off x="812801" y="2550303"/>
            <a:ext cx="651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EE006F-ABCC-BA51-236D-5FB30A50E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79" y="3144546"/>
            <a:ext cx="1673282" cy="118429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838252A-10C9-4087-C1BD-0CD0882D8308}"/>
              </a:ext>
            </a:extLst>
          </p:cNvPr>
          <p:cNvGrpSpPr/>
          <p:nvPr/>
        </p:nvGrpSpPr>
        <p:grpSpPr>
          <a:xfrm>
            <a:off x="4107892" y="4931707"/>
            <a:ext cx="1604207" cy="1604207"/>
            <a:chOff x="1408711" y="5112863"/>
            <a:chExt cx="1604207" cy="16042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DA8E4EB-3E14-BEDB-EF99-5EC768C9A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711" y="5112863"/>
              <a:ext cx="1604207" cy="160420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793904C-CC08-FD41-8047-35CCC7B06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950" y="5850066"/>
              <a:ext cx="775727" cy="560911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BA476444-3628-9AA0-9314-A30C8D302B23}"/>
              </a:ext>
            </a:extLst>
          </p:cNvPr>
          <p:cNvSpPr txBox="1"/>
          <p:nvPr/>
        </p:nvSpPr>
        <p:spPr>
          <a:xfrm>
            <a:off x="2300845" y="4328843"/>
            <a:ext cx="1748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Topology Optimization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F426D04-3554-7F38-71B6-B57F4E70D104}"/>
              </a:ext>
            </a:extLst>
          </p:cNvPr>
          <p:cNvSpPr txBox="1"/>
          <p:nvPr/>
        </p:nvSpPr>
        <p:spPr>
          <a:xfrm>
            <a:off x="4066587" y="6535914"/>
            <a:ext cx="1830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Additive Manufacturing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C961CAA-4898-8D5A-95A7-A2FB88B95B73}"/>
              </a:ext>
            </a:extLst>
          </p:cNvPr>
          <p:cNvSpPr txBox="1"/>
          <p:nvPr/>
        </p:nvSpPr>
        <p:spPr>
          <a:xfrm>
            <a:off x="6783085" y="5990666"/>
            <a:ext cx="95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Machining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3869EB1-8055-F05E-D468-AF3ED90478F9}"/>
              </a:ext>
            </a:extLst>
          </p:cNvPr>
          <p:cNvSpPr/>
          <p:nvPr/>
        </p:nvSpPr>
        <p:spPr>
          <a:xfrm>
            <a:off x="3625592" y="1317353"/>
            <a:ext cx="4939149" cy="176881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0DB62ED3-38C8-3EB5-6951-F4730C4FE551}"/>
              </a:ext>
            </a:extLst>
          </p:cNvPr>
          <p:cNvCxnSpPr>
            <a:cxnSpLocks/>
          </p:cNvCxnSpPr>
          <p:nvPr/>
        </p:nvCxnSpPr>
        <p:spPr>
          <a:xfrm>
            <a:off x="3108638" y="4690375"/>
            <a:ext cx="1136696" cy="1099764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D62C613-828E-204B-7E38-7B6A9A741161}"/>
              </a:ext>
            </a:extLst>
          </p:cNvPr>
          <p:cNvCxnSpPr>
            <a:cxnSpLocks/>
          </p:cNvCxnSpPr>
          <p:nvPr/>
        </p:nvCxnSpPr>
        <p:spPr>
          <a:xfrm>
            <a:off x="4127340" y="4118262"/>
            <a:ext cx="2255740" cy="1144130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22A47ABD-88AB-8424-2C42-FEC779E10231}"/>
              </a:ext>
            </a:extLst>
          </p:cNvPr>
          <p:cNvSpPr txBox="1"/>
          <p:nvPr/>
        </p:nvSpPr>
        <p:spPr>
          <a:xfrm>
            <a:off x="4387812" y="1422053"/>
            <a:ext cx="49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CAD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3B6909A8-2906-70F9-098A-C98CAE2ECCFB}"/>
              </a:ext>
            </a:extLst>
          </p:cNvPr>
          <p:cNvCxnSpPr>
            <a:cxnSpLocks/>
          </p:cNvCxnSpPr>
          <p:nvPr/>
        </p:nvCxnSpPr>
        <p:spPr>
          <a:xfrm>
            <a:off x="2162270" y="2067693"/>
            <a:ext cx="1629145" cy="0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F7262E04-6604-5349-F976-DAE9166C659A}"/>
              </a:ext>
            </a:extLst>
          </p:cNvPr>
          <p:cNvCxnSpPr>
            <a:cxnSpLocks/>
          </p:cNvCxnSpPr>
          <p:nvPr/>
        </p:nvCxnSpPr>
        <p:spPr>
          <a:xfrm>
            <a:off x="1745665" y="2700649"/>
            <a:ext cx="662706" cy="537745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9052A7D-17DA-698A-3D55-31577FF5B905}"/>
              </a:ext>
            </a:extLst>
          </p:cNvPr>
          <p:cNvCxnSpPr>
            <a:cxnSpLocks/>
          </p:cNvCxnSpPr>
          <p:nvPr/>
        </p:nvCxnSpPr>
        <p:spPr>
          <a:xfrm>
            <a:off x="5353605" y="2296902"/>
            <a:ext cx="1629145" cy="0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27">
            <a:extLst>
              <a:ext uri="{FF2B5EF4-FFF2-40B4-BE49-F238E27FC236}">
                <a16:creationId xmlns:a16="http://schemas.microsoft.com/office/drawing/2014/main" id="{CE742576-911C-D7F2-4B28-293EE3CA51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2956" y="5547243"/>
            <a:ext cx="1604207" cy="959594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B32A563C-4C83-AEF2-CCDB-5C4D3C2854CD}"/>
              </a:ext>
            </a:extLst>
          </p:cNvPr>
          <p:cNvSpPr txBox="1"/>
          <p:nvPr/>
        </p:nvSpPr>
        <p:spPr>
          <a:xfrm>
            <a:off x="6946443" y="1475122"/>
            <a:ext cx="1545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Shape Optimization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663EEC38-E698-1C76-7F5F-5E07D52BA85D}"/>
              </a:ext>
            </a:extLst>
          </p:cNvPr>
          <p:cNvCxnSpPr>
            <a:cxnSpLocks/>
          </p:cNvCxnSpPr>
          <p:nvPr/>
        </p:nvCxnSpPr>
        <p:spPr>
          <a:xfrm flipV="1">
            <a:off x="4048950" y="3000702"/>
            <a:ext cx="467704" cy="657929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2" descr="Engineering Sketch Pad ESP Training in June - Another Fine MeshAnother Fine  Mesh">
            <a:extLst>
              <a:ext uri="{FF2B5EF4-FFF2-40B4-BE49-F238E27FC236}">
                <a16:creationId xmlns:a16="http://schemas.microsoft.com/office/drawing/2014/main" id="{7ABD0EC2-7510-3FB8-9B7E-27ACE4005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954" y="1810499"/>
            <a:ext cx="1440667" cy="108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B4757A9E-2E77-82DA-070E-9AC8CFDB0015}"/>
              </a:ext>
            </a:extLst>
          </p:cNvPr>
          <p:cNvSpPr txBox="1"/>
          <p:nvPr/>
        </p:nvSpPr>
        <p:spPr>
          <a:xfrm>
            <a:off x="5448118" y="1030861"/>
            <a:ext cx="1550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EDC Demonstrator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1644A435-6278-3F35-856A-34175F73336A}"/>
              </a:ext>
            </a:extLst>
          </p:cNvPr>
          <p:cNvCxnSpPr>
            <a:cxnSpLocks/>
          </p:cNvCxnSpPr>
          <p:nvPr/>
        </p:nvCxnSpPr>
        <p:spPr>
          <a:xfrm flipH="1">
            <a:off x="7738707" y="3000702"/>
            <a:ext cx="2828" cy="1936775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TextBox 1024">
            <a:extLst>
              <a:ext uri="{FF2B5EF4-FFF2-40B4-BE49-F238E27FC236}">
                <a16:creationId xmlns:a16="http://schemas.microsoft.com/office/drawing/2014/main" id="{AC4054D5-06F3-6D84-6191-C7DBB6C3140E}"/>
              </a:ext>
            </a:extLst>
          </p:cNvPr>
          <p:cNvSpPr txBox="1"/>
          <p:nvPr/>
        </p:nvSpPr>
        <p:spPr>
          <a:xfrm>
            <a:off x="8879595" y="1317353"/>
            <a:ext cx="30957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Topology Optimization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Rapid interrogation of target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 </a:t>
            </a:r>
            <a:r>
              <a:rPr lang="en-US" dirty="0" err="1"/>
              <a:t>downselect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Inspiration</a:t>
            </a:r>
          </a:p>
          <a:p>
            <a:endParaRPr lang="en-US" dirty="0"/>
          </a:p>
          <a:p>
            <a:r>
              <a:rPr lang="en-US" b="1" dirty="0"/>
              <a:t>Shape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Dialing it in</a:t>
            </a:r>
          </a:p>
          <a:p>
            <a:endParaRPr lang="en-US" dirty="0"/>
          </a:p>
          <a:p>
            <a:r>
              <a:rPr lang="en-US" b="1" dirty="0"/>
              <a:t>EDC demonstrator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shape optimization of mass properties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web-based UI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D1FDA1E0-12A7-C4D8-E9C1-80BA20F50D0F}"/>
              </a:ext>
            </a:extLst>
          </p:cNvPr>
          <p:cNvSpPr txBox="1"/>
          <p:nvPr/>
        </p:nvSpPr>
        <p:spPr>
          <a:xfrm>
            <a:off x="2640601" y="1790694"/>
            <a:ext cx="552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SGM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50B963DC-AD97-86F9-E43F-3632215A17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72" y="1799701"/>
            <a:ext cx="1660974" cy="1041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F0E365-59D2-D720-2163-76B559B2C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60" y="5097731"/>
            <a:ext cx="951453" cy="933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F7001-B926-449B-D877-44029A6174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813" y="5145939"/>
            <a:ext cx="1036589" cy="8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Angles_CUI Generic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Open Sans Bold &amp; light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pecialty Covers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Open Sans Bold &amp; light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16086</TotalTime>
  <Words>1476</Words>
  <Application>Microsoft Macintosh PowerPoint</Application>
  <PresentationFormat>Widescreen</PresentationFormat>
  <Paragraphs>368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Open Sans SemiBold</vt:lpstr>
      <vt:lpstr>Times</vt:lpstr>
      <vt:lpstr>Cambria Math</vt:lpstr>
      <vt:lpstr>Calibri</vt:lpstr>
      <vt:lpstr>Wingdings</vt:lpstr>
      <vt:lpstr>Gill Sans MT</vt:lpstr>
      <vt:lpstr>Trebuchet MS</vt:lpstr>
      <vt:lpstr>Arial,Sans-Serif</vt:lpstr>
      <vt:lpstr>Open Sans bold</vt:lpstr>
      <vt:lpstr>Open Sans</vt:lpstr>
      <vt:lpstr>Arial</vt:lpstr>
      <vt:lpstr>Courier New</vt:lpstr>
      <vt:lpstr>Open Sans Light</vt:lpstr>
      <vt:lpstr>Sandia Angles_CUI Generic</vt:lpstr>
      <vt:lpstr>Specialty Covers</vt:lpstr>
      <vt:lpstr>Plato optimization-based design</vt:lpstr>
      <vt:lpstr>Plato: optimization-based geometry design</vt:lpstr>
      <vt:lpstr>Plato: FY23 Q3 Noteworthy Items </vt:lpstr>
      <vt:lpstr>Hook up Tacho Solver</vt:lpstr>
      <vt:lpstr>Hook up Tacho Solver</vt:lpstr>
      <vt:lpstr>Hook up Tacho Solver</vt:lpstr>
      <vt:lpstr>Hook up Tacho Solver</vt:lpstr>
      <vt:lpstr>Hook up Tacho Solver</vt:lpstr>
      <vt:lpstr>Mass mock design</vt:lpstr>
      <vt:lpstr>Long-term Vision for Matching Dynamics (FY24+)</vt:lpstr>
      <vt:lpstr>Mass Mock Modal Matching</vt:lpstr>
      <vt:lpstr>Mass Mock Modal Matching</vt:lpstr>
      <vt:lpstr>Modal assurance criterion (mac)</vt:lpstr>
      <vt:lpstr>Mass Mock Modal Matching</vt:lpstr>
      <vt:lpstr>Modal assurance criterion (mac)</vt:lpstr>
      <vt:lpstr>Mass Mock Modal Matching</vt:lpstr>
      <vt:lpstr>Modal assurance criterion (mac)</vt:lpstr>
      <vt:lpstr>Mass Mock Modal Matching</vt:lpstr>
      <vt:lpstr>Modal assurance criterion (mac)</vt:lpstr>
      <vt:lpstr>Parallelization of Stochastic ROL</vt:lpstr>
      <vt:lpstr>V&amp;V Project Final Report</vt:lpstr>
      <vt:lpstr>Bracket Optimization</vt:lpstr>
      <vt:lpstr> 316 Stainless Steel </vt:lpstr>
      <vt:lpstr>Analysis Results</vt:lpstr>
      <vt:lpstr>316 Stainless Design</vt:lpstr>
      <vt:lpstr>Modified fixed BCs</vt:lpstr>
      <vt:lpstr>Modified fixed BCs</vt:lpstr>
      <vt:lpstr>PowerPoint Presentation</vt:lpstr>
      <vt:lpstr>conclusion: Direction of plato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Rejeki Lancar</dc:creator>
  <cp:lastModifiedBy>Hardesty, Sean</cp:lastModifiedBy>
  <cp:revision>592</cp:revision>
  <dcterms:created xsi:type="dcterms:W3CDTF">2018-07-21T13:25:45Z</dcterms:created>
  <dcterms:modified xsi:type="dcterms:W3CDTF">2023-10-18T16:51:57Z</dcterms:modified>
</cp:coreProperties>
</file>