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80" r:id="rId2"/>
    <p:sldId id="258" r:id="rId3"/>
    <p:sldId id="315" r:id="rId4"/>
    <p:sldId id="2634" r:id="rId5"/>
    <p:sldId id="327" r:id="rId6"/>
    <p:sldId id="478" r:id="rId7"/>
    <p:sldId id="2559" r:id="rId8"/>
    <p:sldId id="2610" r:id="rId9"/>
    <p:sldId id="2611" r:id="rId10"/>
    <p:sldId id="2633" r:id="rId11"/>
    <p:sldId id="2616" r:id="rId12"/>
    <p:sldId id="334" r:id="rId13"/>
    <p:sldId id="335" r:id="rId14"/>
    <p:sldId id="2626" r:id="rId15"/>
    <p:sldId id="2604" r:id="rId16"/>
    <p:sldId id="2584" r:id="rId17"/>
    <p:sldId id="2585" r:id="rId18"/>
    <p:sldId id="2586" r:id="rId19"/>
    <p:sldId id="2587" r:id="rId20"/>
    <p:sldId id="2603" r:id="rId21"/>
    <p:sldId id="2573" r:id="rId22"/>
    <p:sldId id="2580" r:id="rId23"/>
    <p:sldId id="2624" r:id="rId24"/>
    <p:sldId id="2553" r:id="rId25"/>
    <p:sldId id="2625" r:id="rId26"/>
    <p:sldId id="260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0000"/>
    <a:srgbClr val="44F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27"/>
    <p:restoredTop sz="97729"/>
  </p:normalViewPr>
  <p:slideViewPr>
    <p:cSldViewPr snapToGrid="0" snapToObjects="1">
      <p:cViewPr varScale="1">
        <p:scale>
          <a:sx n="128" d="100"/>
          <a:sy n="128" d="100"/>
        </p:scale>
        <p:origin x="928" y="176"/>
      </p:cViewPr>
      <p:guideLst/>
    </p:cSldViewPr>
  </p:slideViewPr>
  <p:outlineViewPr>
    <p:cViewPr>
      <p:scale>
        <a:sx n="33" d="100"/>
        <a:sy n="33" d="100"/>
      </p:scale>
      <p:origin x="0" y="0"/>
    </p:cViewPr>
  </p:outlineViewPr>
  <p:notesTextViewPr>
    <p:cViewPr>
      <p:scale>
        <a:sx n="140" d="100"/>
        <a:sy n="14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B0D08-8BE7-0B4E-BB4B-6F4E634EFDE9}" type="datetimeFigureOut">
              <a:rPr lang="en-US" smtClean="0"/>
              <a:t>10/27/23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256CC-476C-124C-A3F5-370DB3E2121A}" type="slidenum">
              <a:rPr lang="en-US" smtClean="0"/>
              <a:t>‹#›</a:t>
            </a:fld>
            <a:endParaRPr lang="en-US"/>
          </a:p>
        </p:txBody>
      </p:sp>
    </p:spTree>
    <p:extLst>
      <p:ext uri="{BB962C8B-B14F-4D97-AF65-F5344CB8AC3E}">
        <p14:creationId xmlns:p14="http://schemas.microsoft.com/office/powerpoint/2010/main" val="811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John N.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Shadid</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Jesus Bonilla, Xian-Zhu Tang, Peter Ohm, Edward Phillips, Michael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Crockatt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Roger Pawlowski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 stabilized finite element (FE) discretization of the single fluid low Mach number compressible resistive magnetohydrodynamics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MHD</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equations is presented. The resulting method is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inteneded</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to model macroscopic plasma instabilities and disruptions in complex 3D Tokamak devices used for exploring magnetic confinement fusion (MCF). The stabilized FE description is developed from a variational multiscale stabilization (VMS) approach to handle different shortcomings of the standard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Galerkin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FE discretization. The resulting VMS FE operators are used for stabilization of strongly convective flow effects, and for stabilizing the saddle point structure of the magnetic field elliptic divergence cleaning term, and the low Mach number nearly incompressible flow limit. The multiphysics block structure of the Newton linearized discrete system will be described along with the challenges it induces on scalable iterative solvers. The results of several numerical tests in evaluating the effectiveness of the VMS formulation will be presented. These will include computations of a vertical displacement event (VDE) and a few plasma instabilities in realistic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ITER</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geometries.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C2256CC-476C-124C-A3F5-370DB3E2121A}" type="slidenum">
              <a:rPr lang="en-US" smtClean="0"/>
              <a:t>1</a:t>
            </a:fld>
            <a:endParaRPr lang="en-US"/>
          </a:p>
        </p:txBody>
      </p:sp>
    </p:spTree>
    <p:extLst>
      <p:ext uri="{BB962C8B-B14F-4D97-AF65-F5344CB8AC3E}">
        <p14:creationId xmlns:p14="http://schemas.microsoft.com/office/powerpoint/2010/main" val="1767068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458788" y="688975"/>
            <a:ext cx="6122987" cy="3444875"/>
          </a:xfrm>
          <a:solidFill>
            <a:srgbClr val="FFFFFF"/>
          </a:solidFill>
          <a:ln/>
        </p:spPr>
      </p:sp>
      <p:sp>
        <p:nvSpPr>
          <p:cNvPr id="31747" name="Rectangle 3"/>
          <p:cNvSpPr>
            <a:spLocks noGrp="1" noChangeArrowheads="1"/>
          </p:cNvSpPr>
          <p:nvPr>
            <p:ph type="body" idx="1"/>
          </p:nvPr>
        </p:nvSpPr>
        <p:spPr>
          <a:xfrm>
            <a:off x="938213" y="4362450"/>
            <a:ext cx="5162550" cy="4133850"/>
          </a:xfrm>
          <a:solidFill>
            <a:srgbClr val="FFFFFF"/>
          </a:solidFill>
          <a:ln>
            <a:solidFill>
              <a:srgbClr val="000000"/>
            </a:solidFill>
          </a:ln>
        </p:spPr>
        <p:txBody>
          <a:bodyPr lIns="92702" tIns="46351" rIns="92702" bIns="46351"/>
          <a:lstStyle/>
          <a:p>
            <a:r>
              <a:rPr lang="en-US" dirty="0">
                <a:ea typeface="ＭＳ Ｐゴシック" charset="-128"/>
                <a:cs typeface="ＭＳ Ｐゴシック" charset="-128"/>
              </a:rPr>
              <a:t>MHD couples a Navier-Stokes type system for the ion momentum, mass conservation and energy to Maxwell’s equations.</a:t>
            </a:r>
          </a:p>
          <a:p>
            <a:r>
              <a:rPr lang="en-US" dirty="0">
                <a:ea typeface="ＭＳ Ｐゴシック" charset="-128"/>
                <a:cs typeface="ＭＳ Ｐゴシック" charset="-128"/>
              </a:rPr>
              <a:t>Faraday’s law and Ampere’s Law (neglecting displacement currents) and a generalized Ohm’s law for the electric field.</a:t>
            </a:r>
          </a:p>
          <a:p>
            <a:endParaRPr lang="en-US" dirty="0">
              <a:ea typeface="ＭＳ Ｐゴシック" charset="-128"/>
              <a:cs typeface="ＭＳ Ｐゴシック" charset="-128"/>
            </a:endParaRPr>
          </a:p>
          <a:p>
            <a:r>
              <a:rPr lang="en-US" dirty="0">
                <a:ea typeface="ＭＳ Ｐゴシック" charset="-128"/>
                <a:cs typeface="ＭＳ Ｐゴシック" charset="-128"/>
              </a:rPr>
              <a:t>7 waves</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a:t>
            </a:r>
            <a:r>
              <a:rPr lang="en-US" sz="1600" kern="1200" dirty="0" err="1">
                <a:solidFill>
                  <a:schemeClr val="tx1"/>
                </a:solidFill>
                <a:latin typeface="1Stone Serif" charset="0"/>
                <a:ea typeface="ＭＳ Ｐゴシック" pitchFamily="-106" charset="-128"/>
                <a:cs typeface="ＭＳ Ｐゴシック" pitchFamily="-106" charset="-128"/>
              </a:rPr>
              <a:t>R_u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noindent</a:t>
            </a:r>
            <a:r>
              <a:rPr lang="en-US" sz="1600" kern="1200" dirty="0">
                <a:solidFill>
                  <a:schemeClr val="tx1"/>
                </a:solidFill>
                <a:latin typeface="1Stone Serif" charset="0"/>
                <a:ea typeface="ＭＳ Ｐゴシック" pitchFamily="-106" charset="-128"/>
                <a:cs typeface="ＭＳ Ｐゴシック" pitchFamily="-106" charset="-128"/>
              </a:rPr>
              <a:t> \rho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 {\bf T} + {\bf T}_{\bf M} ) -\rho {\bf </a:t>
            </a:r>
            <a:r>
              <a:rPr lang="en-US" sz="1600" kern="1200" dirty="0" err="1">
                <a:solidFill>
                  <a:schemeClr val="tx1"/>
                </a:solidFill>
                <a:latin typeface="1Stone Serif" charset="0"/>
                <a:ea typeface="ＭＳ Ｐゴシック" pitchFamily="-106" charset="-128"/>
                <a:cs typeface="ＭＳ Ｐゴシック" pitchFamily="-106" charset="-128"/>
              </a:rPr>
              <a:t>g</a:t>
            </a:r>
            <a:r>
              <a:rPr lang="en-US" sz="1600" kern="1200" dirty="0">
                <a:solidFill>
                  <a:schemeClr val="tx1"/>
                </a:solidFill>
                <a:latin typeface="1Stone Serif" charset="0"/>
                <a:ea typeface="ＭＳ Ｐゴシック" pitchFamily="-106" charset="-128"/>
                <a:cs typeface="ＭＳ Ｐゴシック" pitchFamily="-106" charset="-128"/>
              </a:rPr>
              <a:t>} =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{\bf </a:t>
            </a:r>
            <a:r>
              <a:rPr lang="en-US" sz="1600" kern="1200" dirty="0" err="1">
                <a:solidFill>
                  <a:schemeClr val="tx1"/>
                </a:solidFill>
                <a:latin typeface="1Stone Serif" charset="0"/>
                <a:ea typeface="ＭＳ Ｐゴシック" pitchFamily="-106" charset="-128"/>
                <a:cs typeface="ＭＳ Ｐゴシック" pitchFamily="-106" charset="-128"/>
              </a:rPr>
              <a:t>R_u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({\bf T} + {\bf T}_M) ] + 2 \rho\Omega \times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g</a:t>
            </a:r>
            <a:r>
              <a:rPr lang="en-US" sz="1600" kern="1200" dirty="0">
                <a:solidFill>
                  <a:schemeClr val="tx1"/>
                </a:solidFill>
                <a:latin typeface="1Stone Serif" charset="0"/>
                <a:ea typeface="ＭＳ Ｐゴシック" pitchFamily="-106" charset="-128"/>
                <a:cs typeface="ＭＳ Ｐゴシック" pitchFamily="-106" charset="-128"/>
              </a:rPr>
              <a:t>}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dirty="0">
                <a:ea typeface="ＭＳ Ｐゴシック" charset="-128"/>
                <a:cs typeface="ＭＳ Ｐゴシック" charset="-128"/>
              </a:rPr>
              <a:t>R_P = \</a:t>
            </a:r>
            <a:r>
              <a:rPr lang="en-US" dirty="0" err="1">
                <a:ea typeface="ＭＳ Ｐゴシック" charset="-128"/>
                <a:cs typeface="ＭＳ Ｐゴシック" charset="-128"/>
              </a:rPr>
              <a:t>frac</a:t>
            </a:r>
            <a:r>
              <a:rPr lang="en-US" dirty="0">
                <a:ea typeface="ＭＳ Ｐゴシック" charset="-128"/>
                <a:cs typeface="ＭＳ Ｐゴシック" charset="-128"/>
              </a:rPr>
              <a:t>{\partial \rho}{\partial </a:t>
            </a:r>
            <a:r>
              <a:rPr lang="en-US" dirty="0" err="1">
                <a:ea typeface="ＭＳ Ｐゴシック" charset="-128"/>
                <a:cs typeface="ＭＳ Ｐゴシック" charset="-128"/>
              </a:rPr>
              <a:t>t</a:t>
            </a:r>
            <a:r>
              <a:rPr lang="en-US" dirty="0">
                <a:ea typeface="ＭＳ Ｐゴシック" charset="-128"/>
                <a:cs typeface="ＭＳ Ｐゴシック" charset="-128"/>
              </a:rPr>
              <a:t>} + \</a:t>
            </a:r>
            <a:r>
              <a:rPr lang="en-US" dirty="0" err="1">
                <a:ea typeface="ＭＳ Ｐゴシック" charset="-128"/>
                <a:cs typeface="ＭＳ Ｐゴシック" charset="-128"/>
              </a:rPr>
              <a:t>nabla</a:t>
            </a:r>
            <a:r>
              <a:rPr lang="en-US" dirty="0">
                <a:ea typeface="ＭＳ Ｐゴシック" charset="-128"/>
                <a:cs typeface="ＭＳ Ｐゴシック" charset="-128"/>
              </a:rPr>
              <a:t> \</a:t>
            </a:r>
            <a:r>
              <a:rPr lang="en-US" dirty="0" err="1">
                <a:ea typeface="ＭＳ Ｐゴシック" charset="-128"/>
                <a:cs typeface="ＭＳ Ｐゴシック" charset="-128"/>
              </a:rPr>
              <a:t>cdot</a:t>
            </a:r>
            <a:r>
              <a:rPr lang="en-US" dirty="0">
                <a:ea typeface="ＭＳ Ｐゴシック" charset="-128"/>
                <a:cs typeface="ＭＳ Ｐゴシック" charset="-128"/>
              </a:rPr>
              <a:t> (\rho {\bf </a:t>
            </a:r>
            <a:r>
              <a:rPr lang="en-US" dirty="0" err="1">
                <a:ea typeface="ＭＳ Ｐゴシック" charset="-128"/>
                <a:cs typeface="ＭＳ Ｐゴシック" charset="-128"/>
              </a:rPr>
              <a:t>u</a:t>
            </a:r>
            <a:r>
              <a:rPr lang="en-US" dirty="0">
                <a:ea typeface="ＭＳ Ｐゴシック" charset="-128"/>
                <a:cs typeface="ＭＳ Ｐゴシック" charset="-128"/>
              </a:rPr>
              <a:t>}) = 0</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R_B}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{\bf B}}{\partial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\times {\bf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 \frac{\eta}{\mu_0}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B})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dirty="0">
                <a:ea typeface="ＭＳ Ｐゴシック" charset="-128"/>
                <a:cs typeface="ＭＳ Ｐゴシック" charset="-128"/>
              </a:rPr>
              <a:t>{\bf T} &amp; = &amp; -P {\bf I} + {\bf \Pi} = -P {\bf I} - \frac{2}{3} \mu (\</a:t>
            </a:r>
            <a:r>
              <a:rPr lang="en-US" dirty="0" err="1">
                <a:ea typeface="ＭＳ Ｐゴシック" charset="-128"/>
                <a:cs typeface="ＭＳ Ｐゴシック" charset="-128"/>
              </a:rPr>
              <a:t>nabla</a:t>
            </a:r>
            <a:r>
              <a:rPr lang="en-US" dirty="0">
                <a:ea typeface="ＭＳ Ｐゴシック" charset="-128"/>
                <a:cs typeface="ＭＳ Ｐゴシック" charset="-128"/>
              </a:rPr>
              <a:t> \</a:t>
            </a:r>
            <a:r>
              <a:rPr lang="en-US" dirty="0" err="1">
                <a:ea typeface="ＭＳ Ｐゴシック" charset="-128"/>
                <a:cs typeface="ＭＳ Ｐゴシック" charset="-128"/>
              </a:rPr>
              <a:t>cdot</a:t>
            </a:r>
            <a:r>
              <a:rPr lang="en-US" dirty="0">
                <a:ea typeface="ＭＳ Ｐゴシック" charset="-128"/>
                <a:cs typeface="ＭＳ Ｐゴシック" charset="-128"/>
              </a:rPr>
              <a:t> {\bf </a:t>
            </a:r>
            <a:r>
              <a:rPr lang="en-US" dirty="0" err="1">
                <a:ea typeface="ＭＳ Ｐゴシック" charset="-128"/>
                <a:cs typeface="ＭＳ Ｐゴシック" charset="-128"/>
              </a:rPr>
              <a:t>u</a:t>
            </a:r>
            <a:r>
              <a:rPr lang="en-US" dirty="0">
                <a:ea typeface="ＭＳ Ｐゴシック" charset="-128"/>
                <a:cs typeface="ＭＳ Ｐゴシック" charset="-128"/>
              </a:rPr>
              <a:t>}) {\bf I} + \mu [\</a:t>
            </a:r>
            <a:r>
              <a:rPr lang="en-US" dirty="0" err="1">
                <a:ea typeface="ＭＳ Ｐゴシック" charset="-128"/>
                <a:cs typeface="ＭＳ Ｐゴシック" charset="-128"/>
              </a:rPr>
              <a:t>nabla</a:t>
            </a:r>
            <a:r>
              <a:rPr lang="en-US" dirty="0">
                <a:ea typeface="ＭＳ Ｐゴシック" charset="-128"/>
                <a:cs typeface="ＭＳ Ｐゴシック" charset="-128"/>
              </a:rPr>
              <a:t> {\bf </a:t>
            </a:r>
            <a:r>
              <a:rPr lang="en-US" dirty="0" err="1">
                <a:ea typeface="ＭＳ Ｐゴシック" charset="-128"/>
                <a:cs typeface="ＭＳ Ｐゴシック" charset="-128"/>
              </a:rPr>
              <a:t>u</a:t>
            </a:r>
            <a:r>
              <a:rPr lang="en-US" dirty="0">
                <a:ea typeface="ＭＳ Ｐゴシック" charset="-128"/>
                <a:cs typeface="ＭＳ Ｐゴシック" charset="-128"/>
              </a:rPr>
              <a:t>} + \</a:t>
            </a:r>
            <a:r>
              <a:rPr lang="en-US" dirty="0" err="1">
                <a:ea typeface="ＭＳ Ｐゴシック" charset="-128"/>
                <a:cs typeface="ＭＳ Ｐゴシック" charset="-128"/>
              </a:rPr>
              <a:t>nabla</a:t>
            </a:r>
            <a:r>
              <a:rPr lang="en-US" dirty="0">
                <a:ea typeface="ＭＳ Ｐゴシック" charset="-128"/>
                <a:cs typeface="ＭＳ Ｐゴシック" charset="-128"/>
              </a:rPr>
              <a:t> {\bf </a:t>
            </a:r>
            <a:r>
              <a:rPr lang="en-US" dirty="0" err="1">
                <a:ea typeface="ＭＳ Ｐゴシック" charset="-128"/>
                <a:cs typeface="ＭＳ Ｐゴシック" charset="-128"/>
              </a:rPr>
              <a:t>u}^T</a:t>
            </a:r>
            <a:r>
              <a:rPr lang="en-US" dirty="0">
                <a:ea typeface="ＭＳ Ｐゴシック" charset="-128"/>
                <a:cs typeface="ＭＳ Ｐゴシック" charset="-128"/>
              </a:rPr>
              <a:t> ]</a:t>
            </a:r>
          </a:p>
          <a:p>
            <a:endParaRPr lang="en-US" dirty="0">
              <a:ea typeface="ＭＳ Ｐゴシック" charset="-128"/>
              <a:cs typeface="ＭＳ Ｐゴシック" charset="-128"/>
            </a:endParaRPr>
          </a:p>
          <a:p>
            <a:r>
              <a:rPr lang="en-US" dirty="0">
                <a:ea typeface="ＭＳ Ｐゴシック" charset="-128"/>
                <a:cs typeface="ＭＳ Ｐゴシック" charset="-128"/>
              </a:rPr>
              <a:t>{\bf T}_{\bf M} &amp; = &amp; \frac{1}{\mu_0} {\bf B} \</a:t>
            </a:r>
            <a:r>
              <a:rPr lang="en-US" dirty="0" err="1">
                <a:ea typeface="ＭＳ Ｐゴシック" charset="-128"/>
                <a:cs typeface="ＭＳ Ｐゴシック" charset="-128"/>
              </a:rPr>
              <a:t>otimes</a:t>
            </a:r>
            <a:r>
              <a:rPr lang="en-US" dirty="0">
                <a:ea typeface="ＭＳ Ｐゴシック" charset="-128"/>
                <a:cs typeface="ＭＳ Ｐゴシック" charset="-128"/>
              </a:rPr>
              <a:t>  {\bf B} -    \frac{1}{2 \mu_0} \| {\bf B} \|^2  {\bf I}</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A}</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R_e</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(\rho </a:t>
            </a:r>
            <a:r>
              <a:rPr lang="en-US" sz="1600" kern="1200" dirty="0" err="1">
                <a:solidFill>
                  <a:schemeClr val="tx1"/>
                </a:solidFill>
                <a:latin typeface="1Stone Serif" charset="0"/>
                <a:ea typeface="ＭＳ Ｐゴシック" pitchFamily="-106" charset="-128"/>
                <a:cs typeface="ＭＳ Ｐゴシック" pitchFamily="-106" charset="-128"/>
              </a:rPr>
              <a:t>e</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\left[ \rho {\bf </a:t>
            </a:r>
            <a:r>
              <a:rPr lang="en-US" sz="1600" kern="1200" dirty="0" err="1">
                <a:solidFill>
                  <a:schemeClr val="tx1"/>
                </a:solidFill>
                <a:latin typeface="1Stone Serif" charset="0"/>
                <a:ea typeface="ＭＳ Ｐゴシック" pitchFamily="-106" charset="-128"/>
                <a:cs typeface="ＭＳ Ｐゴシック" pitchFamily="-106" charset="-128"/>
              </a:rPr>
              <a:t>v</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e</a:t>
            </a:r>
            <a:r>
              <a:rPr lang="en-US" sz="1600" kern="1200" dirty="0">
                <a:solidFill>
                  <a:schemeClr val="tx1"/>
                </a:solidFill>
                <a:latin typeface="1Stone Serif" charset="0"/>
                <a:ea typeface="ＭＳ Ｐゴシック" pitchFamily="-106" charset="-128"/>
                <a:cs typeface="ＭＳ Ｐゴシック" pitchFamily="-106" charset="-128"/>
              </a:rPr>
              <a:t> + {\bf </a:t>
            </a:r>
            <a:r>
              <a:rPr lang="en-US" sz="1600" kern="1200" dirty="0" err="1">
                <a:solidFill>
                  <a:schemeClr val="tx1"/>
                </a:solidFill>
                <a:latin typeface="1Stone Serif" charset="0"/>
                <a:ea typeface="ＭＳ Ｐゴシック" pitchFamily="-106" charset="-128"/>
                <a:cs typeface="ＭＳ Ｐゴシック" pitchFamily="-106" charset="-128"/>
              </a:rPr>
              <a:t>q</a:t>
            </a:r>
            <a:r>
              <a:rPr lang="en-US" sz="1600" kern="1200" dirty="0">
                <a:solidFill>
                  <a:schemeClr val="tx1"/>
                </a:solidFill>
                <a:latin typeface="1Stone Serif" charset="0"/>
                <a:ea typeface="ＭＳ Ｐゴシック" pitchFamily="-106" charset="-128"/>
                <a:cs typeface="ＭＳ Ｐゴシック" pitchFamily="-106" charset="-128"/>
              </a:rPr>
              <a:t>} \right] -  {{\bf 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v</a:t>
            </a:r>
            <a:r>
              <a:rPr lang="en-US" sz="1600" kern="1200" dirty="0">
                <a:solidFill>
                  <a:schemeClr val="tx1"/>
                </a:solidFill>
                <a:latin typeface="1Stone Serif" charset="0"/>
                <a:ea typeface="ＭＳ Ｐゴシック" pitchFamily="-106" charset="-128"/>
                <a:cs typeface="ＭＳ Ｐゴシック" pitchFamily="-106" charset="-128"/>
              </a:rPr>
              <a:t>}}} - \eta \| {\frac{1}{\mu_0}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B}} \|^2  = {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err="1">
                <a:solidFill>
                  <a:schemeClr val="tx1"/>
                </a:solidFill>
                <a:latin typeface="1Stone Serif" charset="0"/>
                <a:ea typeface="ＭＳ Ｐゴシック" pitchFamily="-106" charset="-128"/>
                <a:cs typeface="ＭＳ Ｐゴシック" pitchFamily="-106" charset="-128"/>
              </a:rPr>
              <a:t>R_{A_z</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 - \frac{\eta}{\mu_0} \nabla^2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 +E^0_z=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%{\bf R_B}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\left[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B} - { \bf B}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\frac{\eta}{\mu_0} \left(\</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B})^T) + \psi {\bf I} \right]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%R_{\psi}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{\bf B} = 0</a:t>
            </a:r>
          </a:p>
          <a:p>
            <a:endParaRPr lang="en-US" sz="1600" kern="1200" dirty="0">
              <a:solidFill>
                <a:schemeClr val="tx1"/>
              </a:solidFill>
              <a:latin typeface="1Stone Serif" charset="0"/>
              <a:ea typeface="ＭＳ Ｐゴシック" pitchFamily="-106" charset="-128"/>
              <a:cs typeface="ＭＳ Ｐゴシック" pitchFamily="-106" charset="-128"/>
            </a:endParaRPr>
          </a:p>
          <a:p>
            <a:endParaRPr lang="en-US" sz="1600" kern="1200" dirty="0">
              <a:solidFill>
                <a:schemeClr val="tx1"/>
              </a:solidFill>
              <a:latin typeface="1Stone Serif" charset="0"/>
              <a:ea typeface="ＭＳ Ｐゴシック" pitchFamily="-106" charset="-128"/>
              <a:cs typeface="ＭＳ Ｐゴシック" pitchFamily="-106" charset="-128"/>
            </a:endParaRPr>
          </a:p>
          <a:p>
            <a:endParaRPr lang="en-US" dirty="0">
              <a:ea typeface="ＭＳ Ｐゴシック" charset="-128"/>
              <a:cs typeface="ＭＳ Ｐゴシック" charset="-128"/>
            </a:endParaRPr>
          </a:p>
        </p:txBody>
      </p:sp>
    </p:spTree>
    <p:extLst>
      <p:ext uri="{BB962C8B-B14F-4D97-AF65-F5344CB8AC3E}">
        <p14:creationId xmlns:p14="http://schemas.microsoft.com/office/powerpoint/2010/main" val="1728930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458788" y="688975"/>
            <a:ext cx="6122987" cy="3444875"/>
          </a:xfrm>
          <a:solidFill>
            <a:srgbClr val="FFFFFF"/>
          </a:solidFill>
          <a:ln/>
        </p:spPr>
      </p:sp>
      <p:sp>
        <p:nvSpPr>
          <p:cNvPr id="31747" name="Rectangle 3"/>
          <p:cNvSpPr>
            <a:spLocks noGrp="1" noChangeArrowheads="1"/>
          </p:cNvSpPr>
          <p:nvPr>
            <p:ph type="body" idx="1"/>
          </p:nvPr>
        </p:nvSpPr>
        <p:spPr>
          <a:xfrm>
            <a:off x="938213" y="4362450"/>
            <a:ext cx="5162550" cy="4133850"/>
          </a:xfrm>
          <a:solidFill>
            <a:srgbClr val="FFFFFF"/>
          </a:solidFill>
          <a:ln>
            <a:solidFill>
              <a:srgbClr val="000000"/>
            </a:solidFill>
          </a:ln>
        </p:spPr>
        <p:txBody>
          <a:bodyPr lIns="92702" tIns="46351" rIns="92702" bIns="46351"/>
          <a:lstStyle/>
          <a:p>
            <a:r>
              <a:rPr lang="en-US" dirty="0">
                <a:ea typeface="ＭＳ Ｐゴシック" charset="-128"/>
                <a:cs typeface="ＭＳ Ｐゴシック" charset="-128"/>
              </a:rPr>
              <a:t>MHD couples a Navier-Stokes type system for the ion momentum, mass conservation and energy to Maxwell’s equations.</a:t>
            </a:r>
          </a:p>
          <a:p>
            <a:r>
              <a:rPr lang="en-US" dirty="0">
                <a:ea typeface="ＭＳ Ｐゴシック" charset="-128"/>
                <a:cs typeface="ＭＳ Ｐゴシック" charset="-128"/>
              </a:rPr>
              <a:t>Faraday’s law and Ampere’s Law (neglecting displacement currents) and a generalized Ohm’s law for the electric field.</a:t>
            </a:r>
          </a:p>
          <a:p>
            <a:endParaRPr lang="en-US" dirty="0">
              <a:ea typeface="ＭＳ Ｐゴシック" charset="-128"/>
              <a:cs typeface="ＭＳ Ｐゴシック" charset="-128"/>
            </a:endParaRPr>
          </a:p>
          <a:p>
            <a:r>
              <a:rPr lang="en-US" dirty="0">
                <a:ea typeface="ＭＳ Ｐゴシック" charset="-128"/>
                <a:cs typeface="ＭＳ Ｐゴシック" charset="-128"/>
              </a:rPr>
              <a:t>7 waves</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a:t>
            </a:r>
            <a:r>
              <a:rPr lang="en-US" sz="1600" kern="1200" dirty="0" err="1">
                <a:solidFill>
                  <a:schemeClr val="tx1"/>
                </a:solidFill>
                <a:latin typeface="1Stone Serif" charset="0"/>
                <a:ea typeface="ＭＳ Ｐゴシック" pitchFamily="-106" charset="-128"/>
                <a:cs typeface="ＭＳ Ｐゴシック" pitchFamily="-106" charset="-128"/>
              </a:rPr>
              <a:t>R_u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noindent</a:t>
            </a:r>
            <a:r>
              <a:rPr lang="en-US" sz="1600" kern="1200" dirty="0">
                <a:solidFill>
                  <a:schemeClr val="tx1"/>
                </a:solidFill>
                <a:latin typeface="1Stone Serif" charset="0"/>
                <a:ea typeface="ＭＳ Ｐゴシック" pitchFamily="-106" charset="-128"/>
                <a:cs typeface="ＭＳ Ｐゴシック" pitchFamily="-106" charset="-128"/>
              </a:rPr>
              <a:t> \rho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 {\bf T} + {\bf T}_{\bf M} ) -\rho {\bf </a:t>
            </a:r>
            <a:r>
              <a:rPr lang="en-US" sz="1600" kern="1200" dirty="0" err="1">
                <a:solidFill>
                  <a:schemeClr val="tx1"/>
                </a:solidFill>
                <a:latin typeface="1Stone Serif" charset="0"/>
                <a:ea typeface="ＭＳ Ｐゴシック" pitchFamily="-106" charset="-128"/>
                <a:cs typeface="ＭＳ Ｐゴシック" pitchFamily="-106" charset="-128"/>
              </a:rPr>
              <a:t>g</a:t>
            </a:r>
            <a:r>
              <a:rPr lang="en-US" sz="1600" kern="1200" dirty="0">
                <a:solidFill>
                  <a:schemeClr val="tx1"/>
                </a:solidFill>
                <a:latin typeface="1Stone Serif" charset="0"/>
                <a:ea typeface="ＭＳ Ｐゴシック" pitchFamily="-106" charset="-128"/>
                <a:cs typeface="ＭＳ Ｐゴシック" pitchFamily="-106" charset="-128"/>
              </a:rPr>
              <a:t>} =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{\bf </a:t>
            </a:r>
            <a:r>
              <a:rPr lang="en-US" sz="1600" kern="1200" dirty="0" err="1">
                <a:solidFill>
                  <a:schemeClr val="tx1"/>
                </a:solidFill>
                <a:latin typeface="1Stone Serif" charset="0"/>
                <a:ea typeface="ＭＳ Ｐゴシック" pitchFamily="-106" charset="-128"/>
                <a:cs typeface="ＭＳ Ｐゴシック" pitchFamily="-106" charset="-128"/>
              </a:rPr>
              <a:t>R_u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({\bf T} + {\bf T}_M) ] + 2 \rho\Omega \times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g</a:t>
            </a:r>
            <a:r>
              <a:rPr lang="en-US" sz="1600" kern="1200" dirty="0">
                <a:solidFill>
                  <a:schemeClr val="tx1"/>
                </a:solidFill>
                <a:latin typeface="1Stone Serif" charset="0"/>
                <a:ea typeface="ＭＳ Ｐゴシック" pitchFamily="-106" charset="-128"/>
                <a:cs typeface="ＭＳ Ｐゴシック" pitchFamily="-106" charset="-128"/>
              </a:rPr>
              <a:t>}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dirty="0">
                <a:ea typeface="ＭＳ Ｐゴシック" charset="-128"/>
                <a:cs typeface="ＭＳ Ｐゴシック" charset="-128"/>
              </a:rPr>
              <a:t>R_P = \</a:t>
            </a:r>
            <a:r>
              <a:rPr lang="en-US" dirty="0" err="1">
                <a:ea typeface="ＭＳ Ｐゴシック" charset="-128"/>
                <a:cs typeface="ＭＳ Ｐゴシック" charset="-128"/>
              </a:rPr>
              <a:t>frac</a:t>
            </a:r>
            <a:r>
              <a:rPr lang="en-US" dirty="0">
                <a:ea typeface="ＭＳ Ｐゴシック" charset="-128"/>
                <a:cs typeface="ＭＳ Ｐゴシック" charset="-128"/>
              </a:rPr>
              <a:t>{\partial \rho}{\partial </a:t>
            </a:r>
            <a:r>
              <a:rPr lang="en-US" dirty="0" err="1">
                <a:ea typeface="ＭＳ Ｐゴシック" charset="-128"/>
                <a:cs typeface="ＭＳ Ｐゴシック" charset="-128"/>
              </a:rPr>
              <a:t>t</a:t>
            </a:r>
            <a:r>
              <a:rPr lang="en-US" dirty="0">
                <a:ea typeface="ＭＳ Ｐゴシック" charset="-128"/>
                <a:cs typeface="ＭＳ Ｐゴシック" charset="-128"/>
              </a:rPr>
              <a:t>} + \</a:t>
            </a:r>
            <a:r>
              <a:rPr lang="en-US" dirty="0" err="1">
                <a:ea typeface="ＭＳ Ｐゴシック" charset="-128"/>
                <a:cs typeface="ＭＳ Ｐゴシック" charset="-128"/>
              </a:rPr>
              <a:t>nabla</a:t>
            </a:r>
            <a:r>
              <a:rPr lang="en-US" dirty="0">
                <a:ea typeface="ＭＳ Ｐゴシック" charset="-128"/>
                <a:cs typeface="ＭＳ Ｐゴシック" charset="-128"/>
              </a:rPr>
              <a:t> \</a:t>
            </a:r>
            <a:r>
              <a:rPr lang="en-US" dirty="0" err="1">
                <a:ea typeface="ＭＳ Ｐゴシック" charset="-128"/>
                <a:cs typeface="ＭＳ Ｐゴシック" charset="-128"/>
              </a:rPr>
              <a:t>cdot</a:t>
            </a:r>
            <a:r>
              <a:rPr lang="en-US" dirty="0">
                <a:ea typeface="ＭＳ Ｐゴシック" charset="-128"/>
                <a:cs typeface="ＭＳ Ｐゴシック" charset="-128"/>
              </a:rPr>
              <a:t> (\rho {\bf </a:t>
            </a:r>
            <a:r>
              <a:rPr lang="en-US" dirty="0" err="1">
                <a:ea typeface="ＭＳ Ｐゴシック" charset="-128"/>
                <a:cs typeface="ＭＳ Ｐゴシック" charset="-128"/>
              </a:rPr>
              <a:t>u</a:t>
            </a:r>
            <a:r>
              <a:rPr lang="en-US" dirty="0">
                <a:ea typeface="ＭＳ Ｐゴシック" charset="-128"/>
                <a:cs typeface="ＭＳ Ｐゴシック" charset="-128"/>
              </a:rPr>
              <a:t>}) = 0</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R_B}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{\bf B}}{\partial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\times {\bf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 \frac{\eta}{\mu_0}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B})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dirty="0">
                <a:ea typeface="ＭＳ Ｐゴシック" charset="-128"/>
                <a:cs typeface="ＭＳ Ｐゴシック" charset="-128"/>
              </a:rPr>
              <a:t>{\bf T} &amp; = &amp; -P {\bf I} + {\bf \Pi} = -P {\bf I} - \frac{2}{3} \mu (\</a:t>
            </a:r>
            <a:r>
              <a:rPr lang="en-US" dirty="0" err="1">
                <a:ea typeface="ＭＳ Ｐゴシック" charset="-128"/>
                <a:cs typeface="ＭＳ Ｐゴシック" charset="-128"/>
              </a:rPr>
              <a:t>nabla</a:t>
            </a:r>
            <a:r>
              <a:rPr lang="en-US" dirty="0">
                <a:ea typeface="ＭＳ Ｐゴシック" charset="-128"/>
                <a:cs typeface="ＭＳ Ｐゴシック" charset="-128"/>
              </a:rPr>
              <a:t> \</a:t>
            </a:r>
            <a:r>
              <a:rPr lang="en-US" dirty="0" err="1">
                <a:ea typeface="ＭＳ Ｐゴシック" charset="-128"/>
                <a:cs typeface="ＭＳ Ｐゴシック" charset="-128"/>
              </a:rPr>
              <a:t>cdot</a:t>
            </a:r>
            <a:r>
              <a:rPr lang="en-US" dirty="0">
                <a:ea typeface="ＭＳ Ｐゴシック" charset="-128"/>
                <a:cs typeface="ＭＳ Ｐゴシック" charset="-128"/>
              </a:rPr>
              <a:t> {\bf </a:t>
            </a:r>
            <a:r>
              <a:rPr lang="en-US" dirty="0" err="1">
                <a:ea typeface="ＭＳ Ｐゴシック" charset="-128"/>
                <a:cs typeface="ＭＳ Ｐゴシック" charset="-128"/>
              </a:rPr>
              <a:t>u</a:t>
            </a:r>
            <a:r>
              <a:rPr lang="en-US" dirty="0">
                <a:ea typeface="ＭＳ Ｐゴシック" charset="-128"/>
                <a:cs typeface="ＭＳ Ｐゴシック" charset="-128"/>
              </a:rPr>
              <a:t>}) {\bf I} + \mu [\</a:t>
            </a:r>
            <a:r>
              <a:rPr lang="en-US" dirty="0" err="1">
                <a:ea typeface="ＭＳ Ｐゴシック" charset="-128"/>
                <a:cs typeface="ＭＳ Ｐゴシック" charset="-128"/>
              </a:rPr>
              <a:t>nabla</a:t>
            </a:r>
            <a:r>
              <a:rPr lang="en-US" dirty="0">
                <a:ea typeface="ＭＳ Ｐゴシック" charset="-128"/>
                <a:cs typeface="ＭＳ Ｐゴシック" charset="-128"/>
              </a:rPr>
              <a:t> {\bf </a:t>
            </a:r>
            <a:r>
              <a:rPr lang="en-US" dirty="0" err="1">
                <a:ea typeface="ＭＳ Ｐゴシック" charset="-128"/>
                <a:cs typeface="ＭＳ Ｐゴシック" charset="-128"/>
              </a:rPr>
              <a:t>u</a:t>
            </a:r>
            <a:r>
              <a:rPr lang="en-US" dirty="0">
                <a:ea typeface="ＭＳ Ｐゴシック" charset="-128"/>
                <a:cs typeface="ＭＳ Ｐゴシック" charset="-128"/>
              </a:rPr>
              <a:t>} + \</a:t>
            </a:r>
            <a:r>
              <a:rPr lang="en-US" dirty="0" err="1">
                <a:ea typeface="ＭＳ Ｐゴシック" charset="-128"/>
                <a:cs typeface="ＭＳ Ｐゴシック" charset="-128"/>
              </a:rPr>
              <a:t>nabla</a:t>
            </a:r>
            <a:r>
              <a:rPr lang="en-US" dirty="0">
                <a:ea typeface="ＭＳ Ｐゴシック" charset="-128"/>
                <a:cs typeface="ＭＳ Ｐゴシック" charset="-128"/>
              </a:rPr>
              <a:t> {\bf </a:t>
            </a:r>
            <a:r>
              <a:rPr lang="en-US" dirty="0" err="1">
                <a:ea typeface="ＭＳ Ｐゴシック" charset="-128"/>
                <a:cs typeface="ＭＳ Ｐゴシック" charset="-128"/>
              </a:rPr>
              <a:t>u}^T</a:t>
            </a:r>
            <a:r>
              <a:rPr lang="en-US" dirty="0">
                <a:ea typeface="ＭＳ Ｐゴシック" charset="-128"/>
                <a:cs typeface="ＭＳ Ｐゴシック" charset="-128"/>
              </a:rPr>
              <a:t> ]</a:t>
            </a:r>
          </a:p>
          <a:p>
            <a:endParaRPr lang="en-US" dirty="0">
              <a:ea typeface="ＭＳ Ｐゴシック" charset="-128"/>
              <a:cs typeface="ＭＳ Ｐゴシック" charset="-128"/>
            </a:endParaRPr>
          </a:p>
          <a:p>
            <a:r>
              <a:rPr lang="en-US" dirty="0">
                <a:ea typeface="ＭＳ Ｐゴシック" charset="-128"/>
                <a:cs typeface="ＭＳ Ｐゴシック" charset="-128"/>
              </a:rPr>
              <a:t>{\bf T}_{\bf M} &amp; = &amp; \frac{1}{\mu_0} {\bf B} \</a:t>
            </a:r>
            <a:r>
              <a:rPr lang="en-US" dirty="0" err="1">
                <a:ea typeface="ＭＳ Ｐゴシック" charset="-128"/>
                <a:cs typeface="ＭＳ Ｐゴシック" charset="-128"/>
              </a:rPr>
              <a:t>otimes</a:t>
            </a:r>
            <a:r>
              <a:rPr lang="en-US" dirty="0">
                <a:ea typeface="ＭＳ Ｐゴシック" charset="-128"/>
                <a:cs typeface="ＭＳ Ｐゴシック" charset="-128"/>
              </a:rPr>
              <a:t>  {\bf B} -    \frac{1}{2 \mu_0} \| {\bf B} \|^2  {\bf I}</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A}</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R_e</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(\rho </a:t>
            </a:r>
            <a:r>
              <a:rPr lang="en-US" sz="1600" kern="1200" dirty="0" err="1">
                <a:solidFill>
                  <a:schemeClr val="tx1"/>
                </a:solidFill>
                <a:latin typeface="1Stone Serif" charset="0"/>
                <a:ea typeface="ＭＳ Ｐゴシック" pitchFamily="-106" charset="-128"/>
                <a:cs typeface="ＭＳ Ｐゴシック" pitchFamily="-106" charset="-128"/>
              </a:rPr>
              <a:t>e</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\left[ \rho {\bf </a:t>
            </a:r>
            <a:r>
              <a:rPr lang="en-US" sz="1600" kern="1200" dirty="0" err="1">
                <a:solidFill>
                  <a:schemeClr val="tx1"/>
                </a:solidFill>
                <a:latin typeface="1Stone Serif" charset="0"/>
                <a:ea typeface="ＭＳ Ｐゴシック" pitchFamily="-106" charset="-128"/>
                <a:cs typeface="ＭＳ Ｐゴシック" pitchFamily="-106" charset="-128"/>
              </a:rPr>
              <a:t>v</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e</a:t>
            </a:r>
            <a:r>
              <a:rPr lang="en-US" sz="1600" kern="1200" dirty="0">
                <a:solidFill>
                  <a:schemeClr val="tx1"/>
                </a:solidFill>
                <a:latin typeface="1Stone Serif" charset="0"/>
                <a:ea typeface="ＭＳ Ｐゴシック" pitchFamily="-106" charset="-128"/>
                <a:cs typeface="ＭＳ Ｐゴシック" pitchFamily="-106" charset="-128"/>
              </a:rPr>
              <a:t> + {\bf </a:t>
            </a:r>
            <a:r>
              <a:rPr lang="en-US" sz="1600" kern="1200" dirty="0" err="1">
                <a:solidFill>
                  <a:schemeClr val="tx1"/>
                </a:solidFill>
                <a:latin typeface="1Stone Serif" charset="0"/>
                <a:ea typeface="ＭＳ Ｐゴシック" pitchFamily="-106" charset="-128"/>
                <a:cs typeface="ＭＳ Ｐゴシック" pitchFamily="-106" charset="-128"/>
              </a:rPr>
              <a:t>q</a:t>
            </a:r>
            <a:r>
              <a:rPr lang="en-US" sz="1600" kern="1200" dirty="0">
                <a:solidFill>
                  <a:schemeClr val="tx1"/>
                </a:solidFill>
                <a:latin typeface="1Stone Serif" charset="0"/>
                <a:ea typeface="ＭＳ Ｐゴシック" pitchFamily="-106" charset="-128"/>
                <a:cs typeface="ＭＳ Ｐゴシック" pitchFamily="-106" charset="-128"/>
              </a:rPr>
              <a:t>} \right] -  {{\bf 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v</a:t>
            </a:r>
            <a:r>
              <a:rPr lang="en-US" sz="1600" kern="1200" dirty="0">
                <a:solidFill>
                  <a:schemeClr val="tx1"/>
                </a:solidFill>
                <a:latin typeface="1Stone Serif" charset="0"/>
                <a:ea typeface="ＭＳ Ｐゴシック" pitchFamily="-106" charset="-128"/>
                <a:cs typeface="ＭＳ Ｐゴシック" pitchFamily="-106" charset="-128"/>
              </a:rPr>
              <a:t>}}} - \eta \| {\frac{1}{\mu_0}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B}} \|^2  = {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err="1">
                <a:solidFill>
                  <a:schemeClr val="tx1"/>
                </a:solidFill>
                <a:latin typeface="1Stone Serif" charset="0"/>
                <a:ea typeface="ＭＳ Ｐゴシック" pitchFamily="-106" charset="-128"/>
                <a:cs typeface="ＭＳ Ｐゴシック" pitchFamily="-106" charset="-128"/>
              </a:rPr>
              <a:t>R_{A_z</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 - \frac{\eta}{\mu_0} \nabla^2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 +E^0_z=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%{\bf R_B}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\left[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B} - { \bf B}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\frac{\eta}{\mu_0} \left(\</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B})^T) + \psi {\bf I} \right]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%R_{\psi}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{\bf B} = 0</a:t>
            </a:r>
          </a:p>
          <a:p>
            <a:endParaRPr lang="en-US" sz="1600" kern="1200" dirty="0">
              <a:solidFill>
                <a:schemeClr val="tx1"/>
              </a:solidFill>
              <a:latin typeface="1Stone Serif" charset="0"/>
              <a:ea typeface="ＭＳ Ｐゴシック" pitchFamily="-106" charset="-128"/>
              <a:cs typeface="ＭＳ Ｐゴシック" pitchFamily="-106" charset="-128"/>
            </a:endParaRPr>
          </a:p>
          <a:p>
            <a:endParaRPr lang="en-US" sz="1600" kern="1200" dirty="0">
              <a:solidFill>
                <a:schemeClr val="tx1"/>
              </a:solidFill>
              <a:latin typeface="1Stone Serif" charset="0"/>
              <a:ea typeface="ＭＳ Ｐゴシック" pitchFamily="-106" charset="-128"/>
              <a:cs typeface="ＭＳ Ｐゴシック" pitchFamily="-106" charset="-128"/>
            </a:endParaRPr>
          </a:p>
          <a:p>
            <a:endParaRPr lang="en-US" dirty="0">
              <a:ea typeface="ＭＳ Ｐゴシック" charset="-128"/>
              <a:cs typeface="ＭＳ Ｐゴシック" charset="-128"/>
            </a:endParaRPr>
          </a:p>
        </p:txBody>
      </p:sp>
    </p:spTree>
    <p:extLst>
      <p:ext uri="{BB962C8B-B14F-4D97-AF65-F5344CB8AC3E}">
        <p14:creationId xmlns:p14="http://schemas.microsoft.com/office/powerpoint/2010/main" val="3504146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458788" y="688975"/>
            <a:ext cx="6122987" cy="3444875"/>
          </a:xfrm>
          <a:solidFill>
            <a:srgbClr val="FFFFFF"/>
          </a:solidFill>
          <a:ln/>
        </p:spPr>
      </p:sp>
      <p:sp>
        <p:nvSpPr>
          <p:cNvPr id="31747" name="Rectangle 3"/>
          <p:cNvSpPr>
            <a:spLocks noGrp="1" noChangeArrowheads="1"/>
          </p:cNvSpPr>
          <p:nvPr>
            <p:ph type="body" idx="1"/>
          </p:nvPr>
        </p:nvSpPr>
        <p:spPr>
          <a:xfrm>
            <a:off x="938213" y="4362450"/>
            <a:ext cx="5162550" cy="4133850"/>
          </a:xfrm>
          <a:solidFill>
            <a:srgbClr val="FFFFFF"/>
          </a:solidFill>
          <a:ln>
            <a:solidFill>
              <a:srgbClr val="000000"/>
            </a:solidFill>
          </a:ln>
        </p:spPr>
        <p:txBody>
          <a:bodyPr lIns="92702" tIns="46351" rIns="92702" bIns="46351"/>
          <a:lstStyle/>
          <a:p>
            <a:r>
              <a:rPr lang="en-US" dirty="0">
                <a:ea typeface="ＭＳ Ｐゴシック" charset="-128"/>
                <a:cs typeface="ＭＳ Ｐゴシック" charset="-128"/>
              </a:rPr>
              <a:t>MHD couples a Navier-Stokes type system for the ion momentum, mass conservation and energy to Maxwell’s equations.</a:t>
            </a:r>
          </a:p>
          <a:p>
            <a:r>
              <a:rPr lang="en-US" dirty="0">
                <a:ea typeface="ＭＳ Ｐゴシック" charset="-128"/>
                <a:cs typeface="ＭＳ Ｐゴシック" charset="-128"/>
              </a:rPr>
              <a:t>Faraday’s law and Ampere’s Law (neglecting displacement currents) and a generalized Ohm’s law for the electric field.</a:t>
            </a:r>
          </a:p>
          <a:p>
            <a:endParaRPr lang="en-US" dirty="0">
              <a:ea typeface="ＭＳ Ｐゴシック" charset="-128"/>
              <a:cs typeface="ＭＳ Ｐゴシック" charset="-128"/>
            </a:endParaRPr>
          </a:p>
          <a:p>
            <a:r>
              <a:rPr lang="en-US" dirty="0">
                <a:ea typeface="ＭＳ Ｐゴシック" charset="-128"/>
                <a:cs typeface="ＭＳ Ｐゴシック" charset="-128"/>
              </a:rPr>
              <a:t>7 waves</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a:t>
            </a:r>
            <a:r>
              <a:rPr lang="en-US" sz="1600" kern="1200" dirty="0" err="1">
                <a:solidFill>
                  <a:schemeClr val="tx1"/>
                </a:solidFill>
                <a:latin typeface="1Stone Serif" charset="0"/>
                <a:ea typeface="ＭＳ Ｐゴシック" pitchFamily="-106" charset="-128"/>
                <a:cs typeface="ＭＳ Ｐゴシック" pitchFamily="-106" charset="-128"/>
              </a:rPr>
              <a:t>R_u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noindent</a:t>
            </a:r>
            <a:r>
              <a:rPr lang="en-US" sz="1600" kern="1200" dirty="0">
                <a:solidFill>
                  <a:schemeClr val="tx1"/>
                </a:solidFill>
                <a:latin typeface="1Stone Serif" charset="0"/>
                <a:ea typeface="ＭＳ Ｐゴシック" pitchFamily="-106" charset="-128"/>
                <a:cs typeface="ＭＳ Ｐゴシック" pitchFamily="-106" charset="-128"/>
              </a:rPr>
              <a:t> \rho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 {\bf T} + {\bf T}_{\bf M} ) -\rho {\bf </a:t>
            </a:r>
            <a:r>
              <a:rPr lang="en-US" sz="1600" kern="1200" dirty="0" err="1">
                <a:solidFill>
                  <a:schemeClr val="tx1"/>
                </a:solidFill>
                <a:latin typeface="1Stone Serif" charset="0"/>
                <a:ea typeface="ＭＳ Ｐゴシック" pitchFamily="-106" charset="-128"/>
                <a:cs typeface="ＭＳ Ｐゴシック" pitchFamily="-106" charset="-128"/>
              </a:rPr>
              <a:t>g</a:t>
            </a:r>
            <a:r>
              <a:rPr lang="en-US" sz="1600" kern="1200" dirty="0">
                <a:solidFill>
                  <a:schemeClr val="tx1"/>
                </a:solidFill>
                <a:latin typeface="1Stone Serif" charset="0"/>
                <a:ea typeface="ＭＳ Ｐゴシック" pitchFamily="-106" charset="-128"/>
                <a:cs typeface="ＭＳ Ｐゴシック" pitchFamily="-106" charset="-128"/>
              </a:rPr>
              <a:t>} =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{\bf </a:t>
            </a:r>
            <a:r>
              <a:rPr lang="en-US" sz="1600" kern="1200" dirty="0" err="1">
                <a:solidFill>
                  <a:schemeClr val="tx1"/>
                </a:solidFill>
                <a:latin typeface="1Stone Serif" charset="0"/>
                <a:ea typeface="ＭＳ Ｐゴシック" pitchFamily="-106" charset="-128"/>
                <a:cs typeface="ＭＳ Ｐゴシック" pitchFamily="-106" charset="-128"/>
              </a:rPr>
              <a:t>R_u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({\bf T} + {\bf T}_M) ] + 2 \rho\Omega \times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g</a:t>
            </a:r>
            <a:r>
              <a:rPr lang="en-US" sz="1600" kern="1200" dirty="0">
                <a:solidFill>
                  <a:schemeClr val="tx1"/>
                </a:solidFill>
                <a:latin typeface="1Stone Serif" charset="0"/>
                <a:ea typeface="ＭＳ Ｐゴシック" pitchFamily="-106" charset="-128"/>
                <a:cs typeface="ＭＳ Ｐゴシック" pitchFamily="-106" charset="-128"/>
              </a:rPr>
              <a:t>}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dirty="0">
                <a:ea typeface="ＭＳ Ｐゴシック" charset="-128"/>
                <a:cs typeface="ＭＳ Ｐゴシック" charset="-128"/>
              </a:rPr>
              <a:t>R_P = \</a:t>
            </a:r>
            <a:r>
              <a:rPr lang="en-US" dirty="0" err="1">
                <a:ea typeface="ＭＳ Ｐゴシック" charset="-128"/>
                <a:cs typeface="ＭＳ Ｐゴシック" charset="-128"/>
              </a:rPr>
              <a:t>frac</a:t>
            </a:r>
            <a:r>
              <a:rPr lang="en-US" dirty="0">
                <a:ea typeface="ＭＳ Ｐゴシック" charset="-128"/>
                <a:cs typeface="ＭＳ Ｐゴシック" charset="-128"/>
              </a:rPr>
              <a:t>{\partial \rho}{\partial </a:t>
            </a:r>
            <a:r>
              <a:rPr lang="en-US" dirty="0" err="1">
                <a:ea typeface="ＭＳ Ｐゴシック" charset="-128"/>
                <a:cs typeface="ＭＳ Ｐゴシック" charset="-128"/>
              </a:rPr>
              <a:t>t</a:t>
            </a:r>
            <a:r>
              <a:rPr lang="en-US" dirty="0">
                <a:ea typeface="ＭＳ Ｐゴシック" charset="-128"/>
                <a:cs typeface="ＭＳ Ｐゴシック" charset="-128"/>
              </a:rPr>
              <a:t>} + \</a:t>
            </a:r>
            <a:r>
              <a:rPr lang="en-US" dirty="0" err="1">
                <a:ea typeface="ＭＳ Ｐゴシック" charset="-128"/>
                <a:cs typeface="ＭＳ Ｐゴシック" charset="-128"/>
              </a:rPr>
              <a:t>nabla</a:t>
            </a:r>
            <a:r>
              <a:rPr lang="en-US" dirty="0">
                <a:ea typeface="ＭＳ Ｐゴシック" charset="-128"/>
                <a:cs typeface="ＭＳ Ｐゴシック" charset="-128"/>
              </a:rPr>
              <a:t> \</a:t>
            </a:r>
            <a:r>
              <a:rPr lang="en-US" dirty="0" err="1">
                <a:ea typeface="ＭＳ Ｐゴシック" charset="-128"/>
                <a:cs typeface="ＭＳ Ｐゴシック" charset="-128"/>
              </a:rPr>
              <a:t>cdot</a:t>
            </a:r>
            <a:r>
              <a:rPr lang="en-US" dirty="0">
                <a:ea typeface="ＭＳ Ｐゴシック" charset="-128"/>
                <a:cs typeface="ＭＳ Ｐゴシック" charset="-128"/>
              </a:rPr>
              <a:t> (\rho {\bf </a:t>
            </a:r>
            <a:r>
              <a:rPr lang="en-US" dirty="0" err="1">
                <a:ea typeface="ＭＳ Ｐゴシック" charset="-128"/>
                <a:cs typeface="ＭＳ Ｐゴシック" charset="-128"/>
              </a:rPr>
              <a:t>u</a:t>
            </a:r>
            <a:r>
              <a:rPr lang="en-US" dirty="0">
                <a:ea typeface="ＭＳ Ｐゴシック" charset="-128"/>
                <a:cs typeface="ＭＳ Ｐゴシック" charset="-128"/>
              </a:rPr>
              <a:t>}) = 0</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R_B}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{\bf B}}{\partial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\times {\bf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 \frac{\eta}{\mu_0}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B})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dirty="0">
                <a:ea typeface="ＭＳ Ｐゴシック" charset="-128"/>
                <a:cs typeface="ＭＳ Ｐゴシック" charset="-128"/>
              </a:rPr>
              <a:t>{\bf T} &amp; = &amp; -P {\bf I} + {\bf \Pi} = -P {\bf I} - \frac{2}{3} \mu (\</a:t>
            </a:r>
            <a:r>
              <a:rPr lang="en-US" dirty="0" err="1">
                <a:ea typeface="ＭＳ Ｐゴシック" charset="-128"/>
                <a:cs typeface="ＭＳ Ｐゴシック" charset="-128"/>
              </a:rPr>
              <a:t>nabla</a:t>
            </a:r>
            <a:r>
              <a:rPr lang="en-US" dirty="0">
                <a:ea typeface="ＭＳ Ｐゴシック" charset="-128"/>
                <a:cs typeface="ＭＳ Ｐゴシック" charset="-128"/>
              </a:rPr>
              <a:t> \</a:t>
            </a:r>
            <a:r>
              <a:rPr lang="en-US" dirty="0" err="1">
                <a:ea typeface="ＭＳ Ｐゴシック" charset="-128"/>
                <a:cs typeface="ＭＳ Ｐゴシック" charset="-128"/>
              </a:rPr>
              <a:t>cdot</a:t>
            </a:r>
            <a:r>
              <a:rPr lang="en-US" dirty="0">
                <a:ea typeface="ＭＳ Ｐゴシック" charset="-128"/>
                <a:cs typeface="ＭＳ Ｐゴシック" charset="-128"/>
              </a:rPr>
              <a:t> {\bf </a:t>
            </a:r>
            <a:r>
              <a:rPr lang="en-US" dirty="0" err="1">
                <a:ea typeface="ＭＳ Ｐゴシック" charset="-128"/>
                <a:cs typeface="ＭＳ Ｐゴシック" charset="-128"/>
              </a:rPr>
              <a:t>u</a:t>
            </a:r>
            <a:r>
              <a:rPr lang="en-US" dirty="0">
                <a:ea typeface="ＭＳ Ｐゴシック" charset="-128"/>
                <a:cs typeface="ＭＳ Ｐゴシック" charset="-128"/>
              </a:rPr>
              <a:t>}) {\bf I} + \mu [\</a:t>
            </a:r>
            <a:r>
              <a:rPr lang="en-US" dirty="0" err="1">
                <a:ea typeface="ＭＳ Ｐゴシック" charset="-128"/>
                <a:cs typeface="ＭＳ Ｐゴシック" charset="-128"/>
              </a:rPr>
              <a:t>nabla</a:t>
            </a:r>
            <a:r>
              <a:rPr lang="en-US" dirty="0">
                <a:ea typeface="ＭＳ Ｐゴシック" charset="-128"/>
                <a:cs typeface="ＭＳ Ｐゴシック" charset="-128"/>
              </a:rPr>
              <a:t> {\bf </a:t>
            </a:r>
            <a:r>
              <a:rPr lang="en-US" dirty="0" err="1">
                <a:ea typeface="ＭＳ Ｐゴシック" charset="-128"/>
                <a:cs typeface="ＭＳ Ｐゴシック" charset="-128"/>
              </a:rPr>
              <a:t>u</a:t>
            </a:r>
            <a:r>
              <a:rPr lang="en-US" dirty="0">
                <a:ea typeface="ＭＳ Ｐゴシック" charset="-128"/>
                <a:cs typeface="ＭＳ Ｐゴシック" charset="-128"/>
              </a:rPr>
              <a:t>} + \</a:t>
            </a:r>
            <a:r>
              <a:rPr lang="en-US" dirty="0" err="1">
                <a:ea typeface="ＭＳ Ｐゴシック" charset="-128"/>
                <a:cs typeface="ＭＳ Ｐゴシック" charset="-128"/>
              </a:rPr>
              <a:t>nabla</a:t>
            </a:r>
            <a:r>
              <a:rPr lang="en-US" dirty="0">
                <a:ea typeface="ＭＳ Ｐゴシック" charset="-128"/>
                <a:cs typeface="ＭＳ Ｐゴシック" charset="-128"/>
              </a:rPr>
              <a:t> {\bf </a:t>
            </a:r>
            <a:r>
              <a:rPr lang="en-US" dirty="0" err="1">
                <a:ea typeface="ＭＳ Ｐゴシック" charset="-128"/>
                <a:cs typeface="ＭＳ Ｐゴシック" charset="-128"/>
              </a:rPr>
              <a:t>u}^T</a:t>
            </a:r>
            <a:r>
              <a:rPr lang="en-US" dirty="0">
                <a:ea typeface="ＭＳ Ｐゴシック" charset="-128"/>
                <a:cs typeface="ＭＳ Ｐゴシック" charset="-128"/>
              </a:rPr>
              <a:t> ]</a:t>
            </a:r>
          </a:p>
          <a:p>
            <a:endParaRPr lang="en-US" dirty="0">
              <a:ea typeface="ＭＳ Ｐゴシック" charset="-128"/>
              <a:cs typeface="ＭＳ Ｐゴシック" charset="-128"/>
            </a:endParaRPr>
          </a:p>
          <a:p>
            <a:r>
              <a:rPr lang="en-US" dirty="0">
                <a:ea typeface="ＭＳ Ｐゴシック" charset="-128"/>
                <a:cs typeface="ＭＳ Ｐゴシック" charset="-128"/>
              </a:rPr>
              <a:t>{\bf T}_{\bf M} &amp; = &amp; \frac{1}{\mu_0} {\bf B} \</a:t>
            </a:r>
            <a:r>
              <a:rPr lang="en-US" dirty="0" err="1">
                <a:ea typeface="ＭＳ Ｐゴシック" charset="-128"/>
                <a:cs typeface="ＭＳ Ｐゴシック" charset="-128"/>
              </a:rPr>
              <a:t>otimes</a:t>
            </a:r>
            <a:r>
              <a:rPr lang="en-US" dirty="0">
                <a:ea typeface="ＭＳ Ｐゴシック" charset="-128"/>
                <a:cs typeface="ＭＳ Ｐゴシック" charset="-128"/>
              </a:rPr>
              <a:t>  {\bf B} -    \frac{1}{2 \mu_0} \| {\bf B} \|^2  {\bf I}</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A}</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R_e</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(\rho </a:t>
            </a:r>
            <a:r>
              <a:rPr lang="en-US" sz="1600" kern="1200" dirty="0" err="1">
                <a:solidFill>
                  <a:schemeClr val="tx1"/>
                </a:solidFill>
                <a:latin typeface="1Stone Serif" charset="0"/>
                <a:ea typeface="ＭＳ Ｐゴシック" pitchFamily="-106" charset="-128"/>
                <a:cs typeface="ＭＳ Ｐゴシック" pitchFamily="-106" charset="-128"/>
              </a:rPr>
              <a:t>e</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\left[ \rho {\bf </a:t>
            </a:r>
            <a:r>
              <a:rPr lang="en-US" sz="1600" kern="1200" dirty="0" err="1">
                <a:solidFill>
                  <a:schemeClr val="tx1"/>
                </a:solidFill>
                <a:latin typeface="1Stone Serif" charset="0"/>
                <a:ea typeface="ＭＳ Ｐゴシック" pitchFamily="-106" charset="-128"/>
                <a:cs typeface="ＭＳ Ｐゴシック" pitchFamily="-106" charset="-128"/>
              </a:rPr>
              <a:t>v</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e</a:t>
            </a:r>
            <a:r>
              <a:rPr lang="en-US" sz="1600" kern="1200" dirty="0">
                <a:solidFill>
                  <a:schemeClr val="tx1"/>
                </a:solidFill>
                <a:latin typeface="1Stone Serif" charset="0"/>
                <a:ea typeface="ＭＳ Ｐゴシック" pitchFamily="-106" charset="-128"/>
                <a:cs typeface="ＭＳ Ｐゴシック" pitchFamily="-106" charset="-128"/>
              </a:rPr>
              <a:t> + {\bf </a:t>
            </a:r>
            <a:r>
              <a:rPr lang="en-US" sz="1600" kern="1200" dirty="0" err="1">
                <a:solidFill>
                  <a:schemeClr val="tx1"/>
                </a:solidFill>
                <a:latin typeface="1Stone Serif" charset="0"/>
                <a:ea typeface="ＭＳ Ｐゴシック" pitchFamily="-106" charset="-128"/>
                <a:cs typeface="ＭＳ Ｐゴシック" pitchFamily="-106" charset="-128"/>
              </a:rPr>
              <a:t>q</a:t>
            </a:r>
            <a:r>
              <a:rPr lang="en-US" sz="1600" kern="1200" dirty="0">
                <a:solidFill>
                  <a:schemeClr val="tx1"/>
                </a:solidFill>
                <a:latin typeface="1Stone Serif" charset="0"/>
                <a:ea typeface="ＭＳ Ｐゴシック" pitchFamily="-106" charset="-128"/>
                <a:cs typeface="ＭＳ Ｐゴシック" pitchFamily="-106" charset="-128"/>
              </a:rPr>
              <a:t>} \right] -  {{\bf 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v</a:t>
            </a:r>
            <a:r>
              <a:rPr lang="en-US" sz="1600" kern="1200" dirty="0">
                <a:solidFill>
                  <a:schemeClr val="tx1"/>
                </a:solidFill>
                <a:latin typeface="1Stone Serif" charset="0"/>
                <a:ea typeface="ＭＳ Ｐゴシック" pitchFamily="-106" charset="-128"/>
                <a:cs typeface="ＭＳ Ｐゴシック" pitchFamily="-106" charset="-128"/>
              </a:rPr>
              <a:t>}}} - \eta \| {\frac{1}{\mu_0}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B}} \|^2  = {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err="1">
                <a:solidFill>
                  <a:schemeClr val="tx1"/>
                </a:solidFill>
                <a:latin typeface="1Stone Serif" charset="0"/>
                <a:ea typeface="ＭＳ Ｐゴシック" pitchFamily="-106" charset="-128"/>
                <a:cs typeface="ＭＳ Ｐゴシック" pitchFamily="-106" charset="-128"/>
              </a:rPr>
              <a:t>R_{A_z</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 - \frac{\eta}{\mu_0} \nabla^2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 +E^0_z=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%{\bf R_B}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\left[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B} - { \bf B}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\frac{\eta}{\mu_0} \left(\</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B})^T) + \psi {\bf I} \right]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%R_{\psi}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{\bf B} = 0</a:t>
            </a:r>
          </a:p>
          <a:p>
            <a:endParaRPr lang="en-US" sz="1600" kern="1200" dirty="0">
              <a:solidFill>
                <a:schemeClr val="tx1"/>
              </a:solidFill>
              <a:latin typeface="1Stone Serif" charset="0"/>
              <a:ea typeface="ＭＳ Ｐゴシック" pitchFamily="-106" charset="-128"/>
              <a:cs typeface="ＭＳ Ｐゴシック" pitchFamily="-106" charset="-128"/>
            </a:endParaRPr>
          </a:p>
          <a:p>
            <a:endParaRPr lang="en-US" sz="1600" kern="1200" dirty="0">
              <a:solidFill>
                <a:schemeClr val="tx1"/>
              </a:solidFill>
              <a:latin typeface="1Stone Serif" charset="0"/>
              <a:ea typeface="ＭＳ Ｐゴシック" pitchFamily="-106" charset="-128"/>
              <a:cs typeface="ＭＳ Ｐゴシック" pitchFamily="-106" charset="-128"/>
            </a:endParaRPr>
          </a:p>
          <a:p>
            <a:endParaRPr lang="en-US" dirty="0">
              <a:ea typeface="ＭＳ Ｐゴシック" charset="-128"/>
              <a:cs typeface="ＭＳ Ｐゴシック" charset="-128"/>
            </a:endParaRPr>
          </a:p>
        </p:txBody>
      </p:sp>
    </p:spTree>
    <p:extLst>
      <p:ext uri="{BB962C8B-B14F-4D97-AF65-F5344CB8AC3E}">
        <p14:creationId xmlns:p14="http://schemas.microsoft.com/office/powerpoint/2010/main" val="3762629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0" i="0" u="none" strike="noStrike" dirty="0">
                <a:solidFill>
                  <a:srgbClr val="000000"/>
                </a:solidFill>
                <a:effectLst/>
                <a:latin typeface="Monaco" pitchFamily="2" charset="77"/>
              </a:rPr>
              <a:t>mesh 0. : 347K  elements,  7.2K poloidal x  48 toroidal,  108 cores on ghost</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Monaco" pitchFamily="2" charset="77"/>
              </a:rPr>
              <a:t>*mesh 0.5: 1.27M elements,  9.9K poloidal x 128 toroidal,    ? cores on ghost</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Monaco" pitchFamily="2" charset="77"/>
              </a:rPr>
              <a:t>mesh 1. : 2.77M elements, 28.8K poloidal x  96 toroidal,  864 cores on ghost</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Monaco" pitchFamily="2" charset="77"/>
              </a:rPr>
              <a:t>mesh 2. : 22.2M elements,115.2K poloidal x 192 toroidal, 9612 cores on ghost</a:t>
            </a:r>
            <a:endParaRPr lang="en-US" sz="1800"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BCFD790-86CA-7B49-BD7B-FD0525132146}" type="slidenum">
              <a:rPr lang="en-US" smtClean="0"/>
              <a:t>21</a:t>
            </a:fld>
            <a:endParaRPr lang="en-US"/>
          </a:p>
        </p:txBody>
      </p:sp>
    </p:spTree>
    <p:extLst>
      <p:ext uri="{BB962C8B-B14F-4D97-AF65-F5344CB8AC3E}">
        <p14:creationId xmlns:p14="http://schemas.microsoft.com/office/powerpoint/2010/main" val="193278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256CC-476C-124C-A3F5-370DB3E2121A}" type="slidenum">
              <a:rPr lang="en-US" smtClean="0"/>
              <a:t>22</a:t>
            </a:fld>
            <a:endParaRPr lang="en-US"/>
          </a:p>
        </p:txBody>
      </p:sp>
    </p:spTree>
    <p:extLst>
      <p:ext uri="{BB962C8B-B14F-4D97-AF65-F5344CB8AC3E}">
        <p14:creationId xmlns:p14="http://schemas.microsoft.com/office/powerpoint/2010/main" val="3031152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CFD790-86CA-7B49-BD7B-FD0525132146}" type="slidenum">
              <a:rPr lang="en-US" smtClean="0"/>
              <a:t>23</a:t>
            </a:fld>
            <a:endParaRPr lang="en-US"/>
          </a:p>
        </p:txBody>
      </p:sp>
    </p:spTree>
    <p:extLst>
      <p:ext uri="{BB962C8B-B14F-4D97-AF65-F5344CB8AC3E}">
        <p14:creationId xmlns:p14="http://schemas.microsoft.com/office/powerpoint/2010/main" val="98970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987800" y="0"/>
            <a:ext cx="3051175" cy="458788"/>
          </a:xfrm>
          <a:prstGeom prst="rect">
            <a:avLst/>
          </a:prstGeom>
          <a:noFill/>
          <a:ln w="12700">
            <a:noFill/>
            <a:miter lim="800000"/>
            <a:headEnd/>
            <a:tailEnd/>
          </a:ln>
        </p:spPr>
        <p:txBody>
          <a:bodyPr wrap="none" anchor="ctr">
            <a:prstTxWarp prst="textNoShape">
              <a:avLst/>
            </a:prstTxWarp>
          </a:bodyPr>
          <a:lstStyle/>
          <a:p>
            <a:endParaRPr lang="en-US"/>
          </a:p>
        </p:txBody>
      </p:sp>
      <p:sp>
        <p:nvSpPr>
          <p:cNvPr id="17411" name="Rectangle 3"/>
          <p:cNvSpPr>
            <a:spLocks noChangeArrowheads="1"/>
          </p:cNvSpPr>
          <p:nvPr/>
        </p:nvSpPr>
        <p:spPr bwMode="auto">
          <a:xfrm>
            <a:off x="3987800" y="8726488"/>
            <a:ext cx="3051175" cy="458787"/>
          </a:xfrm>
          <a:prstGeom prst="rect">
            <a:avLst/>
          </a:prstGeom>
          <a:noFill/>
          <a:ln w="12700">
            <a:noFill/>
            <a:miter lim="800000"/>
            <a:headEnd/>
            <a:tailEnd/>
          </a:ln>
        </p:spPr>
        <p:txBody>
          <a:bodyPr lIns="19364" tIns="0" rIns="19364" bIns="0" anchor="b">
            <a:prstTxWarp prst="textNoShape">
              <a:avLst/>
            </a:prstTxWarp>
          </a:bodyPr>
          <a:lstStyle/>
          <a:p>
            <a:pPr algn="r" defTabSz="930275"/>
            <a:r>
              <a:rPr lang="en-US" sz="1000" b="0" i="1">
                <a:solidFill>
                  <a:schemeClr val="tx1"/>
                </a:solidFill>
                <a:latin typeface="Times New Roman" charset="0"/>
              </a:rPr>
              <a:t>1</a:t>
            </a:r>
          </a:p>
        </p:txBody>
      </p:sp>
      <p:sp>
        <p:nvSpPr>
          <p:cNvPr id="17412" name="Rectangle 4"/>
          <p:cNvSpPr>
            <a:spLocks noChangeArrowheads="1"/>
          </p:cNvSpPr>
          <p:nvPr/>
        </p:nvSpPr>
        <p:spPr bwMode="auto">
          <a:xfrm>
            <a:off x="0" y="8726488"/>
            <a:ext cx="3051175" cy="458787"/>
          </a:xfrm>
          <a:prstGeom prst="rect">
            <a:avLst/>
          </a:prstGeom>
          <a:noFill/>
          <a:ln w="12700">
            <a:noFill/>
            <a:miter lim="800000"/>
            <a:headEnd/>
            <a:tailEnd/>
          </a:ln>
        </p:spPr>
        <p:txBody>
          <a:bodyPr wrap="none" anchor="ctr">
            <a:prstTxWarp prst="textNoShape">
              <a:avLst/>
            </a:prstTxWarp>
          </a:bodyPr>
          <a:lstStyle/>
          <a:p>
            <a:endParaRPr lang="en-US"/>
          </a:p>
        </p:txBody>
      </p:sp>
      <p:sp>
        <p:nvSpPr>
          <p:cNvPr id="17413" name="Rectangle 5"/>
          <p:cNvSpPr>
            <a:spLocks noChangeArrowheads="1"/>
          </p:cNvSpPr>
          <p:nvPr/>
        </p:nvSpPr>
        <p:spPr bwMode="auto">
          <a:xfrm>
            <a:off x="0" y="0"/>
            <a:ext cx="3051175" cy="458788"/>
          </a:xfrm>
          <a:prstGeom prst="rect">
            <a:avLst/>
          </a:prstGeom>
          <a:noFill/>
          <a:ln w="12700">
            <a:noFill/>
            <a:miter lim="800000"/>
            <a:headEnd/>
            <a:tailEnd/>
          </a:ln>
        </p:spPr>
        <p:txBody>
          <a:bodyPr wrap="none" anchor="ctr">
            <a:prstTxWarp prst="textNoShape">
              <a:avLst/>
            </a:prstTxWarp>
          </a:bodyPr>
          <a:lstStyle/>
          <a:p>
            <a:endParaRPr lang="en-US"/>
          </a:p>
        </p:txBody>
      </p:sp>
      <p:sp>
        <p:nvSpPr>
          <p:cNvPr id="17414" name="Rectangle 6"/>
          <p:cNvSpPr>
            <a:spLocks noGrp="1" noRot="1" noChangeAspect="1" noChangeArrowheads="1"/>
          </p:cNvSpPr>
          <p:nvPr>
            <p:ph type="sldImg"/>
          </p:nvPr>
        </p:nvSpPr>
        <p:spPr>
          <a:ln cap="flat"/>
        </p:spPr>
      </p:sp>
      <p:sp>
        <p:nvSpPr>
          <p:cNvPr id="17415" name="Rectangle 7"/>
          <p:cNvSpPr>
            <a:spLocks noGrp="1" noChangeArrowheads="1"/>
          </p:cNvSpPr>
          <p:nvPr>
            <p:ph type="body" idx="1"/>
          </p:nvPr>
        </p:nvSpPr>
        <p:spPr>
          <a:noFill/>
          <a:ln w="9525"/>
        </p:spPr>
        <p:txBody>
          <a:bodyPr/>
          <a:lstStyle/>
          <a:p>
            <a:r>
              <a:rPr lang="en-US" b="1" dirty="0"/>
              <a:t>R&amp;A</a:t>
            </a:r>
            <a:r>
              <a:rPr lang="en-US" b="1" baseline="0" dirty="0"/>
              <a:t> </a:t>
            </a:r>
            <a:r>
              <a:rPr lang="en-US" b="1" dirty="0"/>
              <a:t>Confirmed</a:t>
            </a:r>
          </a:p>
          <a:p>
            <a:r>
              <a:rPr lang="en-US" dirty="0"/>
              <a:t>Your request has been submitted for review and approval. </a:t>
            </a:r>
            <a:br>
              <a:rPr lang="en-US" dirty="0"/>
            </a:br>
            <a:br>
              <a:rPr lang="en-US" dirty="0"/>
            </a:br>
            <a:r>
              <a:rPr lang="en-US" dirty="0"/>
              <a:t>Your tracking (document) number is: </a:t>
            </a:r>
            <a:r>
              <a:rPr lang="en-US" b="1" dirty="0"/>
              <a:t>5314153</a:t>
            </a:r>
            <a:r>
              <a:rPr lang="en-US" dirty="0"/>
              <a:t>. </a:t>
            </a:r>
            <a:endParaRPr lang="en-US" sz="1200" dirty="0">
              <a:ea typeface="ＭＳ Ｐゴシック" charset="-128"/>
              <a:cs typeface="ＭＳ Ｐゴシック" charset="-128"/>
            </a:endParaRPr>
          </a:p>
        </p:txBody>
      </p:sp>
    </p:spTree>
    <p:extLst>
      <p:ext uri="{BB962C8B-B14F-4D97-AF65-F5344CB8AC3E}">
        <p14:creationId xmlns:p14="http://schemas.microsoft.com/office/powerpoint/2010/main" val="1438192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256CC-476C-124C-A3F5-370DB3E2121A}" type="slidenum">
              <a:rPr lang="en-US" smtClean="0"/>
              <a:t>26</a:t>
            </a:fld>
            <a:endParaRPr lang="en-US"/>
          </a:p>
        </p:txBody>
      </p:sp>
    </p:spTree>
    <p:extLst>
      <p:ext uri="{BB962C8B-B14F-4D97-AF65-F5344CB8AC3E}">
        <p14:creationId xmlns:p14="http://schemas.microsoft.com/office/powerpoint/2010/main" val="3131506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987800" y="0"/>
            <a:ext cx="3051175" cy="458788"/>
          </a:xfrm>
          <a:prstGeom prst="rect">
            <a:avLst/>
          </a:prstGeom>
          <a:noFill/>
          <a:ln w="12700">
            <a:noFill/>
            <a:miter lim="800000"/>
            <a:headEnd/>
            <a:tailEnd/>
          </a:ln>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Calibri" panose="020F0502020204030204"/>
              <a:ea typeface="+mn-ea"/>
              <a:cs typeface="+mn-cs"/>
            </a:endParaRPr>
          </a:p>
        </p:txBody>
      </p:sp>
      <p:sp>
        <p:nvSpPr>
          <p:cNvPr id="17411" name="Rectangle 3"/>
          <p:cNvSpPr>
            <a:spLocks noChangeArrowheads="1"/>
          </p:cNvSpPr>
          <p:nvPr/>
        </p:nvSpPr>
        <p:spPr bwMode="auto">
          <a:xfrm>
            <a:off x="3987800" y="8726488"/>
            <a:ext cx="3051175" cy="458787"/>
          </a:xfrm>
          <a:prstGeom prst="rect">
            <a:avLst/>
          </a:prstGeom>
          <a:noFill/>
          <a:ln w="12700">
            <a:noFill/>
            <a:miter lim="800000"/>
            <a:headEnd/>
            <a:tailEnd/>
          </a:ln>
        </p:spPr>
        <p:txBody>
          <a:bodyPr lIns="19364" tIns="0" rIns="19364" bIns="0" anchor="b">
            <a:prstTxWarp prst="textNoShape">
              <a:avLst/>
            </a:prstTxWarp>
          </a:bodyPr>
          <a:lstStyle/>
          <a:p>
            <a:pPr marL="0" marR="0" lvl="0" indent="0" algn="r" defTabSz="930275"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Times New Roman" charset="0"/>
                <a:ea typeface="+mn-ea"/>
                <a:cs typeface="+mn-cs"/>
              </a:rPr>
              <a:t>1</a:t>
            </a:r>
          </a:p>
        </p:txBody>
      </p:sp>
      <p:sp>
        <p:nvSpPr>
          <p:cNvPr id="17412" name="Rectangle 4"/>
          <p:cNvSpPr>
            <a:spLocks noChangeArrowheads="1"/>
          </p:cNvSpPr>
          <p:nvPr/>
        </p:nvSpPr>
        <p:spPr bwMode="auto">
          <a:xfrm>
            <a:off x="0" y="8726488"/>
            <a:ext cx="3051175" cy="458787"/>
          </a:xfrm>
          <a:prstGeom prst="rect">
            <a:avLst/>
          </a:prstGeom>
          <a:noFill/>
          <a:ln w="12700">
            <a:noFill/>
            <a:miter lim="800000"/>
            <a:headEnd/>
            <a:tailEnd/>
          </a:ln>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Calibri" panose="020F0502020204030204"/>
              <a:ea typeface="+mn-ea"/>
              <a:cs typeface="+mn-cs"/>
            </a:endParaRPr>
          </a:p>
        </p:txBody>
      </p:sp>
      <p:sp>
        <p:nvSpPr>
          <p:cNvPr id="17413" name="Rectangle 5"/>
          <p:cNvSpPr>
            <a:spLocks noChangeArrowheads="1"/>
          </p:cNvSpPr>
          <p:nvPr/>
        </p:nvSpPr>
        <p:spPr bwMode="auto">
          <a:xfrm>
            <a:off x="0" y="0"/>
            <a:ext cx="3051175" cy="458788"/>
          </a:xfrm>
          <a:prstGeom prst="rect">
            <a:avLst/>
          </a:prstGeom>
          <a:noFill/>
          <a:ln w="12700">
            <a:noFill/>
            <a:miter lim="800000"/>
            <a:headEnd/>
            <a:tailEnd/>
          </a:ln>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Calibri" panose="020F0502020204030204"/>
              <a:ea typeface="+mn-ea"/>
              <a:cs typeface="+mn-cs"/>
            </a:endParaRPr>
          </a:p>
        </p:txBody>
      </p:sp>
      <p:sp>
        <p:nvSpPr>
          <p:cNvPr id="17414" name="Rectangle 6"/>
          <p:cNvSpPr>
            <a:spLocks noGrp="1" noRot="1" noChangeAspect="1" noChangeArrowheads="1"/>
          </p:cNvSpPr>
          <p:nvPr>
            <p:ph type="sldImg"/>
          </p:nvPr>
        </p:nvSpPr>
        <p:spPr>
          <a:ln cap="flat"/>
        </p:spPr>
      </p:sp>
      <p:sp>
        <p:nvSpPr>
          <p:cNvPr id="17415" name="Rectangle 7"/>
          <p:cNvSpPr>
            <a:spLocks noGrp="1" noChangeArrowheads="1"/>
          </p:cNvSpPr>
          <p:nvPr>
            <p:ph type="body" idx="1"/>
          </p:nvPr>
        </p:nvSpPr>
        <p:spPr>
          <a:noFill/>
          <a:ln w="9525"/>
        </p:spPr>
        <p:txBody>
          <a:bodyPr/>
          <a:lstStyle/>
          <a:p>
            <a:r>
              <a:rPr lang="en-US" b="1" dirty="0"/>
              <a:t>R&amp;A</a:t>
            </a:r>
            <a:r>
              <a:rPr lang="en-US" b="1" baseline="0" dirty="0"/>
              <a:t> </a:t>
            </a:r>
            <a:r>
              <a:rPr lang="en-US" b="1" dirty="0"/>
              <a:t>Confirmed</a:t>
            </a:r>
          </a:p>
          <a:p>
            <a:r>
              <a:rPr lang="en-US" dirty="0"/>
              <a:t>Your request has been submitted for review and approval. </a:t>
            </a:r>
            <a:br>
              <a:rPr lang="en-US" dirty="0"/>
            </a:br>
            <a:br>
              <a:rPr lang="en-US" dirty="0"/>
            </a:br>
            <a:r>
              <a:rPr lang="en-US" dirty="0"/>
              <a:t>Your tracking (document) number is: </a:t>
            </a:r>
            <a:r>
              <a:rPr lang="en-US" b="1" dirty="0"/>
              <a:t>5314153</a:t>
            </a:r>
            <a:r>
              <a:rPr lang="en-US" dirty="0"/>
              <a:t>. </a:t>
            </a:r>
            <a:endParaRPr lang="en-US" sz="1200" dirty="0">
              <a:ea typeface="ＭＳ Ｐゴシック" charset="-128"/>
              <a:cs typeface="ＭＳ Ｐゴシック" charset="-128"/>
            </a:endParaRPr>
          </a:p>
        </p:txBody>
      </p:sp>
    </p:spTree>
    <p:extLst>
      <p:ext uri="{BB962C8B-B14F-4D97-AF65-F5344CB8AC3E}">
        <p14:creationId xmlns:p14="http://schemas.microsoft.com/office/powerpoint/2010/main" val="412476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458788" y="688975"/>
            <a:ext cx="6122987" cy="3444875"/>
          </a:xfrm>
          <a:solidFill>
            <a:srgbClr val="FFFFFF"/>
          </a:solidFill>
          <a:ln/>
        </p:spPr>
      </p:sp>
      <p:sp>
        <p:nvSpPr>
          <p:cNvPr id="31747" name="Rectangle 3"/>
          <p:cNvSpPr>
            <a:spLocks noGrp="1" noChangeArrowheads="1"/>
          </p:cNvSpPr>
          <p:nvPr>
            <p:ph type="body" idx="1"/>
          </p:nvPr>
        </p:nvSpPr>
        <p:spPr>
          <a:xfrm>
            <a:off x="938213" y="4362450"/>
            <a:ext cx="5162550" cy="4133850"/>
          </a:xfrm>
          <a:solidFill>
            <a:srgbClr val="FFFFFF"/>
          </a:solidFill>
          <a:ln>
            <a:solidFill>
              <a:srgbClr val="000000"/>
            </a:solidFill>
          </a:ln>
        </p:spPr>
        <p:txBody>
          <a:bodyPr lIns="92702" tIns="46351" rIns="92702" bIns="46351"/>
          <a:lstStyle/>
          <a:p>
            <a:r>
              <a:rPr lang="en-US" dirty="0">
                <a:ea typeface="ＭＳ Ｐゴシック" charset="-128"/>
                <a:cs typeface="ＭＳ Ｐゴシック" charset="-128"/>
              </a:rPr>
              <a:t>MHD couples a Navier-Stokes type system for the ion momentum, mass conservation and energy to Maxwell’s equations.</a:t>
            </a:r>
          </a:p>
          <a:p>
            <a:r>
              <a:rPr lang="en-US" dirty="0">
                <a:ea typeface="ＭＳ Ｐゴシック" charset="-128"/>
                <a:cs typeface="ＭＳ Ｐゴシック" charset="-128"/>
              </a:rPr>
              <a:t>Faraday’s law and Ampere’s Law (neglecting displacement currents) and a generalized Ohm’s law for the electric field.</a:t>
            </a:r>
          </a:p>
          <a:p>
            <a:endParaRPr lang="en-US" dirty="0">
              <a:ea typeface="ＭＳ Ｐゴシック" charset="-128"/>
              <a:cs typeface="ＭＳ Ｐゴシック" charset="-128"/>
            </a:endParaRPr>
          </a:p>
          <a:p>
            <a:r>
              <a:rPr lang="en-US" dirty="0">
                <a:ea typeface="ＭＳ Ｐゴシック" charset="-128"/>
                <a:cs typeface="ＭＳ Ｐゴシック" charset="-128"/>
              </a:rPr>
              <a:t>7 waves</a:t>
            </a:r>
          </a:p>
          <a:p>
            <a:r>
              <a:rPr lang="fi-FI" sz="1600" kern="1200" dirty="0">
                <a:solidFill>
                  <a:schemeClr val="tx1"/>
                </a:solidFill>
                <a:latin typeface="1Stone Serif" charset="0"/>
                <a:ea typeface="ＭＳ Ｐゴシック" pitchFamily="-106" charset="-128"/>
                <a:cs typeface="ＭＳ Ｐゴシック" pitchFamily="-106" charset="-128"/>
              </a:rPr>
              <a:t>{\</a:t>
            </a:r>
            <a:r>
              <a:rPr lang="fi-FI" sz="1600" kern="1200" dirty="0" err="1">
                <a:solidFill>
                  <a:schemeClr val="tx1"/>
                </a:solidFill>
                <a:latin typeface="1Stone Serif" charset="0"/>
                <a:ea typeface="ＭＳ Ｐゴシック" pitchFamily="-106" charset="-128"/>
                <a:cs typeface="ＭＳ Ｐゴシック" pitchFamily="-106" charset="-128"/>
              </a:rPr>
              <a:t>bf</a:t>
            </a:r>
            <a:r>
              <a:rPr lang="fi-FI" sz="1600" kern="1200" dirty="0">
                <a:solidFill>
                  <a:schemeClr val="tx1"/>
                </a:solidFill>
                <a:latin typeface="1Stone Serif" charset="0"/>
                <a:ea typeface="ＭＳ Ｐゴシック" pitchFamily="-106" charset="-128"/>
                <a:cs typeface="ＭＳ Ｐゴシック" pitchFamily="-106" charset="-128"/>
              </a:rPr>
              <a:t> </a:t>
            </a:r>
            <a:r>
              <a:rPr lang="fi-FI" sz="1600" kern="1200" dirty="0" err="1">
                <a:solidFill>
                  <a:schemeClr val="tx1"/>
                </a:solidFill>
                <a:latin typeface="1Stone Serif" charset="0"/>
                <a:ea typeface="ＭＳ Ｐゴシック" pitchFamily="-106" charset="-128"/>
                <a:cs typeface="ＭＳ Ｐゴシック" pitchFamily="-106" charset="-128"/>
              </a:rPr>
              <a:t>R_v</a:t>
            </a:r>
            <a:r>
              <a:rPr lang="fi-FI" sz="1600" kern="1200" dirty="0">
                <a:solidFill>
                  <a:schemeClr val="tx1"/>
                </a:solidFill>
                <a:latin typeface="1Stone Serif" charset="0"/>
                <a:ea typeface="ＭＳ Ｐゴシック" pitchFamily="-106" charset="-128"/>
                <a:cs typeface="ＭＳ Ｐゴシック" pitchFamily="-106" charset="-128"/>
              </a:rPr>
              <a:t>} = \</a:t>
            </a:r>
            <a:r>
              <a:rPr lang="fi-FI" sz="1600" kern="1200" dirty="0" err="1">
                <a:solidFill>
                  <a:schemeClr val="tx1"/>
                </a:solidFill>
                <a:latin typeface="1Stone Serif" charset="0"/>
                <a:ea typeface="ＭＳ Ｐゴシック" pitchFamily="-106" charset="-128"/>
                <a:cs typeface="ＭＳ Ｐゴシック" pitchFamily="-106" charset="-128"/>
              </a:rPr>
              <a:t>noindent</a:t>
            </a:r>
            <a:r>
              <a:rPr lang="fi-FI" sz="1600" kern="1200" dirty="0">
                <a:solidFill>
                  <a:schemeClr val="tx1"/>
                </a:solidFill>
                <a:latin typeface="1Stone Serif" charset="0"/>
                <a:ea typeface="ＭＳ Ｐゴシック" pitchFamily="-106" charset="-128"/>
                <a:cs typeface="ＭＳ Ｐゴシック" pitchFamily="-106" charset="-128"/>
              </a:rPr>
              <a:t> \</a:t>
            </a:r>
            <a:r>
              <a:rPr lang="fi-FI" sz="1600" kern="1200" dirty="0" err="1">
                <a:solidFill>
                  <a:schemeClr val="tx1"/>
                </a:solidFill>
                <a:latin typeface="1Stone Serif" charset="0"/>
                <a:ea typeface="ＭＳ Ｐゴシック" pitchFamily="-106" charset="-128"/>
                <a:cs typeface="ＭＳ Ｐゴシック" pitchFamily="-106" charset="-128"/>
              </a:rPr>
              <a:t>rho</a:t>
            </a:r>
            <a:r>
              <a:rPr lang="fi-FI" sz="1600" kern="1200" dirty="0">
                <a:solidFill>
                  <a:schemeClr val="tx1"/>
                </a:solidFill>
                <a:latin typeface="1Stone Serif" charset="0"/>
                <a:ea typeface="ＭＳ Ｐゴシック" pitchFamily="-106" charset="-128"/>
                <a:cs typeface="ＭＳ Ｐゴシック" pitchFamily="-106" charset="-128"/>
              </a:rPr>
              <a:t> \</a:t>
            </a:r>
            <a:r>
              <a:rPr lang="fi-FI" sz="1600" kern="1200" dirty="0" err="1">
                <a:solidFill>
                  <a:schemeClr val="tx1"/>
                </a:solidFill>
                <a:latin typeface="1Stone Serif" charset="0"/>
                <a:ea typeface="ＭＳ Ｐゴシック" pitchFamily="-106" charset="-128"/>
                <a:cs typeface="ＭＳ Ｐゴシック" pitchFamily="-106" charset="-128"/>
              </a:rPr>
              <a:t>frac{\partial</a:t>
            </a:r>
            <a:r>
              <a:rPr lang="fi-FI" sz="1600" kern="1200" dirty="0">
                <a:solidFill>
                  <a:schemeClr val="tx1"/>
                </a:solidFill>
                <a:latin typeface="1Stone Serif" charset="0"/>
                <a:ea typeface="ＭＳ Ｐゴシック" pitchFamily="-106" charset="-128"/>
                <a:cs typeface="ＭＳ Ｐゴシック" pitchFamily="-106" charset="-128"/>
              </a:rPr>
              <a:t> {\</a:t>
            </a:r>
            <a:r>
              <a:rPr lang="fi-FI" sz="1600" kern="1200" dirty="0" err="1">
                <a:solidFill>
                  <a:schemeClr val="tx1"/>
                </a:solidFill>
                <a:latin typeface="1Stone Serif" charset="0"/>
                <a:ea typeface="ＭＳ Ｐゴシック" pitchFamily="-106" charset="-128"/>
                <a:cs typeface="ＭＳ Ｐゴシック" pitchFamily="-106" charset="-128"/>
              </a:rPr>
              <a:t>bf</a:t>
            </a:r>
            <a:r>
              <a:rPr lang="fi-FI" sz="1600" kern="1200" dirty="0">
                <a:solidFill>
                  <a:schemeClr val="tx1"/>
                </a:solidFill>
                <a:latin typeface="1Stone Serif" charset="0"/>
                <a:ea typeface="ＭＳ Ｐゴシック" pitchFamily="-106" charset="-128"/>
                <a:cs typeface="ＭＳ Ｐゴシック" pitchFamily="-106" charset="-128"/>
              </a:rPr>
              <a:t> </a:t>
            </a:r>
            <a:r>
              <a:rPr lang="fi-FI" sz="1600" kern="1200" dirty="0" err="1">
                <a:solidFill>
                  <a:schemeClr val="tx1"/>
                </a:solidFill>
                <a:latin typeface="1Stone Serif" charset="0"/>
                <a:ea typeface="ＭＳ Ｐゴシック" pitchFamily="-106" charset="-128"/>
                <a:cs typeface="ＭＳ Ｐゴシック" pitchFamily="-106" charset="-128"/>
              </a:rPr>
              <a:t>v}}{\partial</a:t>
            </a:r>
            <a:r>
              <a:rPr lang="fi-FI" sz="1600" kern="1200" dirty="0">
                <a:solidFill>
                  <a:schemeClr val="tx1"/>
                </a:solidFill>
                <a:latin typeface="1Stone Serif" charset="0"/>
                <a:ea typeface="ＭＳ Ｐゴシック" pitchFamily="-106" charset="-128"/>
                <a:cs typeface="ＭＳ Ｐゴシック" pitchFamily="-106" charset="-128"/>
              </a:rPr>
              <a:t> t} + \</a:t>
            </a:r>
            <a:r>
              <a:rPr lang="fi-FI" sz="1600" kern="1200" dirty="0" err="1">
                <a:solidFill>
                  <a:schemeClr val="tx1"/>
                </a:solidFill>
                <a:latin typeface="1Stone Serif" charset="0"/>
                <a:ea typeface="ＭＳ Ｐゴシック" pitchFamily="-106" charset="-128"/>
                <a:cs typeface="ＭＳ Ｐゴシック" pitchFamily="-106" charset="-128"/>
              </a:rPr>
              <a:t>rho</a:t>
            </a:r>
            <a:r>
              <a:rPr lang="fi-FI" sz="1600" kern="1200" dirty="0">
                <a:solidFill>
                  <a:schemeClr val="tx1"/>
                </a:solidFill>
                <a:latin typeface="1Stone Serif" charset="0"/>
                <a:ea typeface="ＭＳ Ｐゴシック" pitchFamily="-106" charset="-128"/>
                <a:cs typeface="ＭＳ Ｐゴシック" pitchFamily="-106" charset="-128"/>
              </a:rPr>
              <a:t> ({\</a:t>
            </a:r>
            <a:r>
              <a:rPr lang="fi-FI" sz="1600" kern="1200" dirty="0" err="1">
                <a:solidFill>
                  <a:schemeClr val="tx1"/>
                </a:solidFill>
                <a:latin typeface="1Stone Serif" charset="0"/>
                <a:ea typeface="ＭＳ Ｐゴシック" pitchFamily="-106" charset="-128"/>
                <a:cs typeface="ＭＳ Ｐゴシック" pitchFamily="-106" charset="-128"/>
              </a:rPr>
              <a:t>bf</a:t>
            </a:r>
            <a:r>
              <a:rPr lang="fi-FI" sz="1600" kern="1200" dirty="0">
                <a:solidFill>
                  <a:schemeClr val="tx1"/>
                </a:solidFill>
                <a:latin typeface="1Stone Serif" charset="0"/>
                <a:ea typeface="ＭＳ Ｐゴシック" pitchFamily="-106" charset="-128"/>
                <a:cs typeface="ＭＳ Ｐゴシック" pitchFamily="-106" charset="-128"/>
              </a:rPr>
              <a:t> v} \</a:t>
            </a:r>
            <a:r>
              <a:rPr lang="fi-FI" sz="1600" kern="1200" dirty="0" err="1">
                <a:solidFill>
                  <a:schemeClr val="tx1"/>
                </a:solidFill>
                <a:latin typeface="1Stone Serif" charset="0"/>
                <a:ea typeface="ＭＳ Ｐゴシック" pitchFamily="-106" charset="-128"/>
                <a:cs typeface="ＭＳ Ｐゴシック" pitchFamily="-106" charset="-128"/>
              </a:rPr>
              <a:t>cdot</a:t>
            </a:r>
            <a:r>
              <a:rPr lang="fi-FI" sz="1600" kern="1200" dirty="0">
                <a:solidFill>
                  <a:schemeClr val="tx1"/>
                </a:solidFill>
                <a:latin typeface="1Stone Serif" charset="0"/>
                <a:ea typeface="ＭＳ Ｐゴシック" pitchFamily="-106" charset="-128"/>
                <a:cs typeface="ＭＳ Ｐゴシック" pitchFamily="-106" charset="-128"/>
              </a:rPr>
              <a:t> \</a:t>
            </a:r>
            <a:r>
              <a:rPr lang="fi-FI" sz="1600" kern="1200" dirty="0" err="1">
                <a:solidFill>
                  <a:schemeClr val="tx1"/>
                </a:solidFill>
                <a:latin typeface="1Stone Serif" charset="0"/>
                <a:ea typeface="ＭＳ Ｐゴシック" pitchFamily="-106" charset="-128"/>
                <a:cs typeface="ＭＳ Ｐゴシック" pitchFamily="-106" charset="-128"/>
              </a:rPr>
              <a:t>nabla</a:t>
            </a:r>
            <a:r>
              <a:rPr lang="fi-FI" sz="1600" kern="1200" dirty="0">
                <a:solidFill>
                  <a:schemeClr val="tx1"/>
                </a:solidFill>
                <a:latin typeface="1Stone Serif" charset="0"/>
                <a:ea typeface="ＭＳ Ｐゴシック" pitchFamily="-106" charset="-128"/>
                <a:cs typeface="ＭＳ Ｐゴシック" pitchFamily="-106" charset="-128"/>
              </a:rPr>
              <a:t> {\</a:t>
            </a:r>
            <a:r>
              <a:rPr lang="fi-FI" sz="1600" kern="1200" dirty="0" err="1">
                <a:solidFill>
                  <a:schemeClr val="tx1"/>
                </a:solidFill>
                <a:latin typeface="1Stone Serif" charset="0"/>
                <a:ea typeface="ＭＳ Ｐゴシック" pitchFamily="-106" charset="-128"/>
                <a:cs typeface="ＭＳ Ｐゴシック" pitchFamily="-106" charset="-128"/>
              </a:rPr>
              <a:t>bf</a:t>
            </a:r>
            <a:r>
              <a:rPr lang="fi-FI" sz="1600" kern="1200" dirty="0">
                <a:solidFill>
                  <a:schemeClr val="tx1"/>
                </a:solidFill>
                <a:latin typeface="1Stone Serif" charset="0"/>
                <a:ea typeface="ＭＳ Ｐゴシック" pitchFamily="-106" charset="-128"/>
                <a:cs typeface="ＭＳ Ｐゴシック" pitchFamily="-106" charset="-128"/>
              </a:rPr>
              <a:t> v}) - \</a:t>
            </a:r>
            <a:r>
              <a:rPr lang="fi-FI" sz="1600" kern="1200" dirty="0" err="1">
                <a:solidFill>
                  <a:schemeClr val="tx1"/>
                </a:solidFill>
                <a:latin typeface="1Stone Serif" charset="0"/>
                <a:ea typeface="ＭＳ Ｐゴシック" pitchFamily="-106" charset="-128"/>
                <a:cs typeface="ＭＳ Ｐゴシック" pitchFamily="-106" charset="-128"/>
              </a:rPr>
              <a:t>nabla</a:t>
            </a:r>
            <a:r>
              <a:rPr lang="fi-FI" sz="1600" kern="1200" dirty="0">
                <a:solidFill>
                  <a:schemeClr val="tx1"/>
                </a:solidFill>
                <a:latin typeface="1Stone Serif" charset="0"/>
                <a:ea typeface="ＭＳ Ｐゴシック" pitchFamily="-106" charset="-128"/>
                <a:cs typeface="ＭＳ Ｐゴシック" pitchFamily="-106" charset="-128"/>
              </a:rPr>
              <a:t> \</a:t>
            </a:r>
            <a:r>
              <a:rPr lang="fi-FI" sz="1600" kern="1200" dirty="0" err="1">
                <a:solidFill>
                  <a:schemeClr val="tx1"/>
                </a:solidFill>
                <a:latin typeface="1Stone Serif" charset="0"/>
                <a:ea typeface="ＭＳ Ｐゴシック" pitchFamily="-106" charset="-128"/>
                <a:cs typeface="ＭＳ Ｐゴシック" pitchFamily="-106" charset="-128"/>
              </a:rPr>
              <a:t>cdot</a:t>
            </a:r>
            <a:r>
              <a:rPr lang="fi-FI" sz="1600" kern="1200" dirty="0">
                <a:solidFill>
                  <a:schemeClr val="tx1"/>
                </a:solidFill>
                <a:latin typeface="1Stone Serif" charset="0"/>
                <a:ea typeface="ＭＳ Ｐゴシック" pitchFamily="-106" charset="-128"/>
                <a:cs typeface="ＭＳ Ｐゴシック" pitchFamily="-106" charset="-128"/>
              </a:rPr>
              <a:t> ( {\</a:t>
            </a:r>
            <a:r>
              <a:rPr lang="fi-FI" sz="1600" kern="1200" dirty="0" err="1">
                <a:solidFill>
                  <a:schemeClr val="tx1"/>
                </a:solidFill>
                <a:latin typeface="1Stone Serif" charset="0"/>
                <a:ea typeface="ＭＳ Ｐゴシック" pitchFamily="-106" charset="-128"/>
                <a:cs typeface="ＭＳ Ｐゴシック" pitchFamily="-106" charset="-128"/>
              </a:rPr>
              <a:t>bf</a:t>
            </a:r>
            <a:r>
              <a:rPr lang="fi-FI" sz="1600" kern="1200" dirty="0">
                <a:solidFill>
                  <a:schemeClr val="tx1"/>
                </a:solidFill>
                <a:latin typeface="1Stone Serif" charset="0"/>
                <a:ea typeface="ＭＳ Ｐゴシック" pitchFamily="-106" charset="-128"/>
                <a:cs typeface="ＭＳ Ｐゴシック" pitchFamily="-106" charset="-128"/>
              </a:rPr>
              <a:t> T} + {\</a:t>
            </a:r>
            <a:r>
              <a:rPr lang="fi-FI" sz="1600" kern="1200" dirty="0" err="1">
                <a:solidFill>
                  <a:schemeClr val="tx1"/>
                </a:solidFill>
                <a:latin typeface="1Stone Serif" charset="0"/>
                <a:ea typeface="ＭＳ Ｐゴシック" pitchFamily="-106" charset="-128"/>
                <a:cs typeface="ＭＳ Ｐゴシック" pitchFamily="-106" charset="-128"/>
              </a:rPr>
              <a:t>bf</a:t>
            </a:r>
            <a:r>
              <a:rPr lang="fi-FI" sz="1600" kern="1200" dirty="0">
                <a:solidFill>
                  <a:schemeClr val="tx1"/>
                </a:solidFill>
                <a:latin typeface="1Stone Serif" charset="0"/>
                <a:ea typeface="ＭＳ Ｐゴシック" pitchFamily="-106" charset="-128"/>
                <a:cs typeface="ＭＳ Ｐゴシック" pitchFamily="-106" charset="-128"/>
              </a:rPr>
              <a:t> </a:t>
            </a:r>
            <a:r>
              <a:rPr lang="fi-FI" sz="1600" kern="1200" dirty="0" err="1">
                <a:solidFill>
                  <a:schemeClr val="tx1"/>
                </a:solidFill>
                <a:latin typeface="1Stone Serif" charset="0"/>
                <a:ea typeface="ＭＳ Ｐゴシック" pitchFamily="-106" charset="-128"/>
                <a:cs typeface="ＭＳ Ｐゴシック" pitchFamily="-106" charset="-128"/>
              </a:rPr>
              <a:t>T}_{\bf</a:t>
            </a:r>
            <a:r>
              <a:rPr lang="fi-FI" sz="1600" kern="1200" dirty="0">
                <a:solidFill>
                  <a:schemeClr val="tx1"/>
                </a:solidFill>
                <a:latin typeface="1Stone Serif" charset="0"/>
                <a:ea typeface="ＭＳ Ｐゴシック" pitchFamily="-106" charset="-128"/>
                <a:cs typeface="ＭＳ Ｐゴシック" pitchFamily="-106" charset="-128"/>
              </a:rPr>
              <a:t> M} ) </a:t>
            </a:r>
            <a:r>
              <a:rPr lang="fi-FI" sz="1600" kern="1200" dirty="0" err="1">
                <a:solidFill>
                  <a:schemeClr val="tx1"/>
                </a:solidFill>
                <a:latin typeface="1Stone Serif" charset="0"/>
                <a:ea typeface="ＭＳ Ｐゴシック" pitchFamily="-106" charset="-128"/>
                <a:cs typeface="ＭＳ Ｐゴシック" pitchFamily="-106" charset="-128"/>
              </a:rPr>
              <a:t>-\rho</a:t>
            </a:r>
            <a:r>
              <a:rPr lang="fi-FI" sz="1600" kern="1200" dirty="0">
                <a:solidFill>
                  <a:schemeClr val="tx1"/>
                </a:solidFill>
                <a:latin typeface="1Stone Serif" charset="0"/>
                <a:ea typeface="ＭＳ Ｐゴシック" pitchFamily="-106" charset="-128"/>
                <a:cs typeface="ＭＳ Ｐゴシック" pitchFamily="-106" charset="-128"/>
              </a:rPr>
              <a:t> {\</a:t>
            </a:r>
            <a:r>
              <a:rPr lang="fi-FI" sz="1600" kern="1200" dirty="0" err="1">
                <a:solidFill>
                  <a:schemeClr val="tx1"/>
                </a:solidFill>
                <a:latin typeface="1Stone Serif" charset="0"/>
                <a:ea typeface="ＭＳ Ｐゴシック" pitchFamily="-106" charset="-128"/>
                <a:cs typeface="ＭＳ Ｐゴシック" pitchFamily="-106" charset="-128"/>
              </a:rPr>
              <a:t>bf</a:t>
            </a:r>
            <a:r>
              <a:rPr lang="fi-FI" sz="1600" kern="1200" dirty="0">
                <a:solidFill>
                  <a:schemeClr val="tx1"/>
                </a:solidFill>
                <a:latin typeface="1Stone Serif" charset="0"/>
                <a:ea typeface="ＭＳ Ｐゴシック" pitchFamily="-106" charset="-128"/>
                <a:cs typeface="ＭＳ Ｐゴシック" pitchFamily="-106" charset="-128"/>
              </a:rPr>
              <a:t> g} = 0</a:t>
            </a:r>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a:t>
            </a:r>
            <a:r>
              <a:rPr lang="en-US" sz="1600" kern="1200" dirty="0" err="1">
                <a:solidFill>
                  <a:schemeClr val="tx1"/>
                </a:solidFill>
                <a:latin typeface="1Stone Serif" charset="0"/>
                <a:ea typeface="ＭＳ Ｐゴシック" pitchFamily="-106" charset="-128"/>
                <a:cs typeface="ＭＳ Ｐゴシック" pitchFamily="-106" charset="-128"/>
              </a:rPr>
              <a:t>R_u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noindent</a:t>
            </a:r>
            <a:r>
              <a:rPr lang="en-US" sz="1600" kern="1200" dirty="0">
                <a:solidFill>
                  <a:schemeClr val="tx1"/>
                </a:solidFill>
                <a:latin typeface="1Stone Serif" charset="0"/>
                <a:ea typeface="ＭＳ Ｐゴシック" pitchFamily="-106" charset="-128"/>
                <a:cs typeface="ＭＳ Ｐゴシック" pitchFamily="-106" charset="-128"/>
              </a:rPr>
              <a:t> \rho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 {\bf T} + {\bf T}_{\bf M} ) -\rho {\bf </a:t>
            </a:r>
            <a:r>
              <a:rPr lang="en-US" sz="1600" kern="1200" dirty="0" err="1">
                <a:solidFill>
                  <a:schemeClr val="tx1"/>
                </a:solidFill>
                <a:latin typeface="1Stone Serif" charset="0"/>
                <a:ea typeface="ＭＳ Ｐゴシック" pitchFamily="-106" charset="-128"/>
                <a:cs typeface="ＭＳ Ｐゴシック" pitchFamily="-106" charset="-128"/>
              </a:rPr>
              <a:t>g</a:t>
            </a:r>
            <a:r>
              <a:rPr lang="en-US" sz="1600" kern="1200" dirty="0">
                <a:solidFill>
                  <a:schemeClr val="tx1"/>
                </a:solidFill>
                <a:latin typeface="1Stone Serif" charset="0"/>
                <a:ea typeface="ＭＳ Ｐゴシック" pitchFamily="-106" charset="-128"/>
                <a:cs typeface="ＭＳ Ｐゴシック" pitchFamily="-106" charset="-128"/>
              </a:rPr>
              <a:t>} =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{\bf </a:t>
            </a:r>
            <a:r>
              <a:rPr lang="en-US" sz="1600" kern="1200" dirty="0" err="1">
                <a:solidFill>
                  <a:schemeClr val="tx1"/>
                </a:solidFill>
                <a:latin typeface="1Stone Serif" charset="0"/>
                <a:ea typeface="ＭＳ Ｐゴシック" pitchFamily="-106" charset="-128"/>
                <a:cs typeface="ＭＳ Ｐゴシック" pitchFamily="-106" charset="-128"/>
              </a:rPr>
              <a:t>R_u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({\bf T} + {\bf T}_M) ] + 2 \rho\Omega \times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g</a:t>
            </a:r>
            <a:r>
              <a:rPr lang="en-US" sz="1600" kern="1200" dirty="0">
                <a:solidFill>
                  <a:schemeClr val="tx1"/>
                </a:solidFill>
                <a:latin typeface="1Stone Serif" charset="0"/>
                <a:ea typeface="ＭＳ Ｐゴシック" pitchFamily="-106" charset="-128"/>
                <a:cs typeface="ＭＳ Ｐゴシック" pitchFamily="-106" charset="-128"/>
              </a:rPr>
              <a:t>}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dirty="0">
                <a:ea typeface="ＭＳ Ｐゴシック" charset="-128"/>
                <a:cs typeface="ＭＳ Ｐゴシック" charset="-128"/>
              </a:rPr>
              <a:t>R_P = \</a:t>
            </a:r>
            <a:r>
              <a:rPr lang="en-US" dirty="0" err="1">
                <a:ea typeface="ＭＳ Ｐゴシック" charset="-128"/>
                <a:cs typeface="ＭＳ Ｐゴシック" charset="-128"/>
              </a:rPr>
              <a:t>frac</a:t>
            </a:r>
            <a:r>
              <a:rPr lang="en-US" dirty="0">
                <a:ea typeface="ＭＳ Ｐゴシック" charset="-128"/>
                <a:cs typeface="ＭＳ Ｐゴシック" charset="-128"/>
              </a:rPr>
              <a:t>{\partial \rho}{\partial t} + \</a:t>
            </a:r>
            <a:r>
              <a:rPr lang="en-US" dirty="0" err="1">
                <a:ea typeface="ＭＳ Ｐゴシック" charset="-128"/>
                <a:cs typeface="ＭＳ Ｐゴシック" charset="-128"/>
              </a:rPr>
              <a:t>nabla</a:t>
            </a:r>
            <a:r>
              <a:rPr lang="en-US" dirty="0">
                <a:ea typeface="ＭＳ Ｐゴシック" charset="-128"/>
                <a:cs typeface="ＭＳ Ｐゴシック" charset="-128"/>
              </a:rPr>
              <a:t> \</a:t>
            </a:r>
            <a:r>
              <a:rPr lang="en-US" dirty="0" err="1">
                <a:ea typeface="ＭＳ Ｐゴシック" charset="-128"/>
                <a:cs typeface="ＭＳ Ｐゴシック" charset="-128"/>
              </a:rPr>
              <a:t>cdot</a:t>
            </a:r>
            <a:r>
              <a:rPr lang="en-US" dirty="0">
                <a:ea typeface="ＭＳ Ｐゴシック" charset="-128"/>
                <a:cs typeface="ＭＳ Ｐゴシック" charset="-128"/>
              </a:rPr>
              <a:t> (\rho {\bf u}) = 0</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R_B}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{\bf B}}{\partial 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u} \times {\bf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 \frac{\eta}{\mu_0}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B})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dirty="0">
                <a:ea typeface="ＭＳ Ｐゴシック" charset="-128"/>
                <a:cs typeface="ＭＳ Ｐゴシック" charset="-128"/>
              </a:rPr>
              <a:t>{\bf T} &amp; = &amp; -P {\bf I} + {\bf \Pi} = -P {\bf I} - \frac{2}{3} \mu (\</a:t>
            </a:r>
            <a:r>
              <a:rPr lang="en-US" dirty="0" err="1">
                <a:ea typeface="ＭＳ Ｐゴシック" charset="-128"/>
                <a:cs typeface="ＭＳ Ｐゴシック" charset="-128"/>
              </a:rPr>
              <a:t>nabla</a:t>
            </a:r>
            <a:r>
              <a:rPr lang="en-US" dirty="0">
                <a:ea typeface="ＭＳ Ｐゴシック" charset="-128"/>
                <a:cs typeface="ＭＳ Ｐゴシック" charset="-128"/>
              </a:rPr>
              <a:t> \</a:t>
            </a:r>
            <a:r>
              <a:rPr lang="en-US" dirty="0" err="1">
                <a:ea typeface="ＭＳ Ｐゴシック" charset="-128"/>
                <a:cs typeface="ＭＳ Ｐゴシック" charset="-128"/>
              </a:rPr>
              <a:t>cdot</a:t>
            </a:r>
            <a:r>
              <a:rPr lang="en-US" dirty="0">
                <a:ea typeface="ＭＳ Ｐゴシック" charset="-128"/>
                <a:cs typeface="ＭＳ Ｐゴシック" charset="-128"/>
              </a:rPr>
              <a:t> {\bf </a:t>
            </a:r>
            <a:r>
              <a:rPr lang="en-US" dirty="0" err="1">
                <a:ea typeface="ＭＳ Ｐゴシック" charset="-128"/>
                <a:cs typeface="ＭＳ Ｐゴシック" charset="-128"/>
              </a:rPr>
              <a:t>u</a:t>
            </a:r>
            <a:r>
              <a:rPr lang="en-US" dirty="0">
                <a:ea typeface="ＭＳ Ｐゴシック" charset="-128"/>
                <a:cs typeface="ＭＳ Ｐゴシック" charset="-128"/>
              </a:rPr>
              <a:t>}) {\bf I} + \mu [\</a:t>
            </a:r>
            <a:r>
              <a:rPr lang="en-US" dirty="0" err="1">
                <a:ea typeface="ＭＳ Ｐゴシック" charset="-128"/>
                <a:cs typeface="ＭＳ Ｐゴシック" charset="-128"/>
              </a:rPr>
              <a:t>nabla</a:t>
            </a:r>
            <a:r>
              <a:rPr lang="en-US" dirty="0">
                <a:ea typeface="ＭＳ Ｐゴシック" charset="-128"/>
                <a:cs typeface="ＭＳ Ｐゴシック" charset="-128"/>
              </a:rPr>
              <a:t> {\bf </a:t>
            </a:r>
            <a:r>
              <a:rPr lang="en-US" dirty="0" err="1">
                <a:ea typeface="ＭＳ Ｐゴシック" charset="-128"/>
                <a:cs typeface="ＭＳ Ｐゴシック" charset="-128"/>
              </a:rPr>
              <a:t>u</a:t>
            </a:r>
            <a:r>
              <a:rPr lang="en-US" dirty="0">
                <a:ea typeface="ＭＳ Ｐゴシック" charset="-128"/>
                <a:cs typeface="ＭＳ Ｐゴシック" charset="-128"/>
              </a:rPr>
              <a:t>} + \</a:t>
            </a:r>
            <a:r>
              <a:rPr lang="en-US" dirty="0" err="1">
                <a:ea typeface="ＭＳ Ｐゴシック" charset="-128"/>
                <a:cs typeface="ＭＳ Ｐゴシック" charset="-128"/>
              </a:rPr>
              <a:t>nabla</a:t>
            </a:r>
            <a:r>
              <a:rPr lang="en-US" dirty="0">
                <a:ea typeface="ＭＳ Ｐゴシック" charset="-128"/>
                <a:cs typeface="ＭＳ Ｐゴシック" charset="-128"/>
              </a:rPr>
              <a:t> {\bf </a:t>
            </a:r>
            <a:r>
              <a:rPr lang="en-US" dirty="0" err="1">
                <a:ea typeface="ＭＳ Ｐゴシック" charset="-128"/>
                <a:cs typeface="ＭＳ Ｐゴシック" charset="-128"/>
              </a:rPr>
              <a:t>u}^T</a:t>
            </a:r>
            <a:r>
              <a:rPr lang="en-US" dirty="0">
                <a:ea typeface="ＭＳ Ｐゴシック" charset="-128"/>
                <a:cs typeface="ＭＳ Ｐゴシック" charset="-128"/>
              </a:rPr>
              <a:t> ]</a:t>
            </a:r>
          </a:p>
          <a:p>
            <a:endParaRPr lang="en-US" dirty="0">
              <a:ea typeface="ＭＳ Ｐゴシック" charset="-128"/>
              <a:cs typeface="ＭＳ Ｐゴシック" charset="-128"/>
            </a:endParaRPr>
          </a:p>
          <a:p>
            <a:r>
              <a:rPr lang="en-US" dirty="0">
                <a:ea typeface="ＭＳ Ｐゴシック" charset="-128"/>
                <a:cs typeface="ＭＳ Ｐゴシック" charset="-128"/>
              </a:rPr>
              <a:t>{\bf T}_{\bf M} &amp; = &amp; \frac{1}{\mu_0} {\bf B} \</a:t>
            </a:r>
            <a:r>
              <a:rPr lang="en-US" dirty="0" err="1">
                <a:ea typeface="ＭＳ Ｐゴシック" charset="-128"/>
                <a:cs typeface="ＭＳ Ｐゴシック" charset="-128"/>
              </a:rPr>
              <a:t>otimes</a:t>
            </a:r>
            <a:r>
              <a:rPr lang="en-US" dirty="0">
                <a:ea typeface="ＭＳ Ｐゴシック" charset="-128"/>
                <a:cs typeface="ＭＳ Ｐゴシック" charset="-128"/>
              </a:rPr>
              <a:t>  {\bf B} -    \frac{1}{2 \mu_0} \| {\bf B} \|^2  {\bf I}</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A}</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R_e</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(\rho </a:t>
            </a:r>
            <a:r>
              <a:rPr lang="en-US" sz="1600" kern="1200" dirty="0" err="1">
                <a:solidFill>
                  <a:schemeClr val="tx1"/>
                </a:solidFill>
                <a:latin typeface="1Stone Serif" charset="0"/>
                <a:ea typeface="ＭＳ Ｐゴシック" pitchFamily="-106" charset="-128"/>
                <a:cs typeface="ＭＳ Ｐゴシック" pitchFamily="-106" charset="-128"/>
              </a:rPr>
              <a:t>e</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\left[ \rho {\bf </a:t>
            </a:r>
            <a:r>
              <a:rPr lang="en-US" sz="1600" kern="1200" dirty="0" err="1">
                <a:solidFill>
                  <a:schemeClr val="tx1"/>
                </a:solidFill>
                <a:latin typeface="1Stone Serif" charset="0"/>
                <a:ea typeface="ＭＳ Ｐゴシック" pitchFamily="-106" charset="-128"/>
                <a:cs typeface="ＭＳ Ｐゴシック" pitchFamily="-106" charset="-128"/>
              </a:rPr>
              <a:t>v</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e</a:t>
            </a:r>
            <a:r>
              <a:rPr lang="en-US" sz="1600" kern="1200" dirty="0">
                <a:solidFill>
                  <a:schemeClr val="tx1"/>
                </a:solidFill>
                <a:latin typeface="1Stone Serif" charset="0"/>
                <a:ea typeface="ＭＳ Ｐゴシック" pitchFamily="-106" charset="-128"/>
                <a:cs typeface="ＭＳ Ｐゴシック" pitchFamily="-106" charset="-128"/>
              </a:rPr>
              <a:t> + {\bf </a:t>
            </a:r>
            <a:r>
              <a:rPr lang="en-US" sz="1600" kern="1200" dirty="0" err="1">
                <a:solidFill>
                  <a:schemeClr val="tx1"/>
                </a:solidFill>
                <a:latin typeface="1Stone Serif" charset="0"/>
                <a:ea typeface="ＭＳ Ｐゴシック" pitchFamily="-106" charset="-128"/>
                <a:cs typeface="ＭＳ Ｐゴシック" pitchFamily="-106" charset="-128"/>
              </a:rPr>
              <a:t>q</a:t>
            </a:r>
            <a:r>
              <a:rPr lang="en-US" sz="1600" kern="1200" dirty="0">
                <a:solidFill>
                  <a:schemeClr val="tx1"/>
                </a:solidFill>
                <a:latin typeface="1Stone Serif" charset="0"/>
                <a:ea typeface="ＭＳ Ｐゴシック" pitchFamily="-106" charset="-128"/>
                <a:cs typeface="ＭＳ Ｐゴシック" pitchFamily="-106" charset="-128"/>
              </a:rPr>
              <a:t>} \right] -  {{\bf 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v</a:t>
            </a:r>
            <a:r>
              <a:rPr lang="en-US" sz="1600" kern="1200" dirty="0">
                <a:solidFill>
                  <a:schemeClr val="tx1"/>
                </a:solidFill>
                <a:latin typeface="1Stone Serif" charset="0"/>
                <a:ea typeface="ＭＳ Ｐゴシック" pitchFamily="-106" charset="-128"/>
                <a:cs typeface="ＭＳ Ｐゴシック" pitchFamily="-106" charset="-128"/>
              </a:rPr>
              <a:t>}}} - \eta \| {\frac{1}{\mu_0}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B}} \|^2  = {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err="1">
                <a:solidFill>
                  <a:schemeClr val="tx1"/>
                </a:solidFill>
                <a:latin typeface="1Stone Serif" charset="0"/>
                <a:ea typeface="ＭＳ Ｐゴシック" pitchFamily="-106" charset="-128"/>
                <a:cs typeface="ＭＳ Ｐゴシック" pitchFamily="-106" charset="-128"/>
              </a:rPr>
              <a:t>R_{A_z</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 - \frac{\eta}{\mu_0} \nabla^2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 +E^0_z=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%{\bf R_B}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\left[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B} - { \bf B}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\frac{\eta}{\mu_0} \left(\</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B})^T) + \psi {\bf I} \right]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%R_{\psi}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{\bf B} = 0</a:t>
            </a:r>
          </a:p>
          <a:p>
            <a:endParaRPr lang="en-US" sz="1600" kern="1200" dirty="0">
              <a:solidFill>
                <a:schemeClr val="tx1"/>
              </a:solidFill>
              <a:latin typeface="1Stone Serif" charset="0"/>
              <a:ea typeface="ＭＳ Ｐゴシック" pitchFamily="-106" charset="-128"/>
              <a:cs typeface="ＭＳ Ｐゴシック" pitchFamily="-106" charset="-128"/>
            </a:endParaRPr>
          </a:p>
          <a:p>
            <a:endParaRPr lang="en-US" sz="1600" kern="1200" dirty="0">
              <a:solidFill>
                <a:schemeClr val="tx1"/>
              </a:solidFill>
              <a:latin typeface="1Stone Serif" charset="0"/>
              <a:ea typeface="ＭＳ Ｐゴシック" pitchFamily="-106" charset="-128"/>
              <a:cs typeface="ＭＳ Ｐゴシック" pitchFamily="-106" charset="-128"/>
            </a:endParaRPr>
          </a:p>
          <a:p>
            <a:endParaRPr lang="en-US" dirty="0">
              <a:ea typeface="ＭＳ Ｐゴシック" charset="-128"/>
              <a:cs typeface="ＭＳ Ｐゴシック" charset="-128"/>
            </a:endParaRPr>
          </a:p>
        </p:txBody>
      </p:sp>
    </p:spTree>
    <p:extLst>
      <p:ext uri="{BB962C8B-B14F-4D97-AF65-F5344CB8AC3E}">
        <p14:creationId xmlns:p14="http://schemas.microsoft.com/office/powerpoint/2010/main" val="1127838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255E9-0A44-4B4A-AEDB-24AC85F44792}" type="slidenum">
              <a:rPr lang="en-US" smtClean="0"/>
              <a:t>7</a:t>
            </a:fld>
            <a:endParaRPr lang="en-US"/>
          </a:p>
        </p:txBody>
      </p:sp>
    </p:spTree>
    <p:extLst>
      <p:ext uri="{BB962C8B-B14F-4D97-AF65-F5344CB8AC3E}">
        <p14:creationId xmlns:p14="http://schemas.microsoft.com/office/powerpoint/2010/main" val="2055859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458788" y="688975"/>
            <a:ext cx="6122987" cy="3444875"/>
          </a:xfrm>
          <a:solidFill>
            <a:srgbClr val="FFFFFF"/>
          </a:solidFill>
          <a:ln/>
        </p:spPr>
      </p:sp>
      <p:sp>
        <p:nvSpPr>
          <p:cNvPr id="31747" name="Rectangle 3"/>
          <p:cNvSpPr>
            <a:spLocks noGrp="1" noChangeArrowheads="1"/>
          </p:cNvSpPr>
          <p:nvPr>
            <p:ph type="body" idx="1"/>
          </p:nvPr>
        </p:nvSpPr>
        <p:spPr>
          <a:xfrm>
            <a:off x="938213" y="4362450"/>
            <a:ext cx="5162550" cy="4133850"/>
          </a:xfrm>
          <a:solidFill>
            <a:srgbClr val="FFFFFF"/>
          </a:solidFill>
          <a:ln>
            <a:solidFill>
              <a:srgbClr val="000000"/>
            </a:solidFill>
          </a:ln>
        </p:spPr>
        <p:txBody>
          <a:bodyPr lIns="92702" tIns="46351" rIns="92702" bIns="46351"/>
          <a:lstStyle/>
          <a:p>
            <a:r>
              <a:rPr lang="en-US" dirty="0">
                <a:ea typeface="ＭＳ Ｐゴシック" charset="-128"/>
                <a:cs typeface="ＭＳ Ｐゴシック" charset="-128"/>
              </a:rPr>
              <a:t>MHD couples a Navier-Stokes type system for the ion momentum, mass conservation and energy to Maxwell’s equations.</a:t>
            </a:r>
          </a:p>
          <a:p>
            <a:r>
              <a:rPr lang="en-US" dirty="0">
                <a:ea typeface="ＭＳ Ｐゴシック" charset="-128"/>
                <a:cs typeface="ＭＳ Ｐゴシック" charset="-128"/>
              </a:rPr>
              <a:t>Faraday’s law and Ampere’s Law (neglecting displacement currents) and a generalized Ohm’s law for the electric field.</a:t>
            </a:r>
          </a:p>
          <a:p>
            <a:endParaRPr lang="en-US" dirty="0">
              <a:ea typeface="ＭＳ Ｐゴシック" charset="-128"/>
              <a:cs typeface="ＭＳ Ｐゴシック" charset="-128"/>
            </a:endParaRPr>
          </a:p>
          <a:p>
            <a:r>
              <a:rPr lang="en-US" dirty="0">
                <a:ea typeface="ＭＳ Ｐゴシック" charset="-128"/>
                <a:cs typeface="ＭＳ Ｐゴシック" charset="-128"/>
              </a:rPr>
              <a:t>7 waves</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a:t>
            </a:r>
            <a:r>
              <a:rPr lang="en-US" sz="1600" kern="1200" dirty="0" err="1">
                <a:solidFill>
                  <a:schemeClr val="tx1"/>
                </a:solidFill>
                <a:latin typeface="1Stone Serif" charset="0"/>
                <a:ea typeface="ＭＳ Ｐゴシック" pitchFamily="-106" charset="-128"/>
                <a:cs typeface="ＭＳ Ｐゴシック" pitchFamily="-106" charset="-128"/>
              </a:rPr>
              <a:t>R_u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noindent</a:t>
            </a:r>
            <a:r>
              <a:rPr lang="en-US" sz="1600" kern="1200" dirty="0">
                <a:solidFill>
                  <a:schemeClr val="tx1"/>
                </a:solidFill>
                <a:latin typeface="1Stone Serif" charset="0"/>
                <a:ea typeface="ＭＳ Ｐゴシック" pitchFamily="-106" charset="-128"/>
                <a:cs typeface="ＭＳ Ｐゴシック" pitchFamily="-106" charset="-128"/>
              </a:rPr>
              <a:t> \rho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 {\bf T} + {\bf T}_{\bf M} ) -\rho {\bf </a:t>
            </a:r>
            <a:r>
              <a:rPr lang="en-US" sz="1600" kern="1200" dirty="0" err="1">
                <a:solidFill>
                  <a:schemeClr val="tx1"/>
                </a:solidFill>
                <a:latin typeface="1Stone Serif" charset="0"/>
                <a:ea typeface="ＭＳ Ｐゴシック" pitchFamily="-106" charset="-128"/>
                <a:cs typeface="ＭＳ Ｐゴシック" pitchFamily="-106" charset="-128"/>
              </a:rPr>
              <a:t>g</a:t>
            </a:r>
            <a:r>
              <a:rPr lang="en-US" sz="1600" kern="1200" dirty="0">
                <a:solidFill>
                  <a:schemeClr val="tx1"/>
                </a:solidFill>
                <a:latin typeface="1Stone Serif" charset="0"/>
                <a:ea typeface="ＭＳ Ｐゴシック" pitchFamily="-106" charset="-128"/>
                <a:cs typeface="ＭＳ Ｐゴシック" pitchFamily="-106" charset="-128"/>
              </a:rPr>
              <a:t>} =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{\bf </a:t>
            </a:r>
            <a:r>
              <a:rPr lang="en-US" sz="1600" kern="1200" dirty="0" err="1">
                <a:solidFill>
                  <a:schemeClr val="tx1"/>
                </a:solidFill>
                <a:latin typeface="1Stone Serif" charset="0"/>
                <a:ea typeface="ＭＳ Ｐゴシック" pitchFamily="-106" charset="-128"/>
                <a:cs typeface="ＭＳ Ｐゴシック" pitchFamily="-106" charset="-128"/>
              </a:rPr>
              <a:t>R_u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({\bf T} + {\bf T}_M) ] + 2 \rho\Omega \times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g</a:t>
            </a:r>
            <a:r>
              <a:rPr lang="en-US" sz="1600" kern="1200" dirty="0">
                <a:solidFill>
                  <a:schemeClr val="tx1"/>
                </a:solidFill>
                <a:latin typeface="1Stone Serif" charset="0"/>
                <a:ea typeface="ＭＳ Ｐゴシック" pitchFamily="-106" charset="-128"/>
                <a:cs typeface="ＭＳ Ｐゴシック" pitchFamily="-106" charset="-128"/>
              </a:rPr>
              <a:t>}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dirty="0">
                <a:ea typeface="ＭＳ Ｐゴシック" charset="-128"/>
                <a:cs typeface="ＭＳ Ｐゴシック" charset="-128"/>
              </a:rPr>
              <a:t>R_P = \</a:t>
            </a:r>
            <a:r>
              <a:rPr lang="en-US" dirty="0" err="1">
                <a:ea typeface="ＭＳ Ｐゴシック" charset="-128"/>
                <a:cs typeface="ＭＳ Ｐゴシック" charset="-128"/>
              </a:rPr>
              <a:t>frac</a:t>
            </a:r>
            <a:r>
              <a:rPr lang="en-US" dirty="0">
                <a:ea typeface="ＭＳ Ｐゴシック" charset="-128"/>
                <a:cs typeface="ＭＳ Ｐゴシック" charset="-128"/>
              </a:rPr>
              <a:t>{\partial \rho}{\partial </a:t>
            </a:r>
            <a:r>
              <a:rPr lang="en-US" dirty="0" err="1">
                <a:ea typeface="ＭＳ Ｐゴシック" charset="-128"/>
                <a:cs typeface="ＭＳ Ｐゴシック" charset="-128"/>
              </a:rPr>
              <a:t>t</a:t>
            </a:r>
            <a:r>
              <a:rPr lang="en-US" dirty="0">
                <a:ea typeface="ＭＳ Ｐゴシック" charset="-128"/>
                <a:cs typeface="ＭＳ Ｐゴシック" charset="-128"/>
              </a:rPr>
              <a:t>} + \</a:t>
            </a:r>
            <a:r>
              <a:rPr lang="en-US" dirty="0" err="1">
                <a:ea typeface="ＭＳ Ｐゴシック" charset="-128"/>
                <a:cs typeface="ＭＳ Ｐゴシック" charset="-128"/>
              </a:rPr>
              <a:t>nabla</a:t>
            </a:r>
            <a:r>
              <a:rPr lang="en-US" dirty="0">
                <a:ea typeface="ＭＳ Ｐゴシック" charset="-128"/>
                <a:cs typeface="ＭＳ Ｐゴシック" charset="-128"/>
              </a:rPr>
              <a:t> \</a:t>
            </a:r>
            <a:r>
              <a:rPr lang="en-US" dirty="0" err="1">
                <a:ea typeface="ＭＳ Ｐゴシック" charset="-128"/>
                <a:cs typeface="ＭＳ Ｐゴシック" charset="-128"/>
              </a:rPr>
              <a:t>cdot</a:t>
            </a:r>
            <a:r>
              <a:rPr lang="en-US" dirty="0">
                <a:ea typeface="ＭＳ Ｐゴシック" charset="-128"/>
                <a:cs typeface="ＭＳ Ｐゴシック" charset="-128"/>
              </a:rPr>
              <a:t> (\rho {\bf </a:t>
            </a:r>
            <a:r>
              <a:rPr lang="en-US" dirty="0" err="1">
                <a:ea typeface="ＭＳ Ｐゴシック" charset="-128"/>
                <a:cs typeface="ＭＳ Ｐゴシック" charset="-128"/>
              </a:rPr>
              <a:t>u</a:t>
            </a:r>
            <a:r>
              <a:rPr lang="en-US" dirty="0">
                <a:ea typeface="ＭＳ Ｐゴシック" charset="-128"/>
                <a:cs typeface="ＭＳ Ｐゴシック" charset="-128"/>
              </a:rPr>
              <a:t>}) = 0</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R_B}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{\bf B}}{\partial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\times {\bf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 \frac{\eta}{\mu_0}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B})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dirty="0">
                <a:ea typeface="ＭＳ Ｐゴシック" charset="-128"/>
                <a:cs typeface="ＭＳ Ｐゴシック" charset="-128"/>
              </a:rPr>
              <a:t>{\bf T} &amp; = &amp; -P {\bf I} + {\bf \Pi} = -P {\bf I} - \frac{2}{3} \mu (\</a:t>
            </a:r>
            <a:r>
              <a:rPr lang="en-US" dirty="0" err="1">
                <a:ea typeface="ＭＳ Ｐゴシック" charset="-128"/>
                <a:cs typeface="ＭＳ Ｐゴシック" charset="-128"/>
              </a:rPr>
              <a:t>nabla</a:t>
            </a:r>
            <a:r>
              <a:rPr lang="en-US" dirty="0">
                <a:ea typeface="ＭＳ Ｐゴシック" charset="-128"/>
                <a:cs typeface="ＭＳ Ｐゴシック" charset="-128"/>
              </a:rPr>
              <a:t> \</a:t>
            </a:r>
            <a:r>
              <a:rPr lang="en-US" dirty="0" err="1">
                <a:ea typeface="ＭＳ Ｐゴシック" charset="-128"/>
                <a:cs typeface="ＭＳ Ｐゴシック" charset="-128"/>
              </a:rPr>
              <a:t>cdot</a:t>
            </a:r>
            <a:r>
              <a:rPr lang="en-US" dirty="0">
                <a:ea typeface="ＭＳ Ｐゴシック" charset="-128"/>
                <a:cs typeface="ＭＳ Ｐゴシック" charset="-128"/>
              </a:rPr>
              <a:t> {\bf </a:t>
            </a:r>
            <a:r>
              <a:rPr lang="en-US" dirty="0" err="1">
                <a:ea typeface="ＭＳ Ｐゴシック" charset="-128"/>
                <a:cs typeface="ＭＳ Ｐゴシック" charset="-128"/>
              </a:rPr>
              <a:t>u</a:t>
            </a:r>
            <a:r>
              <a:rPr lang="en-US" dirty="0">
                <a:ea typeface="ＭＳ Ｐゴシック" charset="-128"/>
                <a:cs typeface="ＭＳ Ｐゴシック" charset="-128"/>
              </a:rPr>
              <a:t>}) {\bf I} + \mu [\</a:t>
            </a:r>
            <a:r>
              <a:rPr lang="en-US" dirty="0" err="1">
                <a:ea typeface="ＭＳ Ｐゴシック" charset="-128"/>
                <a:cs typeface="ＭＳ Ｐゴシック" charset="-128"/>
              </a:rPr>
              <a:t>nabla</a:t>
            </a:r>
            <a:r>
              <a:rPr lang="en-US" dirty="0">
                <a:ea typeface="ＭＳ Ｐゴシック" charset="-128"/>
                <a:cs typeface="ＭＳ Ｐゴシック" charset="-128"/>
              </a:rPr>
              <a:t> {\bf </a:t>
            </a:r>
            <a:r>
              <a:rPr lang="en-US" dirty="0" err="1">
                <a:ea typeface="ＭＳ Ｐゴシック" charset="-128"/>
                <a:cs typeface="ＭＳ Ｐゴシック" charset="-128"/>
              </a:rPr>
              <a:t>u</a:t>
            </a:r>
            <a:r>
              <a:rPr lang="en-US" dirty="0">
                <a:ea typeface="ＭＳ Ｐゴシック" charset="-128"/>
                <a:cs typeface="ＭＳ Ｐゴシック" charset="-128"/>
              </a:rPr>
              <a:t>} + \</a:t>
            </a:r>
            <a:r>
              <a:rPr lang="en-US" dirty="0" err="1">
                <a:ea typeface="ＭＳ Ｐゴシック" charset="-128"/>
                <a:cs typeface="ＭＳ Ｐゴシック" charset="-128"/>
              </a:rPr>
              <a:t>nabla</a:t>
            </a:r>
            <a:r>
              <a:rPr lang="en-US" dirty="0">
                <a:ea typeface="ＭＳ Ｐゴシック" charset="-128"/>
                <a:cs typeface="ＭＳ Ｐゴシック" charset="-128"/>
              </a:rPr>
              <a:t> {\bf </a:t>
            </a:r>
            <a:r>
              <a:rPr lang="en-US" dirty="0" err="1">
                <a:ea typeface="ＭＳ Ｐゴシック" charset="-128"/>
                <a:cs typeface="ＭＳ Ｐゴシック" charset="-128"/>
              </a:rPr>
              <a:t>u}^T</a:t>
            </a:r>
            <a:r>
              <a:rPr lang="en-US" dirty="0">
                <a:ea typeface="ＭＳ Ｐゴシック" charset="-128"/>
                <a:cs typeface="ＭＳ Ｐゴシック" charset="-128"/>
              </a:rPr>
              <a:t> ]</a:t>
            </a:r>
          </a:p>
          <a:p>
            <a:endParaRPr lang="en-US" dirty="0">
              <a:ea typeface="ＭＳ Ｐゴシック" charset="-128"/>
              <a:cs typeface="ＭＳ Ｐゴシック" charset="-128"/>
            </a:endParaRPr>
          </a:p>
          <a:p>
            <a:r>
              <a:rPr lang="en-US" dirty="0">
                <a:ea typeface="ＭＳ Ｐゴシック" charset="-128"/>
                <a:cs typeface="ＭＳ Ｐゴシック" charset="-128"/>
              </a:rPr>
              <a:t>{\bf T}_{\bf M} &amp; = &amp; \frac{1}{\mu_0} {\bf B} \</a:t>
            </a:r>
            <a:r>
              <a:rPr lang="en-US" dirty="0" err="1">
                <a:ea typeface="ＭＳ Ｐゴシック" charset="-128"/>
                <a:cs typeface="ＭＳ Ｐゴシック" charset="-128"/>
              </a:rPr>
              <a:t>otimes</a:t>
            </a:r>
            <a:r>
              <a:rPr lang="en-US" dirty="0">
                <a:ea typeface="ＭＳ Ｐゴシック" charset="-128"/>
                <a:cs typeface="ＭＳ Ｐゴシック" charset="-128"/>
              </a:rPr>
              <a:t>  {\bf B} -    \frac{1}{2 \mu_0} \| {\bf B} \|^2  {\bf I}</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A}</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R_e</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(\rho </a:t>
            </a:r>
            <a:r>
              <a:rPr lang="en-US" sz="1600" kern="1200" dirty="0" err="1">
                <a:solidFill>
                  <a:schemeClr val="tx1"/>
                </a:solidFill>
                <a:latin typeface="1Stone Serif" charset="0"/>
                <a:ea typeface="ＭＳ Ｐゴシック" pitchFamily="-106" charset="-128"/>
                <a:cs typeface="ＭＳ Ｐゴシック" pitchFamily="-106" charset="-128"/>
              </a:rPr>
              <a:t>e</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\left[ \rho {\bf </a:t>
            </a:r>
            <a:r>
              <a:rPr lang="en-US" sz="1600" kern="1200" dirty="0" err="1">
                <a:solidFill>
                  <a:schemeClr val="tx1"/>
                </a:solidFill>
                <a:latin typeface="1Stone Serif" charset="0"/>
                <a:ea typeface="ＭＳ Ｐゴシック" pitchFamily="-106" charset="-128"/>
                <a:cs typeface="ＭＳ Ｐゴシック" pitchFamily="-106" charset="-128"/>
              </a:rPr>
              <a:t>v</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e</a:t>
            </a:r>
            <a:r>
              <a:rPr lang="en-US" sz="1600" kern="1200" dirty="0">
                <a:solidFill>
                  <a:schemeClr val="tx1"/>
                </a:solidFill>
                <a:latin typeface="1Stone Serif" charset="0"/>
                <a:ea typeface="ＭＳ Ｐゴシック" pitchFamily="-106" charset="-128"/>
                <a:cs typeface="ＭＳ Ｐゴシック" pitchFamily="-106" charset="-128"/>
              </a:rPr>
              <a:t> + {\bf </a:t>
            </a:r>
            <a:r>
              <a:rPr lang="en-US" sz="1600" kern="1200" dirty="0" err="1">
                <a:solidFill>
                  <a:schemeClr val="tx1"/>
                </a:solidFill>
                <a:latin typeface="1Stone Serif" charset="0"/>
                <a:ea typeface="ＭＳ Ｐゴシック" pitchFamily="-106" charset="-128"/>
                <a:cs typeface="ＭＳ Ｐゴシック" pitchFamily="-106" charset="-128"/>
              </a:rPr>
              <a:t>q</a:t>
            </a:r>
            <a:r>
              <a:rPr lang="en-US" sz="1600" kern="1200" dirty="0">
                <a:solidFill>
                  <a:schemeClr val="tx1"/>
                </a:solidFill>
                <a:latin typeface="1Stone Serif" charset="0"/>
                <a:ea typeface="ＭＳ Ｐゴシック" pitchFamily="-106" charset="-128"/>
                <a:cs typeface="ＭＳ Ｐゴシック" pitchFamily="-106" charset="-128"/>
              </a:rPr>
              <a:t>} \right] -  {{\bf 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v</a:t>
            </a:r>
            <a:r>
              <a:rPr lang="en-US" sz="1600" kern="1200" dirty="0">
                <a:solidFill>
                  <a:schemeClr val="tx1"/>
                </a:solidFill>
                <a:latin typeface="1Stone Serif" charset="0"/>
                <a:ea typeface="ＭＳ Ｐゴシック" pitchFamily="-106" charset="-128"/>
                <a:cs typeface="ＭＳ Ｐゴシック" pitchFamily="-106" charset="-128"/>
              </a:rPr>
              <a:t>}}} - \eta \| {\frac{1}{\mu_0}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B}} \|^2  = {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err="1">
                <a:solidFill>
                  <a:schemeClr val="tx1"/>
                </a:solidFill>
                <a:latin typeface="1Stone Serif" charset="0"/>
                <a:ea typeface="ＭＳ Ｐゴシック" pitchFamily="-106" charset="-128"/>
                <a:cs typeface="ＭＳ Ｐゴシック" pitchFamily="-106" charset="-128"/>
              </a:rPr>
              <a:t>R_{A_z</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 - \frac{\eta}{\mu_0} \nabla^2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 +E^0_z=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%{\bf R_B}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\left[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B} - { \bf B}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\frac{\eta}{\mu_0} \left(\</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B})^T) + \psi {\bf I} \right]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%R_{\psi}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{\bf B} = 0</a:t>
            </a:r>
          </a:p>
          <a:p>
            <a:endParaRPr lang="en-US" sz="1600" kern="1200" dirty="0">
              <a:solidFill>
                <a:schemeClr val="tx1"/>
              </a:solidFill>
              <a:latin typeface="1Stone Serif" charset="0"/>
              <a:ea typeface="ＭＳ Ｐゴシック" pitchFamily="-106" charset="-128"/>
              <a:cs typeface="ＭＳ Ｐゴシック" pitchFamily="-106" charset="-128"/>
            </a:endParaRPr>
          </a:p>
          <a:p>
            <a:endParaRPr lang="en-US" sz="1600" kern="1200" dirty="0">
              <a:solidFill>
                <a:schemeClr val="tx1"/>
              </a:solidFill>
              <a:latin typeface="1Stone Serif" charset="0"/>
              <a:ea typeface="ＭＳ Ｐゴシック" pitchFamily="-106" charset="-128"/>
              <a:cs typeface="ＭＳ Ｐゴシック" pitchFamily="-106" charset="-128"/>
            </a:endParaRPr>
          </a:p>
          <a:p>
            <a:endParaRPr lang="en-US" dirty="0">
              <a:ea typeface="ＭＳ Ｐゴシック" charset="-128"/>
              <a:cs typeface="ＭＳ Ｐゴシック" charset="-128"/>
            </a:endParaRPr>
          </a:p>
        </p:txBody>
      </p:sp>
    </p:spTree>
    <p:extLst>
      <p:ext uri="{BB962C8B-B14F-4D97-AF65-F5344CB8AC3E}">
        <p14:creationId xmlns:p14="http://schemas.microsoft.com/office/powerpoint/2010/main" val="517148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p:cNvSpPr>
          <p:nvPr>
            <p:ph type="sldImg"/>
          </p:nvPr>
        </p:nvSpPr>
        <p:spPr>
          <a:solidFill>
            <a:srgbClr val="FFFFFF"/>
          </a:solidFill>
          <a:ln/>
        </p:spPr>
      </p:sp>
      <p:sp>
        <p:nvSpPr>
          <p:cNvPr id="19458" name="Rectangle 3"/>
          <p:cNvSpPr>
            <a:spLocks noGrp="1" noChangeArrowheads="1"/>
          </p:cNvSpPr>
          <p:nvPr>
            <p:ph type="body" idx="1"/>
          </p:nvPr>
        </p:nvSpPr>
        <p:spPr>
          <a:solidFill>
            <a:srgbClr val="FFFFFF"/>
          </a:solidFill>
          <a:ln>
            <a:solidFill>
              <a:srgbClr val="000000"/>
            </a:solidFill>
          </a:ln>
        </p:spPr>
        <p:txBody>
          <a:bodyPr/>
          <a:lstStyle/>
          <a:p>
            <a:r>
              <a:rPr lang="en-US" sz="1400" b="1" dirty="0">
                <a:ea typeface="ＭＳ Ｐゴシック" charset="0"/>
                <a:cs typeface="ＭＳ Ｐゴシック" charset="0"/>
              </a:rPr>
              <a:t>Schur Compliment of D2 in D1</a:t>
            </a:r>
          </a:p>
          <a:p>
            <a:r>
              <a:rPr lang="en-US" sz="1200" dirty="0">
                <a:latin typeface="Arial" charset="0"/>
                <a:ea typeface="ＭＳ Ｐゴシック" charset="-128"/>
                <a:cs typeface="ＭＳ Ｐゴシック" charset="-128"/>
              </a:rPr>
              <a:t>%\frac{\partial u}{\partial t} = \frac{\partial v}{\partial x}~&amp;,~~\frac{\partial v}{\partial t} = \frac{\partial u}{\partial x} \\</a:t>
            </a:r>
          </a:p>
          <a:p>
            <a:r>
              <a:rPr lang="en-US" sz="1200" dirty="0">
                <a:latin typeface="Arial" charset="0"/>
                <a:ea typeface="ＭＳ Ｐゴシック" charset="-128"/>
                <a:cs typeface="ＭＳ Ｐゴシック" charset="-128"/>
              </a:rPr>
              <a:t>%u^{n+1} = </a:t>
            </a:r>
            <a:r>
              <a:rPr lang="en-US" sz="1200" dirty="0" err="1">
                <a:latin typeface="Arial" charset="0"/>
                <a:ea typeface="ＭＳ Ｐゴシック" charset="-128"/>
                <a:cs typeface="ＭＳ Ｐゴシック" charset="-128"/>
              </a:rPr>
              <a:t>u^n</a:t>
            </a:r>
            <a:r>
              <a:rPr lang="en-US" sz="1200" dirty="0">
                <a:latin typeface="Arial" charset="0"/>
                <a:ea typeface="ＭＳ Ｐゴシック" charset="-128"/>
                <a:cs typeface="ＭＳ Ｐゴシック" charset="-128"/>
              </a:rPr>
              <a:t> + \Delta t \frac{\partial v^{n+1}}{\partial x}~&amp;,~~ v^{n+1} = </a:t>
            </a:r>
            <a:r>
              <a:rPr lang="en-US" sz="1200" dirty="0" err="1">
                <a:latin typeface="Arial" charset="0"/>
                <a:ea typeface="ＭＳ Ｐゴシック" charset="-128"/>
                <a:cs typeface="ＭＳ Ｐゴシック" charset="-128"/>
              </a:rPr>
              <a:t>v^n</a:t>
            </a:r>
            <a:r>
              <a:rPr lang="en-US" sz="1200" dirty="0">
                <a:latin typeface="Arial" charset="0"/>
                <a:ea typeface="ＭＳ Ｐゴシック" charset="-128"/>
                <a:cs typeface="ＭＳ Ｐゴシック" charset="-128"/>
              </a:rPr>
              <a:t> + \Delta t \frac{\partial u^{n+1}}{\partial x}</a:t>
            </a:r>
          </a:p>
          <a:p>
            <a:r>
              <a:rPr lang="en-US" sz="1200" dirty="0">
                <a:latin typeface="Arial" charset="0"/>
                <a:ea typeface="ＭＳ Ｐゴシック" charset="-128"/>
                <a:cs typeface="ＭＳ Ｐゴシック" charset="-128"/>
              </a:rPr>
              <a:t>%(I - \beta \Delta t^2 \frac{\partial^2 }{\partial x^2})u^{n+1} = </a:t>
            </a:r>
            <a:r>
              <a:rPr lang="en-US" sz="1200" dirty="0" err="1">
                <a:latin typeface="Arial" charset="0"/>
                <a:ea typeface="ＭＳ Ｐゴシック" charset="-128"/>
                <a:cs typeface="ＭＳ Ｐゴシック" charset="-128"/>
              </a:rPr>
              <a:t>u^n</a:t>
            </a:r>
            <a:r>
              <a:rPr lang="en-US" sz="1200" dirty="0">
                <a:latin typeface="Arial" charset="0"/>
                <a:ea typeface="ＭＳ Ｐゴシック" charset="-128"/>
                <a:cs typeface="ＭＳ Ｐゴシック" charset="-128"/>
              </a:rPr>
              <a:t> + \Delta t \frac{\partial v^{n}}{\partial x}</a:t>
            </a:r>
          </a:p>
          <a:p>
            <a:r>
              <a:rPr lang="en-US" sz="1600" kern="1200" dirty="0">
                <a:solidFill>
                  <a:schemeClr val="tx1"/>
                </a:solidFill>
                <a:latin typeface="1Stone Serif" charset="0"/>
                <a:ea typeface="ＭＳ Ｐゴシック" pitchFamily="-106" charset="-128"/>
                <a:cs typeface="ＭＳ Ｐゴシック" pitchFamily="-106" charset="-128"/>
              </a:rPr>
              <a:t>%(I - \beta \Delta t^2 \</a:t>
            </a:r>
            <a:r>
              <a:rPr lang="en-US" sz="1600" kern="1200" dirty="0" err="1">
                <a:solidFill>
                  <a:schemeClr val="tx1"/>
                </a:solidFill>
                <a:latin typeface="1Stone Serif" charset="0"/>
                <a:ea typeface="ＭＳ Ｐゴシック" pitchFamily="-106" charset="-128"/>
                <a:cs typeface="ＭＳ Ｐゴシック" pitchFamily="-106" charset="-128"/>
              </a:rPr>
              <a:t>mathcal</a:t>
            </a:r>
            <a:r>
              <a:rPr lang="en-US" sz="1600" kern="1200" dirty="0">
                <a:solidFill>
                  <a:schemeClr val="tx1"/>
                </a:solidFill>
                <a:latin typeface="1Stone Serif" charset="0"/>
                <a:ea typeface="ＭＳ Ｐゴシック" pitchFamily="-106" charset="-128"/>
                <a:cs typeface="ＭＳ Ｐゴシック" pitchFamily="-106" charset="-128"/>
              </a:rPr>
              <a:t>{L}_{xx})u^{n+1} = \</a:t>
            </a:r>
            <a:r>
              <a:rPr lang="en-US" sz="1600" kern="1200" dirty="0" err="1">
                <a:solidFill>
                  <a:schemeClr val="tx1"/>
                </a:solidFill>
                <a:latin typeface="1Stone Serif" charset="0"/>
                <a:ea typeface="ＭＳ Ｐゴシック" pitchFamily="-106" charset="-128"/>
                <a:cs typeface="ＭＳ Ｐゴシック" pitchFamily="-106" charset="-128"/>
              </a:rPr>
              <a:t>mathcal</a:t>
            </a:r>
            <a:r>
              <a:rPr lang="en-US" sz="1600" kern="1200" dirty="0">
                <a:solidFill>
                  <a:schemeClr val="tx1"/>
                </a:solidFill>
                <a:latin typeface="1Stone Serif" charset="0"/>
                <a:ea typeface="ＭＳ Ｐゴシック" pitchFamily="-106" charset="-128"/>
                <a:cs typeface="ＭＳ Ｐゴシック" pitchFamily="-106" charset="-128"/>
              </a:rPr>
              <a:t>{F}^n</a:t>
            </a:r>
            <a:endParaRPr lang="en-US" sz="1200" dirty="0">
              <a:latin typeface="Arial" charset="0"/>
              <a:ea typeface="ＭＳ Ｐゴシック" charset="-128"/>
              <a:cs typeface="ＭＳ Ｐゴシック" charset="-128"/>
            </a:endParaRPr>
          </a:p>
          <a:p>
            <a:r>
              <a:rPr lang="en-US" sz="1200" dirty="0">
                <a:latin typeface="Arial" charset="0"/>
                <a:ea typeface="ＭＳ Ｐゴシック" charset="-128"/>
                <a:cs typeface="ＭＳ Ｐゴシック" charset="-128"/>
              </a:rPr>
              <a:t>%\left[ \begin{array}{cc}</a:t>
            </a:r>
          </a:p>
          <a:p>
            <a:r>
              <a:rPr lang="hr-HR" sz="1200" dirty="0">
                <a:latin typeface="Arial" charset="0"/>
                <a:ea typeface="ＭＳ Ｐゴシック" charset="-128"/>
                <a:cs typeface="ＭＳ Ｐゴシック" charset="-128"/>
              </a:rPr>
              <a:t>%D_1 &amp; U   \\</a:t>
            </a:r>
          </a:p>
          <a:p>
            <a:r>
              <a:rPr lang="en-US" sz="1200" dirty="0">
                <a:latin typeface="Arial" charset="0"/>
                <a:ea typeface="ＭＳ Ｐゴシック" charset="-128"/>
                <a:cs typeface="ＭＳ Ｐゴシック" charset="-128"/>
              </a:rPr>
              <a:t>%L &amp; D_2   \end{array} \right] </a:t>
            </a:r>
          </a:p>
          <a:p>
            <a:r>
              <a:rPr lang="en-US" sz="1200" dirty="0">
                <a:latin typeface="Arial" charset="0"/>
                <a:ea typeface="ＭＳ Ｐゴシック" charset="-128"/>
                <a:cs typeface="ＭＳ Ｐゴシック" charset="-128"/>
              </a:rPr>
              <a:t>%=</a:t>
            </a:r>
          </a:p>
          <a:p>
            <a:r>
              <a:rPr lang="en-US" sz="1200" dirty="0">
                <a:latin typeface="Arial" charset="0"/>
                <a:ea typeface="ＭＳ Ｐゴシック" charset="-128"/>
                <a:cs typeface="ＭＳ Ｐゴシック" charset="-128"/>
              </a:rPr>
              <a:t>%\left[ \begin{array}{cc}</a:t>
            </a:r>
          </a:p>
          <a:p>
            <a:r>
              <a:rPr lang="en-US" sz="1200" dirty="0">
                <a:latin typeface="Arial" charset="0"/>
                <a:ea typeface="ＭＳ Ｐゴシック" charset="-128"/>
                <a:cs typeface="ＭＳ Ｐゴシック" charset="-128"/>
              </a:rPr>
              <a:t>%I &amp; UD_2^{-1}   \\</a:t>
            </a:r>
          </a:p>
          <a:p>
            <a:r>
              <a:rPr lang="en-US" sz="1200" dirty="0">
                <a:latin typeface="Arial" charset="0"/>
                <a:ea typeface="ＭＳ Ｐゴシック" charset="-128"/>
                <a:cs typeface="ＭＳ Ｐゴシック" charset="-128"/>
              </a:rPr>
              <a:t>%0 &amp; I   \end{array} \right] </a:t>
            </a:r>
          </a:p>
          <a:p>
            <a:r>
              <a:rPr lang="en-US" sz="1200" dirty="0">
                <a:latin typeface="Arial" charset="0"/>
                <a:ea typeface="ＭＳ Ｐゴシック" charset="-128"/>
                <a:cs typeface="ＭＳ Ｐゴシック" charset="-128"/>
              </a:rPr>
              <a:t>%\left[ \begin{array}{cc}</a:t>
            </a:r>
          </a:p>
          <a:p>
            <a:r>
              <a:rPr lang="hr-HR" sz="1200" dirty="0">
                <a:latin typeface="Arial" charset="0"/>
                <a:ea typeface="ＭＳ Ｐゴシック" charset="-128"/>
                <a:cs typeface="ＭＳ Ｐゴシック" charset="-128"/>
              </a:rPr>
              <a:t>%D_1 - U D_2^{-1}L &amp; 0   \\</a:t>
            </a:r>
          </a:p>
          <a:p>
            <a:r>
              <a:rPr lang="en-US" sz="1200" dirty="0">
                <a:latin typeface="Arial" charset="0"/>
                <a:ea typeface="ＭＳ Ｐゴシック" charset="-128"/>
                <a:cs typeface="ＭＳ Ｐゴシック" charset="-128"/>
              </a:rPr>
              <a:t>%0 &amp; D_2   \end{array} \right] </a:t>
            </a:r>
          </a:p>
          <a:p>
            <a:r>
              <a:rPr lang="en-US" sz="1200" dirty="0">
                <a:latin typeface="Arial" charset="0"/>
                <a:ea typeface="ＭＳ Ｐゴシック" charset="-128"/>
                <a:cs typeface="ＭＳ Ｐゴシック" charset="-128"/>
              </a:rPr>
              <a:t>%\left[ \begin{array}{cc}</a:t>
            </a:r>
          </a:p>
          <a:p>
            <a:r>
              <a:rPr lang="en-US" sz="1200" dirty="0">
                <a:latin typeface="Arial" charset="0"/>
                <a:ea typeface="ＭＳ Ｐゴシック" charset="-128"/>
                <a:cs typeface="ＭＳ Ｐゴシック" charset="-128"/>
              </a:rPr>
              <a:t>%I &amp; 0   \\</a:t>
            </a:r>
          </a:p>
          <a:p>
            <a:r>
              <a:rPr lang="en-US" sz="1200" dirty="0">
                <a:latin typeface="Arial" charset="0"/>
                <a:ea typeface="ＭＳ Ｐゴシック" charset="-128"/>
                <a:cs typeface="ＭＳ Ｐゴシック" charset="-128"/>
              </a:rPr>
              <a:t>%D_2^{-1} L &amp; I   \end{array} \right]</a:t>
            </a:r>
          </a:p>
          <a:p>
            <a:r>
              <a:rPr lang="en-US" sz="1200" dirty="0">
                <a:latin typeface="Arial" charset="0"/>
                <a:ea typeface="ＭＳ Ｐゴシック" charset="-128"/>
                <a:cs typeface="ＭＳ Ｐゴシック" charset="-128"/>
              </a:rPr>
              <a:t>D_1 - U D_2^{-1}L = (I - \Delta t^2  </a:t>
            </a:r>
            <a:r>
              <a:rPr lang="en-US" sz="1200" dirty="0" err="1">
                <a:latin typeface="Arial" charset="0"/>
                <a:ea typeface="ＭＳ Ｐゴシック" charset="-128"/>
                <a:cs typeface="ＭＳ Ｐゴシック" charset="-128"/>
              </a:rPr>
              <a:t>C_x</a:t>
            </a:r>
            <a:r>
              <a:rPr lang="en-US" sz="1200" dirty="0">
                <a:latin typeface="Arial" charset="0"/>
                <a:ea typeface="ＭＳ Ｐゴシック" charset="-128"/>
                <a:cs typeface="ＭＳ Ｐゴシック" charset="-128"/>
              </a:rPr>
              <a:t> </a:t>
            </a:r>
            <a:r>
              <a:rPr lang="en-US" sz="1200" dirty="0" err="1">
                <a:latin typeface="Arial" charset="0"/>
                <a:ea typeface="ＭＳ Ｐゴシック" charset="-128"/>
                <a:cs typeface="ＭＳ Ｐゴシック" charset="-128"/>
              </a:rPr>
              <a:t>C_x</a:t>
            </a:r>
            <a:r>
              <a:rPr lang="en-US" sz="1200" dirty="0">
                <a:latin typeface="Arial" charset="0"/>
                <a:ea typeface="ＭＳ Ｐゴシック" charset="-128"/>
                <a:cs typeface="ＭＳ Ｐゴシック" charset="-128"/>
              </a:rPr>
              <a:t>) = (I - \Delta t^2 \</a:t>
            </a:r>
            <a:r>
              <a:rPr lang="en-US" sz="1200" dirty="0" err="1">
                <a:latin typeface="Arial" charset="0"/>
                <a:ea typeface="ＭＳ Ｐゴシック" charset="-128"/>
                <a:cs typeface="ＭＳ Ｐゴシック" charset="-128"/>
              </a:rPr>
              <a:t>mathcal</a:t>
            </a:r>
            <a:r>
              <a:rPr lang="en-US" sz="1200" dirty="0">
                <a:latin typeface="Arial" charset="0"/>
                <a:ea typeface="ＭＳ Ｐゴシック" charset="-128"/>
                <a:cs typeface="ＭＳ Ｐゴシック" charset="-128"/>
              </a:rPr>
              <a:t>{L}_{xx}) </a:t>
            </a:r>
            <a:endParaRPr lang="en-US" sz="1400" b="1" dirty="0">
              <a:ea typeface="ＭＳ Ｐゴシック" charset="0"/>
              <a:cs typeface="ＭＳ Ｐゴシック" charset="0"/>
            </a:endParaRPr>
          </a:p>
        </p:txBody>
      </p:sp>
    </p:spTree>
    <p:extLst>
      <p:ext uri="{BB962C8B-B14F-4D97-AF65-F5344CB8AC3E}">
        <p14:creationId xmlns:p14="http://schemas.microsoft.com/office/powerpoint/2010/main" val="1321092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458788" y="688975"/>
            <a:ext cx="6122987" cy="3444875"/>
          </a:xfrm>
          <a:solidFill>
            <a:srgbClr val="FFFFFF"/>
          </a:solidFill>
          <a:ln/>
        </p:spPr>
      </p:sp>
      <p:sp>
        <p:nvSpPr>
          <p:cNvPr id="31747" name="Rectangle 3"/>
          <p:cNvSpPr>
            <a:spLocks noGrp="1" noChangeArrowheads="1"/>
          </p:cNvSpPr>
          <p:nvPr>
            <p:ph type="body" idx="1"/>
          </p:nvPr>
        </p:nvSpPr>
        <p:spPr>
          <a:xfrm>
            <a:off x="938213" y="4362450"/>
            <a:ext cx="5162550" cy="4133850"/>
          </a:xfrm>
          <a:solidFill>
            <a:srgbClr val="FFFFFF"/>
          </a:solidFill>
          <a:ln>
            <a:solidFill>
              <a:srgbClr val="000000"/>
            </a:solidFill>
          </a:ln>
        </p:spPr>
        <p:txBody>
          <a:bodyPr lIns="92702" tIns="46351" rIns="92702" bIns="46351"/>
          <a:lstStyle/>
          <a:p>
            <a:r>
              <a:rPr lang="en-US" dirty="0">
                <a:ea typeface="ＭＳ Ｐゴシック" charset="-128"/>
                <a:cs typeface="ＭＳ Ｐゴシック" charset="-128"/>
              </a:rPr>
              <a:t>MHD couples a Navier-Stokes type system for the ion momentum, mass conservation and energy to Maxwell’s equations.</a:t>
            </a:r>
          </a:p>
          <a:p>
            <a:r>
              <a:rPr lang="en-US" dirty="0">
                <a:ea typeface="ＭＳ Ｐゴシック" charset="-128"/>
                <a:cs typeface="ＭＳ Ｐゴシック" charset="-128"/>
              </a:rPr>
              <a:t>Faraday’s law and Ampere’s Law (neglecting displacement currents) and a generalized Ohm’s law for the electric field.</a:t>
            </a:r>
          </a:p>
          <a:p>
            <a:endParaRPr lang="en-US" dirty="0">
              <a:ea typeface="ＭＳ Ｐゴシック" charset="-128"/>
              <a:cs typeface="ＭＳ Ｐゴシック" charset="-128"/>
            </a:endParaRPr>
          </a:p>
          <a:p>
            <a:r>
              <a:rPr lang="en-US" dirty="0">
                <a:ea typeface="ＭＳ Ｐゴシック" charset="-128"/>
                <a:cs typeface="ＭＳ Ｐゴシック" charset="-128"/>
              </a:rPr>
              <a:t>7 waves</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a:t>
            </a:r>
            <a:r>
              <a:rPr lang="en-US" sz="1600" kern="1200" dirty="0" err="1">
                <a:solidFill>
                  <a:schemeClr val="tx1"/>
                </a:solidFill>
                <a:latin typeface="1Stone Serif" charset="0"/>
                <a:ea typeface="ＭＳ Ｐゴシック" pitchFamily="-106" charset="-128"/>
                <a:cs typeface="ＭＳ Ｐゴシック" pitchFamily="-106" charset="-128"/>
              </a:rPr>
              <a:t>R_u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noindent</a:t>
            </a:r>
            <a:r>
              <a:rPr lang="en-US" sz="1600" kern="1200" dirty="0">
                <a:solidFill>
                  <a:schemeClr val="tx1"/>
                </a:solidFill>
                <a:latin typeface="1Stone Serif" charset="0"/>
                <a:ea typeface="ＭＳ Ｐゴシック" pitchFamily="-106" charset="-128"/>
                <a:cs typeface="ＭＳ Ｐゴシック" pitchFamily="-106" charset="-128"/>
              </a:rPr>
              <a:t> \rho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 {\bf T} + {\bf T}_{\bf M} ) -\rho {\bf </a:t>
            </a:r>
            <a:r>
              <a:rPr lang="en-US" sz="1600" kern="1200" dirty="0" err="1">
                <a:solidFill>
                  <a:schemeClr val="tx1"/>
                </a:solidFill>
                <a:latin typeface="1Stone Serif" charset="0"/>
                <a:ea typeface="ＭＳ Ｐゴシック" pitchFamily="-106" charset="-128"/>
                <a:cs typeface="ＭＳ Ｐゴシック" pitchFamily="-106" charset="-128"/>
              </a:rPr>
              <a:t>g</a:t>
            </a:r>
            <a:r>
              <a:rPr lang="en-US" sz="1600" kern="1200" dirty="0">
                <a:solidFill>
                  <a:schemeClr val="tx1"/>
                </a:solidFill>
                <a:latin typeface="1Stone Serif" charset="0"/>
                <a:ea typeface="ＭＳ Ｐゴシック" pitchFamily="-106" charset="-128"/>
                <a:cs typeface="ＭＳ Ｐゴシック" pitchFamily="-106" charset="-128"/>
              </a:rPr>
              <a:t>} =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{\bf </a:t>
            </a:r>
            <a:r>
              <a:rPr lang="en-US" sz="1600" kern="1200" dirty="0" err="1">
                <a:solidFill>
                  <a:schemeClr val="tx1"/>
                </a:solidFill>
                <a:latin typeface="1Stone Serif" charset="0"/>
                <a:ea typeface="ＭＳ Ｐゴシック" pitchFamily="-106" charset="-128"/>
                <a:cs typeface="ＭＳ Ｐゴシック" pitchFamily="-106" charset="-128"/>
              </a:rPr>
              <a:t>R_u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({\bf T} + {\bf T}_M) ] + 2 \rho\Omega \times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g</a:t>
            </a:r>
            <a:r>
              <a:rPr lang="en-US" sz="1600" kern="1200" dirty="0">
                <a:solidFill>
                  <a:schemeClr val="tx1"/>
                </a:solidFill>
                <a:latin typeface="1Stone Serif" charset="0"/>
                <a:ea typeface="ＭＳ Ｐゴシック" pitchFamily="-106" charset="-128"/>
                <a:cs typeface="ＭＳ Ｐゴシック" pitchFamily="-106" charset="-128"/>
              </a:rPr>
              <a:t>}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dirty="0">
                <a:ea typeface="ＭＳ Ｐゴシック" charset="-128"/>
                <a:cs typeface="ＭＳ Ｐゴシック" charset="-128"/>
              </a:rPr>
              <a:t>R_P = \</a:t>
            </a:r>
            <a:r>
              <a:rPr lang="en-US" dirty="0" err="1">
                <a:ea typeface="ＭＳ Ｐゴシック" charset="-128"/>
                <a:cs typeface="ＭＳ Ｐゴシック" charset="-128"/>
              </a:rPr>
              <a:t>frac</a:t>
            </a:r>
            <a:r>
              <a:rPr lang="en-US" dirty="0">
                <a:ea typeface="ＭＳ Ｐゴシック" charset="-128"/>
                <a:cs typeface="ＭＳ Ｐゴシック" charset="-128"/>
              </a:rPr>
              <a:t>{\partial \rho}{\partial </a:t>
            </a:r>
            <a:r>
              <a:rPr lang="en-US" dirty="0" err="1">
                <a:ea typeface="ＭＳ Ｐゴシック" charset="-128"/>
                <a:cs typeface="ＭＳ Ｐゴシック" charset="-128"/>
              </a:rPr>
              <a:t>t</a:t>
            </a:r>
            <a:r>
              <a:rPr lang="en-US" dirty="0">
                <a:ea typeface="ＭＳ Ｐゴシック" charset="-128"/>
                <a:cs typeface="ＭＳ Ｐゴシック" charset="-128"/>
              </a:rPr>
              <a:t>} + \</a:t>
            </a:r>
            <a:r>
              <a:rPr lang="en-US" dirty="0" err="1">
                <a:ea typeface="ＭＳ Ｐゴシック" charset="-128"/>
                <a:cs typeface="ＭＳ Ｐゴシック" charset="-128"/>
              </a:rPr>
              <a:t>nabla</a:t>
            </a:r>
            <a:r>
              <a:rPr lang="en-US" dirty="0">
                <a:ea typeface="ＭＳ Ｐゴシック" charset="-128"/>
                <a:cs typeface="ＭＳ Ｐゴシック" charset="-128"/>
              </a:rPr>
              <a:t> \</a:t>
            </a:r>
            <a:r>
              <a:rPr lang="en-US" dirty="0" err="1">
                <a:ea typeface="ＭＳ Ｐゴシック" charset="-128"/>
                <a:cs typeface="ＭＳ Ｐゴシック" charset="-128"/>
              </a:rPr>
              <a:t>cdot</a:t>
            </a:r>
            <a:r>
              <a:rPr lang="en-US" dirty="0">
                <a:ea typeface="ＭＳ Ｐゴシック" charset="-128"/>
                <a:cs typeface="ＭＳ Ｐゴシック" charset="-128"/>
              </a:rPr>
              <a:t> (\rho {\bf </a:t>
            </a:r>
            <a:r>
              <a:rPr lang="en-US" dirty="0" err="1">
                <a:ea typeface="ＭＳ Ｐゴシック" charset="-128"/>
                <a:cs typeface="ＭＳ Ｐゴシック" charset="-128"/>
              </a:rPr>
              <a:t>u</a:t>
            </a:r>
            <a:r>
              <a:rPr lang="en-US" dirty="0">
                <a:ea typeface="ＭＳ Ｐゴシック" charset="-128"/>
                <a:cs typeface="ＭＳ Ｐゴシック" charset="-128"/>
              </a:rPr>
              <a:t>}) = 0</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R_B}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{\bf B}}{\partial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\times {\bf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 \frac{\eta}{\mu_0}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B})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dirty="0">
                <a:ea typeface="ＭＳ Ｐゴシック" charset="-128"/>
                <a:cs typeface="ＭＳ Ｐゴシック" charset="-128"/>
              </a:rPr>
              <a:t>{\bf T} &amp; = &amp; -P {\bf I} + {\bf \Pi} = -P {\bf I} - \frac{2}{3} \mu (\</a:t>
            </a:r>
            <a:r>
              <a:rPr lang="en-US" dirty="0" err="1">
                <a:ea typeface="ＭＳ Ｐゴシック" charset="-128"/>
                <a:cs typeface="ＭＳ Ｐゴシック" charset="-128"/>
              </a:rPr>
              <a:t>nabla</a:t>
            </a:r>
            <a:r>
              <a:rPr lang="en-US" dirty="0">
                <a:ea typeface="ＭＳ Ｐゴシック" charset="-128"/>
                <a:cs typeface="ＭＳ Ｐゴシック" charset="-128"/>
              </a:rPr>
              <a:t> \</a:t>
            </a:r>
            <a:r>
              <a:rPr lang="en-US" dirty="0" err="1">
                <a:ea typeface="ＭＳ Ｐゴシック" charset="-128"/>
                <a:cs typeface="ＭＳ Ｐゴシック" charset="-128"/>
              </a:rPr>
              <a:t>cdot</a:t>
            </a:r>
            <a:r>
              <a:rPr lang="en-US" dirty="0">
                <a:ea typeface="ＭＳ Ｐゴシック" charset="-128"/>
                <a:cs typeface="ＭＳ Ｐゴシック" charset="-128"/>
              </a:rPr>
              <a:t> {\bf </a:t>
            </a:r>
            <a:r>
              <a:rPr lang="en-US" dirty="0" err="1">
                <a:ea typeface="ＭＳ Ｐゴシック" charset="-128"/>
                <a:cs typeface="ＭＳ Ｐゴシック" charset="-128"/>
              </a:rPr>
              <a:t>u</a:t>
            </a:r>
            <a:r>
              <a:rPr lang="en-US" dirty="0">
                <a:ea typeface="ＭＳ Ｐゴシック" charset="-128"/>
                <a:cs typeface="ＭＳ Ｐゴシック" charset="-128"/>
              </a:rPr>
              <a:t>}) {\bf I} + \mu [\</a:t>
            </a:r>
            <a:r>
              <a:rPr lang="en-US" dirty="0" err="1">
                <a:ea typeface="ＭＳ Ｐゴシック" charset="-128"/>
                <a:cs typeface="ＭＳ Ｐゴシック" charset="-128"/>
              </a:rPr>
              <a:t>nabla</a:t>
            </a:r>
            <a:r>
              <a:rPr lang="en-US" dirty="0">
                <a:ea typeface="ＭＳ Ｐゴシック" charset="-128"/>
                <a:cs typeface="ＭＳ Ｐゴシック" charset="-128"/>
              </a:rPr>
              <a:t> {\bf </a:t>
            </a:r>
            <a:r>
              <a:rPr lang="en-US" dirty="0" err="1">
                <a:ea typeface="ＭＳ Ｐゴシック" charset="-128"/>
                <a:cs typeface="ＭＳ Ｐゴシック" charset="-128"/>
              </a:rPr>
              <a:t>u</a:t>
            </a:r>
            <a:r>
              <a:rPr lang="en-US" dirty="0">
                <a:ea typeface="ＭＳ Ｐゴシック" charset="-128"/>
                <a:cs typeface="ＭＳ Ｐゴシック" charset="-128"/>
              </a:rPr>
              <a:t>} + \</a:t>
            </a:r>
            <a:r>
              <a:rPr lang="en-US" dirty="0" err="1">
                <a:ea typeface="ＭＳ Ｐゴシック" charset="-128"/>
                <a:cs typeface="ＭＳ Ｐゴシック" charset="-128"/>
              </a:rPr>
              <a:t>nabla</a:t>
            </a:r>
            <a:r>
              <a:rPr lang="en-US" dirty="0">
                <a:ea typeface="ＭＳ Ｐゴシック" charset="-128"/>
                <a:cs typeface="ＭＳ Ｐゴシック" charset="-128"/>
              </a:rPr>
              <a:t> {\bf </a:t>
            </a:r>
            <a:r>
              <a:rPr lang="en-US" dirty="0" err="1">
                <a:ea typeface="ＭＳ Ｐゴシック" charset="-128"/>
                <a:cs typeface="ＭＳ Ｐゴシック" charset="-128"/>
              </a:rPr>
              <a:t>u}^T</a:t>
            </a:r>
            <a:r>
              <a:rPr lang="en-US" dirty="0">
                <a:ea typeface="ＭＳ Ｐゴシック" charset="-128"/>
                <a:cs typeface="ＭＳ Ｐゴシック" charset="-128"/>
              </a:rPr>
              <a:t> ]</a:t>
            </a:r>
          </a:p>
          <a:p>
            <a:endParaRPr lang="en-US" dirty="0">
              <a:ea typeface="ＭＳ Ｐゴシック" charset="-128"/>
              <a:cs typeface="ＭＳ Ｐゴシック" charset="-128"/>
            </a:endParaRPr>
          </a:p>
          <a:p>
            <a:r>
              <a:rPr lang="en-US" dirty="0">
                <a:ea typeface="ＭＳ Ｐゴシック" charset="-128"/>
                <a:cs typeface="ＭＳ Ｐゴシック" charset="-128"/>
              </a:rPr>
              <a:t>{\bf T}_{\bf M} &amp; = &amp; \frac{1}{\mu_0} {\bf B} \</a:t>
            </a:r>
            <a:r>
              <a:rPr lang="en-US" dirty="0" err="1">
                <a:ea typeface="ＭＳ Ｐゴシック" charset="-128"/>
                <a:cs typeface="ＭＳ Ｐゴシック" charset="-128"/>
              </a:rPr>
              <a:t>otimes</a:t>
            </a:r>
            <a:r>
              <a:rPr lang="en-US" dirty="0">
                <a:ea typeface="ＭＳ Ｐゴシック" charset="-128"/>
                <a:cs typeface="ＭＳ Ｐゴシック" charset="-128"/>
              </a:rPr>
              <a:t>  {\bf B} -    \frac{1}{2 \mu_0} \| {\bf B} \|^2  {\bf I}</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A}</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R_e</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(\rho </a:t>
            </a:r>
            <a:r>
              <a:rPr lang="en-US" sz="1600" kern="1200" dirty="0" err="1">
                <a:solidFill>
                  <a:schemeClr val="tx1"/>
                </a:solidFill>
                <a:latin typeface="1Stone Serif" charset="0"/>
                <a:ea typeface="ＭＳ Ｐゴシック" pitchFamily="-106" charset="-128"/>
                <a:cs typeface="ＭＳ Ｐゴシック" pitchFamily="-106" charset="-128"/>
              </a:rPr>
              <a:t>e</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\left[ \rho {\bf </a:t>
            </a:r>
            <a:r>
              <a:rPr lang="en-US" sz="1600" kern="1200" dirty="0" err="1">
                <a:solidFill>
                  <a:schemeClr val="tx1"/>
                </a:solidFill>
                <a:latin typeface="1Stone Serif" charset="0"/>
                <a:ea typeface="ＭＳ Ｐゴシック" pitchFamily="-106" charset="-128"/>
                <a:cs typeface="ＭＳ Ｐゴシック" pitchFamily="-106" charset="-128"/>
              </a:rPr>
              <a:t>v</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e</a:t>
            </a:r>
            <a:r>
              <a:rPr lang="en-US" sz="1600" kern="1200" dirty="0">
                <a:solidFill>
                  <a:schemeClr val="tx1"/>
                </a:solidFill>
                <a:latin typeface="1Stone Serif" charset="0"/>
                <a:ea typeface="ＭＳ Ｐゴシック" pitchFamily="-106" charset="-128"/>
                <a:cs typeface="ＭＳ Ｐゴシック" pitchFamily="-106" charset="-128"/>
              </a:rPr>
              <a:t> + {\bf </a:t>
            </a:r>
            <a:r>
              <a:rPr lang="en-US" sz="1600" kern="1200" dirty="0" err="1">
                <a:solidFill>
                  <a:schemeClr val="tx1"/>
                </a:solidFill>
                <a:latin typeface="1Stone Serif" charset="0"/>
                <a:ea typeface="ＭＳ Ｐゴシック" pitchFamily="-106" charset="-128"/>
                <a:cs typeface="ＭＳ Ｐゴシック" pitchFamily="-106" charset="-128"/>
              </a:rPr>
              <a:t>q</a:t>
            </a:r>
            <a:r>
              <a:rPr lang="en-US" sz="1600" kern="1200" dirty="0">
                <a:solidFill>
                  <a:schemeClr val="tx1"/>
                </a:solidFill>
                <a:latin typeface="1Stone Serif" charset="0"/>
                <a:ea typeface="ＭＳ Ｐゴシック" pitchFamily="-106" charset="-128"/>
                <a:cs typeface="ＭＳ Ｐゴシック" pitchFamily="-106" charset="-128"/>
              </a:rPr>
              <a:t>} \right] -  {{\bf 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v</a:t>
            </a:r>
            <a:r>
              <a:rPr lang="en-US" sz="1600" kern="1200" dirty="0">
                <a:solidFill>
                  <a:schemeClr val="tx1"/>
                </a:solidFill>
                <a:latin typeface="1Stone Serif" charset="0"/>
                <a:ea typeface="ＭＳ Ｐゴシック" pitchFamily="-106" charset="-128"/>
                <a:cs typeface="ＭＳ Ｐゴシック" pitchFamily="-106" charset="-128"/>
              </a:rPr>
              <a:t>}}} - \eta \| {\frac{1}{\mu_0}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B}} \|^2  = {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err="1">
                <a:solidFill>
                  <a:schemeClr val="tx1"/>
                </a:solidFill>
                <a:latin typeface="1Stone Serif" charset="0"/>
                <a:ea typeface="ＭＳ Ｐゴシック" pitchFamily="-106" charset="-128"/>
                <a:cs typeface="ＭＳ Ｐゴシック" pitchFamily="-106" charset="-128"/>
              </a:rPr>
              <a:t>R_{A_z</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 - \frac{\eta}{\mu_0} \nabla^2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 +E^0_z=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%{\bf R_B}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\left[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B} - { \bf B}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\frac{\eta}{\mu_0} \left(\</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B})^T) + \psi {\bf I} \right]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%R_{\psi}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{\bf B} = 0</a:t>
            </a:r>
          </a:p>
          <a:p>
            <a:endParaRPr lang="en-US" sz="1600" kern="1200" dirty="0">
              <a:solidFill>
                <a:schemeClr val="tx1"/>
              </a:solidFill>
              <a:latin typeface="1Stone Serif" charset="0"/>
              <a:ea typeface="ＭＳ Ｐゴシック" pitchFamily="-106" charset="-128"/>
              <a:cs typeface="ＭＳ Ｐゴシック" pitchFamily="-106" charset="-128"/>
            </a:endParaRPr>
          </a:p>
          <a:p>
            <a:endParaRPr lang="en-US" sz="1600" kern="1200" dirty="0">
              <a:solidFill>
                <a:schemeClr val="tx1"/>
              </a:solidFill>
              <a:latin typeface="1Stone Serif" charset="0"/>
              <a:ea typeface="ＭＳ Ｐゴシック" pitchFamily="-106" charset="-128"/>
              <a:cs typeface="ＭＳ Ｐゴシック" pitchFamily="-106" charset="-128"/>
            </a:endParaRPr>
          </a:p>
          <a:p>
            <a:endParaRPr lang="en-US" dirty="0">
              <a:ea typeface="ＭＳ Ｐゴシック" charset="-128"/>
              <a:cs typeface="ＭＳ Ｐゴシック" charset="-128"/>
            </a:endParaRPr>
          </a:p>
        </p:txBody>
      </p:sp>
    </p:spTree>
    <p:extLst>
      <p:ext uri="{BB962C8B-B14F-4D97-AF65-F5344CB8AC3E}">
        <p14:creationId xmlns:p14="http://schemas.microsoft.com/office/powerpoint/2010/main" val="4185538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458788" y="688975"/>
            <a:ext cx="6122987" cy="3444875"/>
          </a:xfrm>
          <a:solidFill>
            <a:srgbClr val="FFFFFF"/>
          </a:solidFill>
          <a:ln/>
        </p:spPr>
      </p:sp>
      <p:sp>
        <p:nvSpPr>
          <p:cNvPr id="31747" name="Rectangle 3"/>
          <p:cNvSpPr>
            <a:spLocks noGrp="1" noChangeArrowheads="1"/>
          </p:cNvSpPr>
          <p:nvPr>
            <p:ph type="body" idx="1"/>
          </p:nvPr>
        </p:nvSpPr>
        <p:spPr>
          <a:xfrm>
            <a:off x="938213" y="4362450"/>
            <a:ext cx="5162550" cy="4133850"/>
          </a:xfrm>
          <a:solidFill>
            <a:srgbClr val="FFFFFF"/>
          </a:solidFill>
          <a:ln>
            <a:solidFill>
              <a:srgbClr val="000000"/>
            </a:solidFill>
          </a:ln>
        </p:spPr>
        <p:txBody>
          <a:bodyPr lIns="92702" tIns="46351" rIns="92702" bIns="46351"/>
          <a:lstStyle/>
          <a:p>
            <a:r>
              <a:rPr lang="en-US" dirty="0">
                <a:ea typeface="ＭＳ Ｐゴシック" charset="-128"/>
                <a:cs typeface="ＭＳ Ｐゴシック" charset="-128"/>
              </a:rPr>
              <a:t>MHD couples a Navier-Stokes type system for the ion momentum, mass conservation and energy to Maxwell’s equations.</a:t>
            </a:r>
          </a:p>
          <a:p>
            <a:r>
              <a:rPr lang="en-US" dirty="0">
                <a:ea typeface="ＭＳ Ｐゴシック" charset="-128"/>
                <a:cs typeface="ＭＳ Ｐゴシック" charset="-128"/>
              </a:rPr>
              <a:t>Faraday’s law and Ampere’s Law (neglecting displacement currents) and a generalized Ohm’s law for the electric field.</a:t>
            </a:r>
          </a:p>
          <a:p>
            <a:endParaRPr lang="en-US" dirty="0">
              <a:ea typeface="ＭＳ Ｐゴシック" charset="-128"/>
              <a:cs typeface="ＭＳ Ｐゴシック" charset="-128"/>
            </a:endParaRPr>
          </a:p>
          <a:p>
            <a:r>
              <a:rPr lang="en-US" dirty="0">
                <a:ea typeface="ＭＳ Ｐゴシック" charset="-128"/>
                <a:cs typeface="ＭＳ Ｐゴシック" charset="-128"/>
              </a:rPr>
              <a:t>7 waves</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a:t>
            </a:r>
            <a:r>
              <a:rPr lang="en-US" sz="1600" kern="1200" dirty="0" err="1">
                <a:solidFill>
                  <a:schemeClr val="tx1"/>
                </a:solidFill>
                <a:latin typeface="1Stone Serif" charset="0"/>
                <a:ea typeface="ＭＳ Ｐゴシック" pitchFamily="-106" charset="-128"/>
                <a:cs typeface="ＭＳ Ｐゴシック" pitchFamily="-106" charset="-128"/>
              </a:rPr>
              <a:t>R_u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noindent</a:t>
            </a:r>
            <a:r>
              <a:rPr lang="en-US" sz="1600" kern="1200" dirty="0">
                <a:solidFill>
                  <a:schemeClr val="tx1"/>
                </a:solidFill>
                <a:latin typeface="1Stone Serif" charset="0"/>
                <a:ea typeface="ＭＳ Ｐゴシック" pitchFamily="-106" charset="-128"/>
                <a:cs typeface="ＭＳ Ｐゴシック" pitchFamily="-106" charset="-128"/>
              </a:rPr>
              <a:t> \rho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 {\bf T} + {\bf T}_{\bf M} ) -\rho {\bf </a:t>
            </a:r>
            <a:r>
              <a:rPr lang="en-US" sz="1600" kern="1200" dirty="0" err="1">
                <a:solidFill>
                  <a:schemeClr val="tx1"/>
                </a:solidFill>
                <a:latin typeface="1Stone Serif" charset="0"/>
                <a:ea typeface="ＭＳ Ｐゴシック" pitchFamily="-106" charset="-128"/>
                <a:cs typeface="ＭＳ Ｐゴシック" pitchFamily="-106" charset="-128"/>
              </a:rPr>
              <a:t>g</a:t>
            </a:r>
            <a:r>
              <a:rPr lang="en-US" sz="1600" kern="1200" dirty="0">
                <a:solidFill>
                  <a:schemeClr val="tx1"/>
                </a:solidFill>
                <a:latin typeface="1Stone Serif" charset="0"/>
                <a:ea typeface="ＭＳ Ｐゴシック" pitchFamily="-106" charset="-128"/>
                <a:cs typeface="ＭＳ Ｐゴシック" pitchFamily="-106" charset="-128"/>
              </a:rPr>
              <a:t>} =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{\bf </a:t>
            </a:r>
            <a:r>
              <a:rPr lang="en-US" sz="1600" kern="1200" dirty="0" err="1">
                <a:solidFill>
                  <a:schemeClr val="tx1"/>
                </a:solidFill>
                <a:latin typeface="1Stone Serif" charset="0"/>
                <a:ea typeface="ＭＳ Ｐゴシック" pitchFamily="-106" charset="-128"/>
                <a:cs typeface="ＭＳ Ｐゴシック" pitchFamily="-106" charset="-128"/>
              </a:rPr>
              <a:t>R_u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({\bf T} + {\bf T}_M) ] + 2 \rho\Omega \times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g</a:t>
            </a:r>
            <a:r>
              <a:rPr lang="en-US" sz="1600" kern="1200" dirty="0">
                <a:solidFill>
                  <a:schemeClr val="tx1"/>
                </a:solidFill>
                <a:latin typeface="1Stone Serif" charset="0"/>
                <a:ea typeface="ＭＳ Ｐゴシック" pitchFamily="-106" charset="-128"/>
                <a:cs typeface="ＭＳ Ｐゴシック" pitchFamily="-106" charset="-128"/>
              </a:rPr>
              <a:t>}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dirty="0">
                <a:ea typeface="ＭＳ Ｐゴシック" charset="-128"/>
                <a:cs typeface="ＭＳ Ｐゴシック" charset="-128"/>
              </a:rPr>
              <a:t>R_P = \</a:t>
            </a:r>
            <a:r>
              <a:rPr lang="en-US" dirty="0" err="1">
                <a:ea typeface="ＭＳ Ｐゴシック" charset="-128"/>
                <a:cs typeface="ＭＳ Ｐゴシック" charset="-128"/>
              </a:rPr>
              <a:t>frac</a:t>
            </a:r>
            <a:r>
              <a:rPr lang="en-US" dirty="0">
                <a:ea typeface="ＭＳ Ｐゴシック" charset="-128"/>
                <a:cs typeface="ＭＳ Ｐゴシック" charset="-128"/>
              </a:rPr>
              <a:t>{\partial \rho}{\partial </a:t>
            </a:r>
            <a:r>
              <a:rPr lang="en-US" dirty="0" err="1">
                <a:ea typeface="ＭＳ Ｐゴシック" charset="-128"/>
                <a:cs typeface="ＭＳ Ｐゴシック" charset="-128"/>
              </a:rPr>
              <a:t>t</a:t>
            </a:r>
            <a:r>
              <a:rPr lang="en-US" dirty="0">
                <a:ea typeface="ＭＳ Ｐゴシック" charset="-128"/>
                <a:cs typeface="ＭＳ Ｐゴシック" charset="-128"/>
              </a:rPr>
              <a:t>} + \</a:t>
            </a:r>
            <a:r>
              <a:rPr lang="en-US" dirty="0" err="1">
                <a:ea typeface="ＭＳ Ｐゴシック" charset="-128"/>
                <a:cs typeface="ＭＳ Ｐゴシック" charset="-128"/>
              </a:rPr>
              <a:t>nabla</a:t>
            </a:r>
            <a:r>
              <a:rPr lang="en-US" dirty="0">
                <a:ea typeface="ＭＳ Ｐゴシック" charset="-128"/>
                <a:cs typeface="ＭＳ Ｐゴシック" charset="-128"/>
              </a:rPr>
              <a:t> \</a:t>
            </a:r>
            <a:r>
              <a:rPr lang="en-US" dirty="0" err="1">
                <a:ea typeface="ＭＳ Ｐゴシック" charset="-128"/>
                <a:cs typeface="ＭＳ Ｐゴシック" charset="-128"/>
              </a:rPr>
              <a:t>cdot</a:t>
            </a:r>
            <a:r>
              <a:rPr lang="en-US" dirty="0">
                <a:ea typeface="ＭＳ Ｐゴシック" charset="-128"/>
                <a:cs typeface="ＭＳ Ｐゴシック" charset="-128"/>
              </a:rPr>
              <a:t> (\rho {\bf </a:t>
            </a:r>
            <a:r>
              <a:rPr lang="en-US" dirty="0" err="1">
                <a:ea typeface="ＭＳ Ｐゴシック" charset="-128"/>
                <a:cs typeface="ＭＳ Ｐゴシック" charset="-128"/>
              </a:rPr>
              <a:t>u</a:t>
            </a:r>
            <a:r>
              <a:rPr lang="en-US" dirty="0">
                <a:ea typeface="ＭＳ Ｐゴシック" charset="-128"/>
                <a:cs typeface="ＭＳ Ｐゴシック" charset="-128"/>
              </a:rPr>
              <a:t>}) = 0</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R_B}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{\bf B}}{\partial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\times {\bf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 \frac{\eta}{\mu_0}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B})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dirty="0">
                <a:ea typeface="ＭＳ Ｐゴシック" charset="-128"/>
                <a:cs typeface="ＭＳ Ｐゴシック" charset="-128"/>
              </a:rPr>
              <a:t>{\bf T} &amp; = &amp; -P {\bf I} + {\bf \Pi} = -P {\bf I} - \frac{2}{3} \mu (\</a:t>
            </a:r>
            <a:r>
              <a:rPr lang="en-US" dirty="0" err="1">
                <a:ea typeface="ＭＳ Ｐゴシック" charset="-128"/>
                <a:cs typeface="ＭＳ Ｐゴシック" charset="-128"/>
              </a:rPr>
              <a:t>nabla</a:t>
            </a:r>
            <a:r>
              <a:rPr lang="en-US" dirty="0">
                <a:ea typeface="ＭＳ Ｐゴシック" charset="-128"/>
                <a:cs typeface="ＭＳ Ｐゴシック" charset="-128"/>
              </a:rPr>
              <a:t> \</a:t>
            </a:r>
            <a:r>
              <a:rPr lang="en-US" dirty="0" err="1">
                <a:ea typeface="ＭＳ Ｐゴシック" charset="-128"/>
                <a:cs typeface="ＭＳ Ｐゴシック" charset="-128"/>
              </a:rPr>
              <a:t>cdot</a:t>
            </a:r>
            <a:r>
              <a:rPr lang="en-US" dirty="0">
                <a:ea typeface="ＭＳ Ｐゴシック" charset="-128"/>
                <a:cs typeface="ＭＳ Ｐゴシック" charset="-128"/>
              </a:rPr>
              <a:t> {\bf </a:t>
            </a:r>
            <a:r>
              <a:rPr lang="en-US" dirty="0" err="1">
                <a:ea typeface="ＭＳ Ｐゴシック" charset="-128"/>
                <a:cs typeface="ＭＳ Ｐゴシック" charset="-128"/>
              </a:rPr>
              <a:t>u</a:t>
            </a:r>
            <a:r>
              <a:rPr lang="en-US" dirty="0">
                <a:ea typeface="ＭＳ Ｐゴシック" charset="-128"/>
                <a:cs typeface="ＭＳ Ｐゴシック" charset="-128"/>
              </a:rPr>
              <a:t>}) {\bf I} + \mu [\</a:t>
            </a:r>
            <a:r>
              <a:rPr lang="en-US" dirty="0" err="1">
                <a:ea typeface="ＭＳ Ｐゴシック" charset="-128"/>
                <a:cs typeface="ＭＳ Ｐゴシック" charset="-128"/>
              </a:rPr>
              <a:t>nabla</a:t>
            </a:r>
            <a:r>
              <a:rPr lang="en-US" dirty="0">
                <a:ea typeface="ＭＳ Ｐゴシック" charset="-128"/>
                <a:cs typeface="ＭＳ Ｐゴシック" charset="-128"/>
              </a:rPr>
              <a:t> {\bf </a:t>
            </a:r>
            <a:r>
              <a:rPr lang="en-US" dirty="0" err="1">
                <a:ea typeface="ＭＳ Ｐゴシック" charset="-128"/>
                <a:cs typeface="ＭＳ Ｐゴシック" charset="-128"/>
              </a:rPr>
              <a:t>u</a:t>
            </a:r>
            <a:r>
              <a:rPr lang="en-US" dirty="0">
                <a:ea typeface="ＭＳ Ｐゴシック" charset="-128"/>
                <a:cs typeface="ＭＳ Ｐゴシック" charset="-128"/>
              </a:rPr>
              <a:t>} + \</a:t>
            </a:r>
            <a:r>
              <a:rPr lang="en-US" dirty="0" err="1">
                <a:ea typeface="ＭＳ Ｐゴシック" charset="-128"/>
                <a:cs typeface="ＭＳ Ｐゴシック" charset="-128"/>
              </a:rPr>
              <a:t>nabla</a:t>
            </a:r>
            <a:r>
              <a:rPr lang="en-US" dirty="0">
                <a:ea typeface="ＭＳ Ｐゴシック" charset="-128"/>
                <a:cs typeface="ＭＳ Ｐゴシック" charset="-128"/>
              </a:rPr>
              <a:t> {\bf </a:t>
            </a:r>
            <a:r>
              <a:rPr lang="en-US" dirty="0" err="1">
                <a:ea typeface="ＭＳ Ｐゴシック" charset="-128"/>
                <a:cs typeface="ＭＳ Ｐゴシック" charset="-128"/>
              </a:rPr>
              <a:t>u}^T</a:t>
            </a:r>
            <a:r>
              <a:rPr lang="en-US" dirty="0">
                <a:ea typeface="ＭＳ Ｐゴシック" charset="-128"/>
                <a:cs typeface="ＭＳ Ｐゴシック" charset="-128"/>
              </a:rPr>
              <a:t> ]</a:t>
            </a:r>
          </a:p>
          <a:p>
            <a:endParaRPr lang="en-US" dirty="0">
              <a:ea typeface="ＭＳ Ｐゴシック" charset="-128"/>
              <a:cs typeface="ＭＳ Ｐゴシック" charset="-128"/>
            </a:endParaRPr>
          </a:p>
          <a:p>
            <a:r>
              <a:rPr lang="en-US" dirty="0">
                <a:ea typeface="ＭＳ Ｐゴシック" charset="-128"/>
                <a:cs typeface="ＭＳ Ｐゴシック" charset="-128"/>
              </a:rPr>
              <a:t>{\bf T}_{\bf M} &amp; = &amp; \frac{1}{\mu_0} {\bf B} \</a:t>
            </a:r>
            <a:r>
              <a:rPr lang="en-US" dirty="0" err="1">
                <a:ea typeface="ＭＳ Ｐゴシック" charset="-128"/>
                <a:cs typeface="ＭＳ Ｐゴシック" charset="-128"/>
              </a:rPr>
              <a:t>otimes</a:t>
            </a:r>
            <a:r>
              <a:rPr lang="en-US" dirty="0">
                <a:ea typeface="ＭＳ Ｐゴシック" charset="-128"/>
                <a:cs typeface="ＭＳ Ｐゴシック" charset="-128"/>
              </a:rPr>
              <a:t>  {\bf B} -    \frac{1}{2 \mu_0} \| {\bf B} \|^2  {\bf I}</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A}</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R_e</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(\rho </a:t>
            </a:r>
            <a:r>
              <a:rPr lang="en-US" sz="1600" kern="1200" dirty="0" err="1">
                <a:solidFill>
                  <a:schemeClr val="tx1"/>
                </a:solidFill>
                <a:latin typeface="1Stone Serif" charset="0"/>
                <a:ea typeface="ＭＳ Ｐゴシック" pitchFamily="-106" charset="-128"/>
                <a:cs typeface="ＭＳ Ｐゴシック" pitchFamily="-106" charset="-128"/>
              </a:rPr>
              <a:t>e</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\left[ \rho {\bf </a:t>
            </a:r>
            <a:r>
              <a:rPr lang="en-US" sz="1600" kern="1200" dirty="0" err="1">
                <a:solidFill>
                  <a:schemeClr val="tx1"/>
                </a:solidFill>
                <a:latin typeface="1Stone Serif" charset="0"/>
                <a:ea typeface="ＭＳ Ｐゴシック" pitchFamily="-106" charset="-128"/>
                <a:cs typeface="ＭＳ Ｐゴシック" pitchFamily="-106" charset="-128"/>
              </a:rPr>
              <a:t>v</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e</a:t>
            </a:r>
            <a:r>
              <a:rPr lang="en-US" sz="1600" kern="1200" dirty="0">
                <a:solidFill>
                  <a:schemeClr val="tx1"/>
                </a:solidFill>
                <a:latin typeface="1Stone Serif" charset="0"/>
                <a:ea typeface="ＭＳ Ｐゴシック" pitchFamily="-106" charset="-128"/>
                <a:cs typeface="ＭＳ Ｐゴシック" pitchFamily="-106" charset="-128"/>
              </a:rPr>
              <a:t> + {\bf </a:t>
            </a:r>
            <a:r>
              <a:rPr lang="en-US" sz="1600" kern="1200" dirty="0" err="1">
                <a:solidFill>
                  <a:schemeClr val="tx1"/>
                </a:solidFill>
                <a:latin typeface="1Stone Serif" charset="0"/>
                <a:ea typeface="ＭＳ Ｐゴシック" pitchFamily="-106" charset="-128"/>
                <a:cs typeface="ＭＳ Ｐゴシック" pitchFamily="-106" charset="-128"/>
              </a:rPr>
              <a:t>q</a:t>
            </a:r>
            <a:r>
              <a:rPr lang="en-US" sz="1600" kern="1200" dirty="0">
                <a:solidFill>
                  <a:schemeClr val="tx1"/>
                </a:solidFill>
                <a:latin typeface="1Stone Serif" charset="0"/>
                <a:ea typeface="ＭＳ Ｐゴシック" pitchFamily="-106" charset="-128"/>
                <a:cs typeface="ＭＳ Ｐゴシック" pitchFamily="-106" charset="-128"/>
              </a:rPr>
              <a:t>} \right] -  {{\bf 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v</a:t>
            </a:r>
            <a:r>
              <a:rPr lang="en-US" sz="1600" kern="1200" dirty="0">
                <a:solidFill>
                  <a:schemeClr val="tx1"/>
                </a:solidFill>
                <a:latin typeface="1Stone Serif" charset="0"/>
                <a:ea typeface="ＭＳ Ｐゴシック" pitchFamily="-106" charset="-128"/>
                <a:cs typeface="ＭＳ Ｐゴシック" pitchFamily="-106" charset="-128"/>
              </a:rPr>
              <a:t>}}} - \eta \| {\frac{1}{\mu_0}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B}} \|^2  = {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err="1">
                <a:solidFill>
                  <a:schemeClr val="tx1"/>
                </a:solidFill>
                <a:latin typeface="1Stone Serif" charset="0"/>
                <a:ea typeface="ＭＳ Ｐゴシック" pitchFamily="-106" charset="-128"/>
                <a:cs typeface="ＭＳ Ｐゴシック" pitchFamily="-106" charset="-128"/>
              </a:rPr>
              <a:t>R_{A_z</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 - \frac{\eta}{\mu_0} \nabla^2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 +E^0_z=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%{\bf R_B}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\left[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B} - { \bf B}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\frac{\eta}{\mu_0} \left(\</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B})^T) + \psi {\bf I} \right]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%R_{\psi}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{\bf B} = 0</a:t>
            </a:r>
          </a:p>
          <a:p>
            <a:endParaRPr lang="en-US" sz="1600" kern="1200" dirty="0">
              <a:solidFill>
                <a:schemeClr val="tx1"/>
              </a:solidFill>
              <a:latin typeface="1Stone Serif" charset="0"/>
              <a:ea typeface="ＭＳ Ｐゴシック" pitchFamily="-106" charset="-128"/>
              <a:cs typeface="ＭＳ Ｐゴシック" pitchFamily="-106" charset="-128"/>
            </a:endParaRPr>
          </a:p>
          <a:p>
            <a:endParaRPr lang="en-US" sz="1600" kern="1200" dirty="0">
              <a:solidFill>
                <a:schemeClr val="tx1"/>
              </a:solidFill>
              <a:latin typeface="1Stone Serif" charset="0"/>
              <a:ea typeface="ＭＳ Ｐゴシック" pitchFamily="-106" charset="-128"/>
              <a:cs typeface="ＭＳ Ｐゴシック" pitchFamily="-106" charset="-128"/>
            </a:endParaRPr>
          </a:p>
          <a:p>
            <a:endParaRPr lang="en-US" dirty="0">
              <a:ea typeface="ＭＳ Ｐゴシック" charset="-128"/>
              <a:cs typeface="ＭＳ Ｐゴシック" charset="-128"/>
            </a:endParaRPr>
          </a:p>
        </p:txBody>
      </p:sp>
    </p:spTree>
    <p:extLst>
      <p:ext uri="{BB962C8B-B14F-4D97-AF65-F5344CB8AC3E}">
        <p14:creationId xmlns:p14="http://schemas.microsoft.com/office/powerpoint/2010/main" val="699724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458788" y="688975"/>
            <a:ext cx="6122987" cy="3444875"/>
          </a:xfrm>
          <a:solidFill>
            <a:srgbClr val="FFFFFF"/>
          </a:solidFill>
          <a:ln/>
        </p:spPr>
      </p:sp>
      <p:sp>
        <p:nvSpPr>
          <p:cNvPr id="31747" name="Rectangle 3"/>
          <p:cNvSpPr>
            <a:spLocks noGrp="1" noChangeArrowheads="1"/>
          </p:cNvSpPr>
          <p:nvPr>
            <p:ph type="body" idx="1"/>
          </p:nvPr>
        </p:nvSpPr>
        <p:spPr>
          <a:xfrm>
            <a:off x="938213" y="4362450"/>
            <a:ext cx="5162550" cy="4133850"/>
          </a:xfrm>
          <a:solidFill>
            <a:srgbClr val="FFFFFF"/>
          </a:solidFill>
          <a:ln>
            <a:solidFill>
              <a:srgbClr val="000000"/>
            </a:solidFill>
          </a:ln>
        </p:spPr>
        <p:txBody>
          <a:bodyPr lIns="92702" tIns="46351" rIns="92702" bIns="46351"/>
          <a:lstStyle/>
          <a:p>
            <a:r>
              <a:rPr lang="en-US" dirty="0">
                <a:ea typeface="ＭＳ Ｐゴシック" charset="-128"/>
                <a:cs typeface="ＭＳ Ｐゴシック" charset="-128"/>
              </a:rPr>
              <a:t>MHD couples a Navier-Stokes type system for the ion momentum, mass conservation and energy to Maxwell’s equations.</a:t>
            </a:r>
          </a:p>
          <a:p>
            <a:r>
              <a:rPr lang="en-US" dirty="0">
                <a:ea typeface="ＭＳ Ｐゴシック" charset="-128"/>
                <a:cs typeface="ＭＳ Ｐゴシック" charset="-128"/>
              </a:rPr>
              <a:t>Faraday’s law and Ampere’s Law (neglecting displacement currents) and a generalized Ohm’s law for the electric field.</a:t>
            </a:r>
          </a:p>
          <a:p>
            <a:endParaRPr lang="en-US" dirty="0">
              <a:ea typeface="ＭＳ Ｐゴシック" charset="-128"/>
              <a:cs typeface="ＭＳ Ｐゴシック" charset="-128"/>
            </a:endParaRPr>
          </a:p>
          <a:p>
            <a:r>
              <a:rPr lang="en-US" dirty="0">
                <a:ea typeface="ＭＳ Ｐゴシック" charset="-128"/>
                <a:cs typeface="ＭＳ Ｐゴシック" charset="-128"/>
              </a:rPr>
              <a:t>7 waves</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a:t>
            </a:r>
            <a:r>
              <a:rPr lang="en-US" sz="1600" kern="1200" dirty="0" err="1">
                <a:solidFill>
                  <a:schemeClr val="tx1"/>
                </a:solidFill>
                <a:latin typeface="1Stone Serif" charset="0"/>
                <a:ea typeface="ＭＳ Ｐゴシック" pitchFamily="-106" charset="-128"/>
                <a:cs typeface="ＭＳ Ｐゴシック" pitchFamily="-106" charset="-128"/>
              </a:rPr>
              <a:t>R_u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noindent</a:t>
            </a:r>
            <a:r>
              <a:rPr lang="en-US" sz="1600" kern="1200" dirty="0">
                <a:solidFill>
                  <a:schemeClr val="tx1"/>
                </a:solidFill>
                <a:latin typeface="1Stone Serif" charset="0"/>
                <a:ea typeface="ＭＳ Ｐゴシック" pitchFamily="-106" charset="-128"/>
                <a:cs typeface="ＭＳ Ｐゴシック" pitchFamily="-106" charset="-128"/>
              </a:rPr>
              <a:t> \rho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 {\bf T} + {\bf T}_{\bf M} ) -\rho {\bf </a:t>
            </a:r>
            <a:r>
              <a:rPr lang="en-US" sz="1600" kern="1200" dirty="0" err="1">
                <a:solidFill>
                  <a:schemeClr val="tx1"/>
                </a:solidFill>
                <a:latin typeface="1Stone Serif" charset="0"/>
                <a:ea typeface="ＭＳ Ｐゴシック" pitchFamily="-106" charset="-128"/>
                <a:cs typeface="ＭＳ Ｐゴシック" pitchFamily="-106" charset="-128"/>
              </a:rPr>
              <a:t>g</a:t>
            </a:r>
            <a:r>
              <a:rPr lang="en-US" sz="1600" kern="1200" dirty="0">
                <a:solidFill>
                  <a:schemeClr val="tx1"/>
                </a:solidFill>
                <a:latin typeface="1Stone Serif" charset="0"/>
                <a:ea typeface="ＭＳ Ｐゴシック" pitchFamily="-106" charset="-128"/>
                <a:cs typeface="ＭＳ Ｐゴシック" pitchFamily="-106" charset="-128"/>
              </a:rPr>
              <a:t>} =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{\bf </a:t>
            </a:r>
            <a:r>
              <a:rPr lang="en-US" sz="1600" kern="1200" dirty="0" err="1">
                <a:solidFill>
                  <a:schemeClr val="tx1"/>
                </a:solidFill>
                <a:latin typeface="1Stone Serif" charset="0"/>
                <a:ea typeface="ＭＳ Ｐゴシック" pitchFamily="-106" charset="-128"/>
                <a:cs typeface="ＭＳ Ｐゴシック" pitchFamily="-106" charset="-128"/>
              </a:rPr>
              <a:t>R_u</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({\bf T} + {\bf T}_M) ] + 2 \rho\Omega \times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\rho {\bf </a:t>
            </a:r>
            <a:r>
              <a:rPr lang="en-US" sz="1600" kern="1200" dirty="0" err="1">
                <a:solidFill>
                  <a:schemeClr val="tx1"/>
                </a:solidFill>
                <a:latin typeface="1Stone Serif" charset="0"/>
                <a:ea typeface="ＭＳ Ｐゴシック" pitchFamily="-106" charset="-128"/>
                <a:cs typeface="ＭＳ Ｐゴシック" pitchFamily="-106" charset="-128"/>
              </a:rPr>
              <a:t>g</a:t>
            </a:r>
            <a:r>
              <a:rPr lang="en-US" sz="1600" kern="1200" dirty="0">
                <a:solidFill>
                  <a:schemeClr val="tx1"/>
                </a:solidFill>
                <a:latin typeface="1Stone Serif" charset="0"/>
                <a:ea typeface="ＭＳ Ｐゴシック" pitchFamily="-106" charset="-128"/>
                <a:cs typeface="ＭＳ Ｐゴシック" pitchFamily="-106" charset="-128"/>
              </a:rPr>
              <a:t>}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dirty="0">
                <a:ea typeface="ＭＳ Ｐゴシック" charset="-128"/>
                <a:cs typeface="ＭＳ Ｐゴシック" charset="-128"/>
              </a:rPr>
              <a:t>R_P = \</a:t>
            </a:r>
            <a:r>
              <a:rPr lang="en-US" dirty="0" err="1">
                <a:ea typeface="ＭＳ Ｐゴシック" charset="-128"/>
                <a:cs typeface="ＭＳ Ｐゴシック" charset="-128"/>
              </a:rPr>
              <a:t>frac</a:t>
            </a:r>
            <a:r>
              <a:rPr lang="en-US" dirty="0">
                <a:ea typeface="ＭＳ Ｐゴシック" charset="-128"/>
                <a:cs typeface="ＭＳ Ｐゴシック" charset="-128"/>
              </a:rPr>
              <a:t>{\partial \rho}{\partial </a:t>
            </a:r>
            <a:r>
              <a:rPr lang="en-US" dirty="0" err="1">
                <a:ea typeface="ＭＳ Ｐゴシック" charset="-128"/>
                <a:cs typeface="ＭＳ Ｐゴシック" charset="-128"/>
              </a:rPr>
              <a:t>t</a:t>
            </a:r>
            <a:r>
              <a:rPr lang="en-US" dirty="0">
                <a:ea typeface="ＭＳ Ｐゴシック" charset="-128"/>
                <a:cs typeface="ＭＳ Ｐゴシック" charset="-128"/>
              </a:rPr>
              <a:t>} + \</a:t>
            </a:r>
            <a:r>
              <a:rPr lang="en-US" dirty="0" err="1">
                <a:ea typeface="ＭＳ Ｐゴシック" charset="-128"/>
                <a:cs typeface="ＭＳ Ｐゴシック" charset="-128"/>
              </a:rPr>
              <a:t>nabla</a:t>
            </a:r>
            <a:r>
              <a:rPr lang="en-US" dirty="0">
                <a:ea typeface="ＭＳ Ｐゴシック" charset="-128"/>
                <a:cs typeface="ＭＳ Ｐゴシック" charset="-128"/>
              </a:rPr>
              <a:t> \</a:t>
            </a:r>
            <a:r>
              <a:rPr lang="en-US" dirty="0" err="1">
                <a:ea typeface="ＭＳ Ｐゴシック" charset="-128"/>
                <a:cs typeface="ＭＳ Ｐゴシック" charset="-128"/>
              </a:rPr>
              <a:t>cdot</a:t>
            </a:r>
            <a:r>
              <a:rPr lang="en-US" dirty="0">
                <a:ea typeface="ＭＳ Ｐゴシック" charset="-128"/>
                <a:cs typeface="ＭＳ Ｐゴシック" charset="-128"/>
              </a:rPr>
              <a:t> (\rho {\bf </a:t>
            </a:r>
            <a:r>
              <a:rPr lang="en-US" dirty="0" err="1">
                <a:ea typeface="ＭＳ Ｐゴシック" charset="-128"/>
                <a:cs typeface="ＭＳ Ｐゴシック" charset="-128"/>
              </a:rPr>
              <a:t>u</a:t>
            </a:r>
            <a:r>
              <a:rPr lang="en-US" dirty="0">
                <a:ea typeface="ＭＳ Ｐゴシック" charset="-128"/>
                <a:cs typeface="ＭＳ Ｐゴシック" charset="-128"/>
              </a:rPr>
              <a:t>}) = 0</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R_B}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{\bf B}}{\partial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\times {\bf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 \frac{\eta}{\mu_0}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B})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dirty="0">
                <a:ea typeface="ＭＳ Ｐゴシック" charset="-128"/>
                <a:cs typeface="ＭＳ Ｐゴシック" charset="-128"/>
              </a:rPr>
              <a:t>{\bf T} &amp; = &amp; -P {\bf I} + {\bf \Pi} = -P {\bf I} - \frac{2}{3} \mu (\</a:t>
            </a:r>
            <a:r>
              <a:rPr lang="en-US" dirty="0" err="1">
                <a:ea typeface="ＭＳ Ｐゴシック" charset="-128"/>
                <a:cs typeface="ＭＳ Ｐゴシック" charset="-128"/>
              </a:rPr>
              <a:t>nabla</a:t>
            </a:r>
            <a:r>
              <a:rPr lang="en-US" dirty="0">
                <a:ea typeface="ＭＳ Ｐゴシック" charset="-128"/>
                <a:cs typeface="ＭＳ Ｐゴシック" charset="-128"/>
              </a:rPr>
              <a:t> \</a:t>
            </a:r>
            <a:r>
              <a:rPr lang="en-US" dirty="0" err="1">
                <a:ea typeface="ＭＳ Ｐゴシック" charset="-128"/>
                <a:cs typeface="ＭＳ Ｐゴシック" charset="-128"/>
              </a:rPr>
              <a:t>cdot</a:t>
            </a:r>
            <a:r>
              <a:rPr lang="en-US" dirty="0">
                <a:ea typeface="ＭＳ Ｐゴシック" charset="-128"/>
                <a:cs typeface="ＭＳ Ｐゴシック" charset="-128"/>
              </a:rPr>
              <a:t> {\bf </a:t>
            </a:r>
            <a:r>
              <a:rPr lang="en-US" dirty="0" err="1">
                <a:ea typeface="ＭＳ Ｐゴシック" charset="-128"/>
                <a:cs typeface="ＭＳ Ｐゴシック" charset="-128"/>
              </a:rPr>
              <a:t>u</a:t>
            </a:r>
            <a:r>
              <a:rPr lang="en-US" dirty="0">
                <a:ea typeface="ＭＳ Ｐゴシック" charset="-128"/>
                <a:cs typeface="ＭＳ Ｐゴシック" charset="-128"/>
              </a:rPr>
              <a:t>}) {\bf I} + \mu [\</a:t>
            </a:r>
            <a:r>
              <a:rPr lang="en-US" dirty="0" err="1">
                <a:ea typeface="ＭＳ Ｐゴシック" charset="-128"/>
                <a:cs typeface="ＭＳ Ｐゴシック" charset="-128"/>
              </a:rPr>
              <a:t>nabla</a:t>
            </a:r>
            <a:r>
              <a:rPr lang="en-US" dirty="0">
                <a:ea typeface="ＭＳ Ｐゴシック" charset="-128"/>
                <a:cs typeface="ＭＳ Ｐゴシック" charset="-128"/>
              </a:rPr>
              <a:t> {\bf </a:t>
            </a:r>
            <a:r>
              <a:rPr lang="en-US" dirty="0" err="1">
                <a:ea typeface="ＭＳ Ｐゴシック" charset="-128"/>
                <a:cs typeface="ＭＳ Ｐゴシック" charset="-128"/>
              </a:rPr>
              <a:t>u</a:t>
            </a:r>
            <a:r>
              <a:rPr lang="en-US" dirty="0">
                <a:ea typeface="ＭＳ Ｐゴシック" charset="-128"/>
                <a:cs typeface="ＭＳ Ｐゴシック" charset="-128"/>
              </a:rPr>
              <a:t>} + \</a:t>
            </a:r>
            <a:r>
              <a:rPr lang="en-US" dirty="0" err="1">
                <a:ea typeface="ＭＳ Ｐゴシック" charset="-128"/>
                <a:cs typeface="ＭＳ Ｐゴシック" charset="-128"/>
              </a:rPr>
              <a:t>nabla</a:t>
            </a:r>
            <a:r>
              <a:rPr lang="en-US" dirty="0">
                <a:ea typeface="ＭＳ Ｐゴシック" charset="-128"/>
                <a:cs typeface="ＭＳ Ｐゴシック" charset="-128"/>
              </a:rPr>
              <a:t> {\bf </a:t>
            </a:r>
            <a:r>
              <a:rPr lang="en-US" dirty="0" err="1">
                <a:ea typeface="ＭＳ Ｐゴシック" charset="-128"/>
                <a:cs typeface="ＭＳ Ｐゴシック" charset="-128"/>
              </a:rPr>
              <a:t>u}^T</a:t>
            </a:r>
            <a:r>
              <a:rPr lang="en-US" dirty="0">
                <a:ea typeface="ＭＳ Ｐゴシック" charset="-128"/>
                <a:cs typeface="ＭＳ Ｐゴシック" charset="-128"/>
              </a:rPr>
              <a:t> ]</a:t>
            </a:r>
          </a:p>
          <a:p>
            <a:endParaRPr lang="en-US" dirty="0">
              <a:ea typeface="ＭＳ Ｐゴシック" charset="-128"/>
              <a:cs typeface="ＭＳ Ｐゴシック" charset="-128"/>
            </a:endParaRPr>
          </a:p>
          <a:p>
            <a:r>
              <a:rPr lang="en-US" dirty="0">
                <a:ea typeface="ＭＳ Ｐゴシック" charset="-128"/>
                <a:cs typeface="ＭＳ Ｐゴシック" charset="-128"/>
              </a:rPr>
              <a:t>{\bf T}_{\bf M} &amp; = &amp; \frac{1}{\mu_0} {\bf B} \</a:t>
            </a:r>
            <a:r>
              <a:rPr lang="en-US" dirty="0" err="1">
                <a:ea typeface="ＭＳ Ｐゴシック" charset="-128"/>
                <a:cs typeface="ＭＳ Ｐゴシック" charset="-128"/>
              </a:rPr>
              <a:t>otimes</a:t>
            </a:r>
            <a:r>
              <a:rPr lang="en-US" dirty="0">
                <a:ea typeface="ＭＳ Ｐゴシック" charset="-128"/>
                <a:cs typeface="ＭＳ Ｐゴシック" charset="-128"/>
              </a:rPr>
              <a:t>  {\bf B} -    \frac{1}{2 \mu_0} \| {\bf B} \|^2  {\bf I}</a:t>
            </a:r>
          </a:p>
          <a:p>
            <a:endParaRPr lang="en-US" dirty="0">
              <a:ea typeface="ＭＳ Ｐゴシック" charset="-128"/>
              <a:cs typeface="ＭＳ Ｐゴシック" charset="-128"/>
            </a:endParaRPr>
          </a:p>
          <a:p>
            <a:r>
              <a:rPr lang="en-US" sz="1600" kern="1200" dirty="0">
                <a:solidFill>
                  <a:schemeClr val="tx1"/>
                </a:solidFill>
                <a:latin typeface="1Stone Serif" charset="0"/>
                <a:ea typeface="ＭＳ Ｐゴシック" pitchFamily="-106" charset="-128"/>
                <a:cs typeface="ＭＳ Ｐゴシック" pitchFamily="-106" charset="-128"/>
              </a:rPr>
              <a:t>{\bf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A}</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R_e</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(\rho </a:t>
            </a:r>
            <a:r>
              <a:rPr lang="en-US" sz="1600" kern="1200" dirty="0" err="1">
                <a:solidFill>
                  <a:schemeClr val="tx1"/>
                </a:solidFill>
                <a:latin typeface="1Stone Serif" charset="0"/>
                <a:ea typeface="ＭＳ Ｐゴシック" pitchFamily="-106" charset="-128"/>
                <a:cs typeface="ＭＳ Ｐゴシック" pitchFamily="-106" charset="-128"/>
              </a:rPr>
              <a:t>e</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\left[ \rho {\bf </a:t>
            </a:r>
            <a:r>
              <a:rPr lang="en-US" sz="1600" kern="1200" dirty="0" err="1">
                <a:solidFill>
                  <a:schemeClr val="tx1"/>
                </a:solidFill>
                <a:latin typeface="1Stone Serif" charset="0"/>
                <a:ea typeface="ＭＳ Ｐゴシック" pitchFamily="-106" charset="-128"/>
                <a:cs typeface="ＭＳ Ｐゴシック" pitchFamily="-106" charset="-128"/>
              </a:rPr>
              <a:t>v</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e</a:t>
            </a:r>
            <a:r>
              <a:rPr lang="en-US" sz="1600" kern="1200" dirty="0">
                <a:solidFill>
                  <a:schemeClr val="tx1"/>
                </a:solidFill>
                <a:latin typeface="1Stone Serif" charset="0"/>
                <a:ea typeface="ＭＳ Ｐゴシック" pitchFamily="-106" charset="-128"/>
                <a:cs typeface="ＭＳ Ｐゴシック" pitchFamily="-106" charset="-128"/>
              </a:rPr>
              <a:t> + {\bf </a:t>
            </a:r>
            <a:r>
              <a:rPr lang="en-US" sz="1600" kern="1200" dirty="0" err="1">
                <a:solidFill>
                  <a:schemeClr val="tx1"/>
                </a:solidFill>
                <a:latin typeface="1Stone Serif" charset="0"/>
                <a:ea typeface="ＭＳ Ｐゴシック" pitchFamily="-106" charset="-128"/>
                <a:cs typeface="ＭＳ Ｐゴシック" pitchFamily="-106" charset="-128"/>
              </a:rPr>
              <a:t>q</a:t>
            </a:r>
            <a:r>
              <a:rPr lang="en-US" sz="1600" kern="1200" dirty="0">
                <a:solidFill>
                  <a:schemeClr val="tx1"/>
                </a:solidFill>
                <a:latin typeface="1Stone Serif" charset="0"/>
                <a:ea typeface="ＭＳ Ｐゴシック" pitchFamily="-106" charset="-128"/>
                <a:cs typeface="ＭＳ Ｐゴシック" pitchFamily="-106" charset="-128"/>
              </a:rPr>
              <a:t>} \right] -  {{\bf 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v</a:t>
            </a:r>
            <a:r>
              <a:rPr lang="en-US" sz="1600" kern="1200" dirty="0">
                <a:solidFill>
                  <a:schemeClr val="tx1"/>
                </a:solidFill>
                <a:latin typeface="1Stone Serif" charset="0"/>
                <a:ea typeface="ＭＳ Ｐゴシック" pitchFamily="-106" charset="-128"/>
                <a:cs typeface="ＭＳ Ｐゴシック" pitchFamily="-106" charset="-128"/>
              </a:rPr>
              <a:t>}}} - \eta \| {\frac{1}{\mu_0}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\times {\bf B}} \|^2  = {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err="1">
                <a:solidFill>
                  <a:schemeClr val="tx1"/>
                </a:solidFill>
                <a:latin typeface="1Stone Serif" charset="0"/>
                <a:ea typeface="ＭＳ Ｐゴシック" pitchFamily="-106" charset="-128"/>
                <a:cs typeface="ＭＳ Ｐゴシック" pitchFamily="-106" charset="-128"/>
              </a:rPr>
              <a:t>R_{A_z</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 - \frac{\eta}{\mu_0} \nabla^2 </a:t>
            </a:r>
            <a:r>
              <a:rPr lang="en-US" sz="1600" kern="1200" dirty="0" err="1">
                <a:solidFill>
                  <a:schemeClr val="tx1"/>
                </a:solidFill>
                <a:latin typeface="1Stone Serif" charset="0"/>
                <a:ea typeface="ＭＳ Ｐゴシック" pitchFamily="-106" charset="-128"/>
                <a:cs typeface="ＭＳ Ｐゴシック" pitchFamily="-106" charset="-128"/>
              </a:rPr>
              <a:t>A_z</a:t>
            </a:r>
            <a:r>
              <a:rPr lang="en-US" sz="1600" kern="1200" dirty="0">
                <a:solidFill>
                  <a:schemeClr val="tx1"/>
                </a:solidFill>
                <a:latin typeface="1Stone Serif" charset="0"/>
                <a:ea typeface="ＭＳ Ｐゴシック" pitchFamily="-106" charset="-128"/>
                <a:cs typeface="ＭＳ Ｐゴシック" pitchFamily="-106" charset="-128"/>
              </a:rPr>
              <a:t> +E^0_z=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%{\bf R_B} = \</a:t>
            </a:r>
            <a:r>
              <a:rPr lang="en-US" sz="1600" kern="1200" dirty="0" err="1">
                <a:solidFill>
                  <a:schemeClr val="tx1"/>
                </a:solidFill>
                <a:latin typeface="1Stone Serif" charset="0"/>
                <a:ea typeface="ＭＳ Ｐゴシック" pitchFamily="-106" charset="-128"/>
                <a:cs typeface="ＭＳ Ｐゴシック" pitchFamily="-106" charset="-128"/>
              </a:rPr>
              <a:t>frac</a:t>
            </a:r>
            <a:r>
              <a:rPr lang="en-US" sz="1600" kern="1200" dirty="0">
                <a:solidFill>
                  <a:schemeClr val="tx1"/>
                </a:solidFill>
                <a:latin typeface="1Stone Serif" charset="0"/>
                <a:ea typeface="ＭＳ Ｐゴシック" pitchFamily="-106" charset="-128"/>
                <a:cs typeface="ＭＳ Ｐゴシック" pitchFamily="-106" charset="-128"/>
              </a:rPr>
              <a:t>{\partial B}{\partial </a:t>
            </a:r>
            <a:r>
              <a:rPr lang="en-US" sz="1600" kern="1200" dirty="0" err="1">
                <a:solidFill>
                  <a:schemeClr val="tx1"/>
                </a:solidFill>
                <a:latin typeface="1Stone Serif" charset="0"/>
                <a:ea typeface="ＭＳ Ｐゴシック" pitchFamily="-106" charset="-128"/>
                <a:cs typeface="ＭＳ Ｐゴシック" pitchFamily="-106" charset="-128"/>
              </a:rPr>
              <a:t>t</a:t>
            </a:r>
            <a:r>
              <a:rPr lang="en-US" sz="1600" kern="1200" dirty="0">
                <a:solidFill>
                  <a:schemeClr val="tx1"/>
                </a:solidFill>
                <a:latin typeface="1Stone Serif" charset="0"/>
                <a:ea typeface="ＭＳ Ｐゴシック" pitchFamily="-106" charset="-128"/>
                <a:cs typeface="ＭＳ Ｐゴシック" pitchFamily="-106" charset="-128"/>
              </a:rPr>
              <a:t>}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\left[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B} - { \bf B} \</a:t>
            </a:r>
            <a:r>
              <a:rPr lang="en-US" sz="1600" kern="1200" dirty="0" err="1">
                <a:solidFill>
                  <a:schemeClr val="tx1"/>
                </a:solidFill>
                <a:latin typeface="1Stone Serif" charset="0"/>
                <a:ea typeface="ＭＳ Ｐゴシック" pitchFamily="-106" charset="-128"/>
                <a:cs typeface="ＭＳ Ｐゴシック" pitchFamily="-106" charset="-128"/>
              </a:rPr>
              <a:t>otimes</a:t>
            </a:r>
            <a:r>
              <a:rPr lang="en-US" sz="1600" kern="1200" dirty="0">
                <a:solidFill>
                  <a:schemeClr val="tx1"/>
                </a:solidFill>
                <a:latin typeface="1Stone Serif" charset="0"/>
                <a:ea typeface="ＭＳ Ｐゴシック" pitchFamily="-106" charset="-128"/>
                <a:cs typeface="ＭＳ Ｐゴシック" pitchFamily="-106" charset="-128"/>
              </a:rPr>
              <a:t> {\bf </a:t>
            </a:r>
            <a:r>
              <a:rPr lang="en-US" sz="1600" kern="1200" dirty="0" err="1">
                <a:solidFill>
                  <a:schemeClr val="tx1"/>
                </a:solidFill>
                <a:latin typeface="1Stone Serif" charset="0"/>
                <a:ea typeface="ＭＳ Ｐゴシック" pitchFamily="-106" charset="-128"/>
                <a:cs typeface="ＭＳ Ｐゴシック" pitchFamily="-106" charset="-128"/>
              </a:rPr>
              <a:t>u</a:t>
            </a:r>
            <a:r>
              <a:rPr lang="en-US" sz="1600" kern="1200" dirty="0">
                <a:solidFill>
                  <a:schemeClr val="tx1"/>
                </a:solidFill>
                <a:latin typeface="1Stone Serif" charset="0"/>
                <a:ea typeface="ＭＳ Ｐゴシック" pitchFamily="-106" charset="-128"/>
                <a:cs typeface="ＭＳ Ｐゴシック" pitchFamily="-106" charset="-128"/>
              </a:rPr>
              <a:t>} - \frac{\eta}{\mu_0} \left(\</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B}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{\bf B})^T) + \psi {\bf I} \right] = {\bf 0}</a:t>
            </a:r>
          </a:p>
          <a:p>
            <a:endParaRPr lang="en-US" sz="1600" kern="1200" dirty="0">
              <a:solidFill>
                <a:schemeClr val="tx1"/>
              </a:solidFill>
              <a:latin typeface="1Stone Serif" charset="0"/>
              <a:ea typeface="ＭＳ Ｐゴシック" pitchFamily="-106" charset="-128"/>
              <a:cs typeface="ＭＳ Ｐゴシック" pitchFamily="-106" charset="-128"/>
            </a:endParaRPr>
          </a:p>
          <a:p>
            <a:r>
              <a:rPr lang="en-US" sz="1600" kern="1200" dirty="0">
                <a:solidFill>
                  <a:schemeClr val="tx1"/>
                </a:solidFill>
                <a:latin typeface="1Stone Serif" charset="0"/>
                <a:ea typeface="ＭＳ Ｐゴシック" pitchFamily="-106" charset="-128"/>
                <a:cs typeface="ＭＳ Ｐゴシック" pitchFamily="-106" charset="-128"/>
              </a:rPr>
              <a:t>%R_{\psi} = \</a:t>
            </a:r>
            <a:r>
              <a:rPr lang="en-US" sz="1600" kern="1200" dirty="0" err="1">
                <a:solidFill>
                  <a:schemeClr val="tx1"/>
                </a:solidFill>
                <a:latin typeface="1Stone Serif" charset="0"/>
                <a:ea typeface="ＭＳ Ｐゴシック" pitchFamily="-106" charset="-128"/>
                <a:cs typeface="ＭＳ Ｐゴシック" pitchFamily="-106" charset="-128"/>
              </a:rPr>
              <a:t>nabla</a:t>
            </a:r>
            <a:r>
              <a:rPr lang="en-US" sz="1600" kern="1200" dirty="0">
                <a:solidFill>
                  <a:schemeClr val="tx1"/>
                </a:solidFill>
                <a:latin typeface="1Stone Serif" charset="0"/>
                <a:ea typeface="ＭＳ Ｐゴシック" pitchFamily="-106" charset="-128"/>
                <a:cs typeface="ＭＳ Ｐゴシック" pitchFamily="-106" charset="-128"/>
              </a:rPr>
              <a:t> \</a:t>
            </a:r>
            <a:r>
              <a:rPr lang="en-US" sz="1600" kern="1200" dirty="0" err="1">
                <a:solidFill>
                  <a:schemeClr val="tx1"/>
                </a:solidFill>
                <a:latin typeface="1Stone Serif" charset="0"/>
                <a:ea typeface="ＭＳ Ｐゴシック" pitchFamily="-106" charset="-128"/>
                <a:cs typeface="ＭＳ Ｐゴシック" pitchFamily="-106" charset="-128"/>
              </a:rPr>
              <a:t>cdot</a:t>
            </a:r>
            <a:r>
              <a:rPr lang="en-US" sz="1600" kern="1200" dirty="0">
                <a:solidFill>
                  <a:schemeClr val="tx1"/>
                </a:solidFill>
                <a:latin typeface="1Stone Serif" charset="0"/>
                <a:ea typeface="ＭＳ Ｐゴシック" pitchFamily="-106" charset="-128"/>
                <a:cs typeface="ＭＳ Ｐゴシック" pitchFamily="-106" charset="-128"/>
              </a:rPr>
              <a:t> {\bf B} = 0</a:t>
            </a:r>
          </a:p>
          <a:p>
            <a:endParaRPr lang="en-US" sz="1600" kern="1200" dirty="0">
              <a:solidFill>
                <a:schemeClr val="tx1"/>
              </a:solidFill>
              <a:latin typeface="1Stone Serif" charset="0"/>
              <a:ea typeface="ＭＳ Ｐゴシック" pitchFamily="-106" charset="-128"/>
              <a:cs typeface="ＭＳ Ｐゴシック" pitchFamily="-106" charset="-128"/>
            </a:endParaRPr>
          </a:p>
          <a:p>
            <a:endParaRPr lang="en-US" sz="1600" kern="1200" dirty="0">
              <a:solidFill>
                <a:schemeClr val="tx1"/>
              </a:solidFill>
              <a:latin typeface="1Stone Serif" charset="0"/>
              <a:ea typeface="ＭＳ Ｐゴシック" pitchFamily="-106" charset="-128"/>
              <a:cs typeface="ＭＳ Ｐゴシック" pitchFamily="-106" charset="-128"/>
            </a:endParaRPr>
          </a:p>
          <a:p>
            <a:endParaRPr lang="en-US" dirty="0">
              <a:ea typeface="ＭＳ Ｐゴシック" charset="-128"/>
              <a:cs typeface="ＭＳ Ｐゴシック" charset="-128"/>
            </a:endParaRPr>
          </a:p>
        </p:txBody>
      </p:sp>
    </p:spTree>
    <p:extLst>
      <p:ext uri="{BB962C8B-B14F-4D97-AF65-F5344CB8AC3E}">
        <p14:creationId xmlns:p14="http://schemas.microsoft.com/office/powerpoint/2010/main" val="515192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6FA11A-A742-C444-9121-B14648BDB0BE}" type="datetimeFigureOut">
              <a:rPr lang="en-US" smtClean="0"/>
              <a:t>10/27/23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B150E-83A0-A948-A56A-7BD7064BD05E}" type="slidenum">
              <a:rPr lang="en-US" smtClean="0"/>
              <a:t>‹#›</a:t>
            </a:fld>
            <a:endParaRPr lang="en-US"/>
          </a:p>
        </p:txBody>
      </p:sp>
    </p:spTree>
    <p:extLst>
      <p:ext uri="{BB962C8B-B14F-4D97-AF65-F5344CB8AC3E}">
        <p14:creationId xmlns:p14="http://schemas.microsoft.com/office/powerpoint/2010/main" val="1448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6FA11A-A742-C444-9121-B14648BDB0BE}" type="datetimeFigureOut">
              <a:rPr lang="en-US" smtClean="0"/>
              <a:t>10/27/23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B150E-83A0-A948-A56A-7BD7064BD05E}" type="slidenum">
              <a:rPr lang="en-US" smtClean="0"/>
              <a:t>‹#›</a:t>
            </a:fld>
            <a:endParaRPr lang="en-US"/>
          </a:p>
        </p:txBody>
      </p:sp>
    </p:spTree>
    <p:extLst>
      <p:ext uri="{BB962C8B-B14F-4D97-AF65-F5344CB8AC3E}">
        <p14:creationId xmlns:p14="http://schemas.microsoft.com/office/powerpoint/2010/main" val="1156445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6FA11A-A742-C444-9121-B14648BDB0BE}" type="datetimeFigureOut">
              <a:rPr lang="en-US" smtClean="0"/>
              <a:t>10/27/23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B150E-83A0-A948-A56A-7BD7064BD05E}" type="slidenum">
              <a:rPr lang="en-US" smtClean="0"/>
              <a:t>‹#›</a:t>
            </a:fld>
            <a:endParaRPr lang="en-US"/>
          </a:p>
        </p:txBody>
      </p:sp>
    </p:spTree>
    <p:extLst>
      <p:ext uri="{BB962C8B-B14F-4D97-AF65-F5344CB8AC3E}">
        <p14:creationId xmlns:p14="http://schemas.microsoft.com/office/powerpoint/2010/main" val="1645538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NM White 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1228439"/>
            <a:ext cx="12192000" cy="1690255"/>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userDrawn="1"/>
        </p:nvPicPr>
        <p:blipFill rotWithShape="1">
          <a:blip r:embed="rId2" cstate="email">
            <a:alphaModFix amt="34000"/>
            <a:extLst>
              <a:ext uri="{28A0092B-C50C-407E-A947-70E740481C1C}">
                <a14:useLocalDpi xmlns:a14="http://schemas.microsoft.com/office/drawing/2010/main"/>
              </a:ext>
            </a:extLst>
          </a:blip>
          <a:srcRect/>
          <a:stretch/>
        </p:blipFill>
        <p:spPr>
          <a:xfrm>
            <a:off x="7565572" y="2915624"/>
            <a:ext cx="4626429" cy="4782754"/>
          </a:xfrm>
          <a:prstGeom prst="rect">
            <a:avLst/>
          </a:prstGeom>
        </p:spPr>
      </p:pic>
      <p:sp>
        <p:nvSpPr>
          <p:cNvPr id="11" name="Rectangle 10"/>
          <p:cNvSpPr/>
          <p:nvPr userDrawn="1"/>
        </p:nvSpPr>
        <p:spPr>
          <a:xfrm>
            <a:off x="7565572" y="0"/>
            <a:ext cx="2623459" cy="6858000"/>
          </a:xfrm>
          <a:prstGeom prst="rect">
            <a:avLst/>
          </a:prstGeom>
          <a:solidFill>
            <a:srgbClr val="00ACD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15" name="Date Placeholder 3"/>
          <p:cNvSpPr>
            <a:spLocks noGrp="1"/>
          </p:cNvSpPr>
          <p:nvPr>
            <p:ph type="dt" sz="half" idx="10"/>
          </p:nvPr>
        </p:nvSpPr>
        <p:spPr>
          <a:xfrm>
            <a:off x="64950" y="6459789"/>
            <a:ext cx="818969" cy="365125"/>
          </a:xfrm>
        </p:spPr>
        <p:txBody>
          <a:bodyPr/>
          <a:lstStyle>
            <a:lvl1pPr>
              <a:defRPr>
                <a:solidFill>
                  <a:schemeClr val="bg1">
                    <a:lumMod val="50000"/>
                  </a:schemeClr>
                </a:solidFill>
              </a:defRPr>
            </a:lvl1pPr>
          </a:lstStyle>
          <a:p>
            <a:fld id="{9BB4F62A-F143-0E44-AD26-04E6D9F03BB4}" type="datetime1">
              <a:rPr lang="en-US" smtClean="0">
                <a:solidFill>
                  <a:srgbClr val="FFFFFF">
                    <a:lumMod val="50000"/>
                  </a:srgbClr>
                </a:solidFill>
              </a:rPr>
              <a:pPr/>
              <a:t>10/27/23</a:t>
            </a:fld>
            <a:endParaRPr lang="en-US" dirty="0">
              <a:solidFill>
                <a:srgbClr val="FFFFFF">
                  <a:lumMod val="50000"/>
                </a:srgbClr>
              </a:solidFill>
            </a:endParaRPr>
          </a:p>
        </p:txBody>
      </p:sp>
      <p:sp>
        <p:nvSpPr>
          <p:cNvPr id="16" name="Footer Placeholder 4"/>
          <p:cNvSpPr>
            <a:spLocks noGrp="1"/>
          </p:cNvSpPr>
          <p:nvPr>
            <p:ph type="ftr" sz="quarter" idx="11"/>
          </p:nvPr>
        </p:nvSpPr>
        <p:spPr>
          <a:xfrm>
            <a:off x="7565572" y="6459789"/>
            <a:ext cx="2623459" cy="365125"/>
          </a:xfrm>
        </p:spPr>
        <p:txBody>
          <a:bodyPr/>
          <a:lstStyle/>
          <a:p>
            <a:endParaRPr lang="en-US" dirty="0"/>
          </a:p>
        </p:txBody>
      </p:sp>
      <p:pic>
        <p:nvPicPr>
          <p:cNvPr id="18" name="Picture 17"/>
          <p:cNvPicPr>
            <a:picLocks noChangeAspect="1"/>
          </p:cNvPicPr>
          <p:nvPr userDrawn="1"/>
        </p:nvPicPr>
        <p:blipFill rotWithShape="1">
          <a:blip r:embed="rId3" cstate="email">
            <a:extLst>
              <a:ext uri="{28A0092B-C50C-407E-A947-70E740481C1C}">
                <a14:useLocalDpi xmlns:a14="http://schemas.microsoft.com/office/drawing/2010/main"/>
              </a:ext>
            </a:extLst>
          </a:blip>
          <a:srcRect t="-4288" r="-3731"/>
          <a:stretch/>
        </p:blipFill>
        <p:spPr>
          <a:xfrm>
            <a:off x="8003737" y="282288"/>
            <a:ext cx="1834523" cy="710418"/>
          </a:xfrm>
          <a:prstGeom prst="rect">
            <a:avLst/>
          </a:prstGeom>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p:cNvSpPr txBox="1"/>
          <p:nvPr userDrawn="1"/>
        </p:nvSpPr>
        <p:spPr>
          <a:xfrm>
            <a:off x="700411" y="5019736"/>
            <a:ext cx="2225040" cy="276999"/>
          </a:xfrm>
          <a:prstGeom prst="rect">
            <a:avLst/>
          </a:prstGeom>
          <a:noFill/>
        </p:spPr>
        <p:txBody>
          <a:bodyPr wrap="square" rtlCol="0">
            <a:spAutoFit/>
          </a:bodyPr>
          <a:lstStyle/>
          <a:p>
            <a:r>
              <a:rPr lang="en-US" sz="1200" i="1" spc="300" dirty="0">
                <a:solidFill>
                  <a:srgbClr val="00ACD9"/>
                </a:solidFill>
              </a:rPr>
              <a:t>PRESENTED BY</a:t>
            </a:r>
          </a:p>
        </p:txBody>
      </p:sp>
      <p:pic>
        <p:nvPicPr>
          <p:cNvPr id="30" name="Picture 29"/>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789245" y="5673785"/>
            <a:ext cx="9399784" cy="36576"/>
          </a:xfrm>
          <a:prstGeom prst="rect">
            <a:avLst/>
          </a:prstGeom>
        </p:spPr>
      </p:pic>
      <p:pic>
        <p:nvPicPr>
          <p:cNvPr id="25" name="Picture 2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336794" y="5626954"/>
            <a:ext cx="564475" cy="163698"/>
          </a:xfrm>
          <a:prstGeom prst="rect">
            <a:avLst/>
          </a:prstGeom>
        </p:spPr>
      </p:pic>
      <p:pic>
        <p:nvPicPr>
          <p:cNvPr id="26" name="Picture 2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7" name="TextBox 26"/>
          <p:cNvSpPr txBox="1"/>
          <p:nvPr userDrawn="1"/>
        </p:nvSpPr>
        <p:spPr>
          <a:xfrm>
            <a:off x="10324346" y="5882090"/>
            <a:ext cx="1744463" cy="738664"/>
          </a:xfrm>
          <a:prstGeom prst="rect">
            <a:avLst/>
          </a:prstGeom>
          <a:noFill/>
        </p:spPr>
        <p:txBody>
          <a:bodyPr wrap="square" rtlCol="0">
            <a:spAutoFit/>
          </a:bodyPr>
          <a:lstStyle/>
          <a:p>
            <a:pPr algn="ctr"/>
            <a:r>
              <a:rPr lang="en-US" sz="600" dirty="0">
                <a:solidFill>
                  <a:srgbClr val="000000"/>
                </a:solidFill>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a:t>
            </a:r>
          </a:p>
        </p:txBody>
      </p:sp>
    </p:spTree>
    <p:extLst>
      <p:ext uri="{BB962C8B-B14F-4D97-AF65-F5344CB8AC3E}">
        <p14:creationId xmlns:p14="http://schemas.microsoft.com/office/powerpoint/2010/main" val="96548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_w logo wtrm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34F09-C54B-0549-937F-03AE61B9A81C}"/>
              </a:ext>
            </a:extLst>
          </p:cNvPr>
          <p:cNvPicPr>
            <a:picLocks noChangeAspect="1"/>
          </p:cNvPicPr>
          <p:nvPr userDrawn="1"/>
        </p:nvPicPr>
        <p:blipFill rotWithShape="1">
          <a:blip r:embed="rId2"/>
          <a:srcRect l="22485" t="8400" r="31052" b="20205"/>
          <a:stretch/>
        </p:blipFill>
        <p:spPr>
          <a:xfrm>
            <a:off x="4112963" y="345776"/>
            <a:ext cx="8079036" cy="6512225"/>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609600" y="609600"/>
            <a:ext cx="10968072"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609600" y="1523999"/>
            <a:ext cx="10968072" cy="4267200"/>
          </a:xfrm>
        </p:spPr>
        <p:txBody>
          <a:bodyPr lIns="0" tIns="0" rIns="0" bIns="0">
            <a:noAutofit/>
          </a:bodyPr>
          <a:lstStyle>
            <a:lvl1pPr marL="230183" indent="-230183">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8" name="Slide Number Placeholder 3">
            <a:extLst>
              <a:ext uri="{FF2B5EF4-FFF2-40B4-BE49-F238E27FC236}">
                <a16:creationId xmlns:a16="http://schemas.microsoft.com/office/drawing/2014/main" id="{351EB0E6-A70D-CE45-BB73-DE0110A910ED}"/>
              </a:ext>
            </a:extLst>
          </p:cNvPr>
          <p:cNvSpPr txBox="1">
            <a:spLocks/>
          </p:cNvSpPr>
          <p:nvPr userDrawn="1"/>
        </p:nvSpPr>
        <p:spPr>
          <a:xfrm>
            <a:off x="11654850" y="6537961"/>
            <a:ext cx="293980"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9" name="Date Placeholder 3">
            <a:extLst>
              <a:ext uri="{FF2B5EF4-FFF2-40B4-BE49-F238E27FC236}">
                <a16:creationId xmlns:a16="http://schemas.microsoft.com/office/drawing/2014/main" id="{E7AA508B-E60F-E649-B511-759C564E884D}"/>
              </a:ext>
            </a:extLst>
          </p:cNvPr>
          <p:cNvSpPr txBox="1">
            <a:spLocks/>
          </p:cNvSpPr>
          <p:nvPr userDrawn="1"/>
        </p:nvSpPr>
        <p:spPr>
          <a:xfrm>
            <a:off x="10838688" y="6537961"/>
            <a:ext cx="813219"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z="700" smtClean="0"/>
              <a:pPr/>
              <a:t>10/27/23</a:t>
            </a:fld>
            <a:endParaRPr lang="en-US" sz="700" dirty="0"/>
          </a:p>
        </p:txBody>
      </p:sp>
    </p:spTree>
    <p:extLst>
      <p:ext uri="{BB962C8B-B14F-4D97-AF65-F5344CB8AC3E}">
        <p14:creationId xmlns:p14="http://schemas.microsoft.com/office/powerpoint/2010/main" val="1011816292"/>
      </p:ext>
    </p:extLst>
  </p:cSld>
  <p:clrMapOvr>
    <a:masterClrMapping/>
  </p:clrMapOvr>
  <p:extLst>
    <p:ext uri="{DCECCB84-F9BA-43D5-87BE-67443E8EF086}">
      <p15:sldGuideLst xmlns:p15="http://schemas.microsoft.com/office/powerpoint/2012/main">
        <p15:guide id="1" orient="horz" pos="24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OGO_Blue BG_Title and text only">
    <p:bg>
      <p:bgPr>
        <a:solidFill>
          <a:srgbClr val="000F7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C4DB4FC-38BB-254B-A759-D4B30AB6C104}"/>
              </a:ext>
            </a:extLst>
          </p:cNvPr>
          <p:cNvPicPr>
            <a:picLocks noChangeAspect="1"/>
          </p:cNvPicPr>
          <p:nvPr userDrawn="1"/>
        </p:nvPicPr>
        <p:blipFill rotWithShape="1">
          <a:blip r:embed="rId2"/>
          <a:srcRect l="45455" t="-1" b="-5861"/>
          <a:stretch/>
        </p:blipFill>
        <p:spPr>
          <a:xfrm>
            <a:off x="3734124" y="298702"/>
            <a:ext cx="8457877" cy="6925058"/>
          </a:xfrm>
          <a:prstGeom prst="rect">
            <a:avLst/>
          </a:prstGeom>
        </p:spPr>
      </p:pic>
      <p:sp>
        <p:nvSpPr>
          <p:cNvPr id="5" name="Slide Number Placeholder 3">
            <a:extLst>
              <a:ext uri="{FF2B5EF4-FFF2-40B4-BE49-F238E27FC236}">
                <a16:creationId xmlns:a16="http://schemas.microsoft.com/office/drawing/2014/main" id="{1D7EDC4A-BEF6-BF42-9D9A-F47ED202C474}"/>
              </a:ext>
            </a:extLst>
          </p:cNvPr>
          <p:cNvSpPr txBox="1">
            <a:spLocks/>
          </p:cNvSpPr>
          <p:nvPr userDrawn="1"/>
        </p:nvSpPr>
        <p:spPr>
          <a:xfrm>
            <a:off x="11654850" y="6537961"/>
            <a:ext cx="293980"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6" name="Date Placeholder 3">
            <a:extLst>
              <a:ext uri="{FF2B5EF4-FFF2-40B4-BE49-F238E27FC236}">
                <a16:creationId xmlns:a16="http://schemas.microsoft.com/office/drawing/2014/main" id="{90837E2F-4F21-1044-BFBE-A09264C747AB}"/>
              </a:ext>
            </a:extLst>
          </p:cNvPr>
          <p:cNvSpPr txBox="1">
            <a:spLocks/>
          </p:cNvSpPr>
          <p:nvPr userDrawn="1"/>
        </p:nvSpPr>
        <p:spPr>
          <a:xfrm>
            <a:off x="10838688" y="6537961"/>
            <a:ext cx="813219"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z="700" smtClean="0"/>
              <a:pPr/>
              <a:t>10/27/23</a:t>
            </a:fld>
            <a:endParaRPr lang="en-US" sz="700" dirty="0"/>
          </a:p>
        </p:txBody>
      </p:sp>
      <p:sp>
        <p:nvSpPr>
          <p:cNvPr id="10" name="Text Placeholder 9">
            <a:extLst>
              <a:ext uri="{FF2B5EF4-FFF2-40B4-BE49-F238E27FC236}">
                <a16:creationId xmlns:a16="http://schemas.microsoft.com/office/drawing/2014/main" id="{97296882-4466-CA4B-838A-C94D33F4B27A}"/>
              </a:ext>
            </a:extLst>
          </p:cNvPr>
          <p:cNvSpPr>
            <a:spLocks noGrp="1"/>
          </p:cNvSpPr>
          <p:nvPr>
            <p:ph type="body" sz="quarter" idx="14" hasCustomPrompt="1"/>
          </p:nvPr>
        </p:nvSpPr>
        <p:spPr>
          <a:xfrm>
            <a:off x="609600" y="609600"/>
            <a:ext cx="10972800"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1" name="Text Placeholder 2">
            <a:extLst>
              <a:ext uri="{FF2B5EF4-FFF2-40B4-BE49-F238E27FC236}">
                <a16:creationId xmlns:a16="http://schemas.microsoft.com/office/drawing/2014/main" id="{F479DEE7-37EE-CA4D-8507-ABBFE1A5E82C}"/>
              </a:ext>
            </a:extLst>
          </p:cNvPr>
          <p:cNvSpPr>
            <a:spLocks noGrp="1"/>
          </p:cNvSpPr>
          <p:nvPr>
            <p:ph type="body" sz="quarter" idx="19" hasCustomPrompt="1"/>
          </p:nvPr>
        </p:nvSpPr>
        <p:spPr>
          <a:xfrm>
            <a:off x="609600" y="1524000"/>
            <a:ext cx="10972800" cy="4260851"/>
          </a:xfrm>
        </p:spPr>
        <p:txBody>
          <a:bodyPr wrap="square" lIns="0" tIns="0" rIns="0" bIns="0">
            <a:noAutofit/>
          </a:bodyPr>
          <a:lstStyle>
            <a:lvl1pPr marL="230183" indent="-230183">
              <a:lnSpc>
                <a:spcPct val="100000"/>
              </a:lnSpc>
              <a:spcBef>
                <a:spcPts val="600"/>
              </a:spcBef>
              <a:tabLst/>
              <a:defRPr>
                <a:solidFill>
                  <a:schemeClr val="bg1"/>
                </a:solidFill>
              </a:defRPr>
            </a:lvl1pPr>
            <a:lvl2pPr marL="460364" indent="-230183">
              <a:tabLst/>
              <a:defRPr>
                <a:solidFill>
                  <a:schemeClr val="bg1"/>
                </a:solidFill>
              </a:defRPr>
            </a:lvl2pPr>
            <a:lvl3pPr>
              <a:defRPr>
                <a:solidFill>
                  <a:schemeClr val="bg1"/>
                </a:solidFill>
              </a:defRPr>
            </a:lvl3pPr>
            <a:lvl4pPr marL="914378" indent="-227007">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6357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6FA11A-A742-C444-9121-B14648BDB0BE}" type="datetimeFigureOut">
              <a:rPr lang="en-US" smtClean="0"/>
              <a:t>10/27/23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B150E-83A0-A948-A56A-7BD7064BD05E}" type="slidenum">
              <a:rPr lang="en-US" smtClean="0"/>
              <a:t>‹#›</a:t>
            </a:fld>
            <a:endParaRPr lang="en-US"/>
          </a:p>
        </p:txBody>
      </p:sp>
    </p:spTree>
    <p:extLst>
      <p:ext uri="{BB962C8B-B14F-4D97-AF65-F5344CB8AC3E}">
        <p14:creationId xmlns:p14="http://schemas.microsoft.com/office/powerpoint/2010/main" val="60785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6FA11A-A742-C444-9121-B14648BDB0BE}" type="datetimeFigureOut">
              <a:rPr lang="en-US" smtClean="0"/>
              <a:t>10/27/23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B150E-83A0-A948-A56A-7BD7064BD05E}" type="slidenum">
              <a:rPr lang="en-US" smtClean="0"/>
              <a:t>‹#›</a:t>
            </a:fld>
            <a:endParaRPr lang="en-US"/>
          </a:p>
        </p:txBody>
      </p:sp>
    </p:spTree>
    <p:extLst>
      <p:ext uri="{BB962C8B-B14F-4D97-AF65-F5344CB8AC3E}">
        <p14:creationId xmlns:p14="http://schemas.microsoft.com/office/powerpoint/2010/main" val="1559300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6FA11A-A742-C444-9121-B14648BDB0BE}" type="datetimeFigureOut">
              <a:rPr lang="en-US" smtClean="0"/>
              <a:t>10/27/23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B150E-83A0-A948-A56A-7BD7064BD05E}" type="slidenum">
              <a:rPr lang="en-US" smtClean="0"/>
              <a:t>‹#›</a:t>
            </a:fld>
            <a:endParaRPr lang="en-US"/>
          </a:p>
        </p:txBody>
      </p:sp>
    </p:spTree>
    <p:extLst>
      <p:ext uri="{BB962C8B-B14F-4D97-AF65-F5344CB8AC3E}">
        <p14:creationId xmlns:p14="http://schemas.microsoft.com/office/powerpoint/2010/main" val="142054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6FA11A-A742-C444-9121-B14648BDB0BE}" type="datetimeFigureOut">
              <a:rPr lang="en-US" smtClean="0"/>
              <a:t>10/27/23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2B150E-83A0-A948-A56A-7BD7064BD05E}" type="slidenum">
              <a:rPr lang="en-US" smtClean="0"/>
              <a:t>‹#›</a:t>
            </a:fld>
            <a:endParaRPr lang="en-US"/>
          </a:p>
        </p:txBody>
      </p:sp>
    </p:spTree>
    <p:extLst>
      <p:ext uri="{BB962C8B-B14F-4D97-AF65-F5344CB8AC3E}">
        <p14:creationId xmlns:p14="http://schemas.microsoft.com/office/powerpoint/2010/main" val="1479606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6FA11A-A742-C444-9121-B14648BDB0BE}" type="datetimeFigureOut">
              <a:rPr lang="en-US" smtClean="0"/>
              <a:t>10/27/23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2B150E-83A0-A948-A56A-7BD7064BD05E}" type="slidenum">
              <a:rPr lang="en-US" smtClean="0"/>
              <a:t>‹#›</a:t>
            </a:fld>
            <a:endParaRPr lang="en-US"/>
          </a:p>
        </p:txBody>
      </p:sp>
    </p:spTree>
    <p:extLst>
      <p:ext uri="{BB962C8B-B14F-4D97-AF65-F5344CB8AC3E}">
        <p14:creationId xmlns:p14="http://schemas.microsoft.com/office/powerpoint/2010/main" val="2031027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6FA11A-A742-C444-9121-B14648BDB0BE}" type="datetimeFigureOut">
              <a:rPr lang="en-US" smtClean="0"/>
              <a:t>10/27/23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2B150E-83A0-A948-A56A-7BD7064BD05E}" type="slidenum">
              <a:rPr lang="en-US" smtClean="0"/>
              <a:t>‹#›</a:t>
            </a:fld>
            <a:endParaRPr lang="en-US"/>
          </a:p>
        </p:txBody>
      </p:sp>
    </p:spTree>
    <p:extLst>
      <p:ext uri="{BB962C8B-B14F-4D97-AF65-F5344CB8AC3E}">
        <p14:creationId xmlns:p14="http://schemas.microsoft.com/office/powerpoint/2010/main" val="1234052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6FA11A-A742-C444-9121-B14648BDB0BE}" type="datetimeFigureOut">
              <a:rPr lang="en-US" smtClean="0"/>
              <a:t>10/27/23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B150E-83A0-A948-A56A-7BD7064BD05E}" type="slidenum">
              <a:rPr lang="en-US" smtClean="0"/>
              <a:t>‹#›</a:t>
            </a:fld>
            <a:endParaRPr lang="en-US"/>
          </a:p>
        </p:txBody>
      </p:sp>
    </p:spTree>
    <p:extLst>
      <p:ext uri="{BB962C8B-B14F-4D97-AF65-F5344CB8AC3E}">
        <p14:creationId xmlns:p14="http://schemas.microsoft.com/office/powerpoint/2010/main" val="31706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6FA11A-A742-C444-9121-B14648BDB0BE}" type="datetimeFigureOut">
              <a:rPr lang="en-US" smtClean="0"/>
              <a:t>10/27/23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B150E-83A0-A948-A56A-7BD7064BD05E}" type="slidenum">
              <a:rPr lang="en-US" smtClean="0"/>
              <a:t>‹#›</a:t>
            </a:fld>
            <a:endParaRPr lang="en-US"/>
          </a:p>
        </p:txBody>
      </p:sp>
    </p:spTree>
    <p:extLst>
      <p:ext uri="{BB962C8B-B14F-4D97-AF65-F5344CB8AC3E}">
        <p14:creationId xmlns:p14="http://schemas.microsoft.com/office/powerpoint/2010/main" val="1078091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6FA11A-A742-C444-9121-B14648BDB0BE}" type="datetimeFigureOut">
              <a:rPr lang="en-US" smtClean="0"/>
              <a:t>10/27/23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B150E-83A0-A948-A56A-7BD7064BD05E}" type="slidenum">
              <a:rPr lang="en-US" smtClean="0"/>
              <a:t>‹#›</a:t>
            </a:fld>
            <a:endParaRPr lang="en-US"/>
          </a:p>
        </p:txBody>
      </p:sp>
    </p:spTree>
    <p:extLst>
      <p:ext uri="{BB962C8B-B14F-4D97-AF65-F5344CB8AC3E}">
        <p14:creationId xmlns:p14="http://schemas.microsoft.com/office/powerpoint/2010/main" val="1696708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3.mp4"/><Relationship Id="rId7" Type="http://schemas.openxmlformats.org/officeDocument/2006/relationships/image" Target="../media/image5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png"/><Relationship Id="rId5" Type="http://schemas.openxmlformats.org/officeDocument/2006/relationships/slideLayout" Target="../slideLayouts/slideLayout13.xml"/><Relationship Id="rId4" Type="http://schemas.openxmlformats.org/officeDocument/2006/relationships/video" Target="../media/media3.mp4"/><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emf"/><Relationship Id="rId7" Type="http://schemas.openxmlformats.org/officeDocument/2006/relationships/image" Target="../media/image57.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 Id="rId9" Type="http://schemas.openxmlformats.org/officeDocument/2006/relationships/image" Target="../media/image59.emf"/></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image" Target="../media/image62.emf"/></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62.emf"/></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www.cpepphysics.org/" TargetMode="External"/><Relationship Id="rId4" Type="http://schemas.openxmlformats.org/officeDocument/2006/relationships/hyperlink" Target="https://suli.pppl.gov/2021/course/"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png"/><Relationship Id="rId4" Type="http://schemas.openxmlformats.org/officeDocument/2006/relationships/image" Target="../media/image62.emf"/><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31.emf"/><Relationship Id="rId10" Type="http://schemas.openxmlformats.org/officeDocument/2006/relationships/image" Target="../media/image23.emf"/><Relationship Id="rId4" Type="http://schemas.openxmlformats.org/officeDocument/2006/relationships/image" Target="../media/image29.emf"/><Relationship Id="rId9" Type="http://schemas.openxmlformats.org/officeDocument/2006/relationships/image" Target="../media/image21.emf"/></Relationships>
</file>

<file path=ppt/slides/_rels/slide8.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png"/><Relationship Id="rId7" Type="http://schemas.openxmlformats.org/officeDocument/2006/relationships/image" Target="../media/image39.emf"/><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31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424D-D73A-4813-B562-34D9C02A958C}"/>
              </a:ext>
            </a:extLst>
          </p:cNvPr>
          <p:cNvSpPr>
            <a:spLocks noGrp="1"/>
          </p:cNvSpPr>
          <p:nvPr>
            <p:ph type="ctrTitle"/>
          </p:nvPr>
        </p:nvSpPr>
        <p:spPr>
          <a:xfrm>
            <a:off x="167986" y="1250932"/>
            <a:ext cx="7754768" cy="1690255"/>
          </a:xfrm>
        </p:spPr>
        <p:txBody>
          <a:bodyPr>
            <a:noAutofit/>
          </a:bodyPr>
          <a:lstStyle/>
          <a:p>
            <a:r>
              <a:rPr lang="en-US" sz="2400" dirty="0"/>
              <a:t>Recent Fusion-Related Results in </a:t>
            </a:r>
            <a:r>
              <a:rPr lang="en-US" sz="2400" dirty="0" err="1"/>
              <a:t>Drekar</a:t>
            </a:r>
            <a:endParaRPr lang="en-US" sz="1400" dirty="0"/>
          </a:p>
        </p:txBody>
      </p:sp>
      <p:sp>
        <p:nvSpPr>
          <p:cNvPr id="4" name="Subtitle 2">
            <a:extLst>
              <a:ext uri="{FF2B5EF4-FFF2-40B4-BE49-F238E27FC236}">
                <a16:creationId xmlns:a16="http://schemas.microsoft.com/office/drawing/2014/main" id="{2C60ABC9-9586-4A0A-92A9-EB9076399DD5}"/>
              </a:ext>
            </a:extLst>
          </p:cNvPr>
          <p:cNvSpPr txBox="1">
            <a:spLocks/>
          </p:cNvSpPr>
          <p:nvPr/>
        </p:nvSpPr>
        <p:spPr>
          <a:xfrm>
            <a:off x="7697134" y="5784310"/>
            <a:ext cx="2166695" cy="876345"/>
          </a:xfrm>
          <a:prstGeom prst="rect">
            <a:avLst/>
          </a:prstGeom>
        </p:spPr>
        <p:txBody>
          <a:bodyPr vert="horz" lIns="91440" tIns="45720" rIns="91440" bIns="45720" rtlCol="0">
            <a:normAutofit fontScale="77500" lnSpcReduction="20000"/>
          </a:bodyPr>
          <a:lstStyle>
            <a:lvl1pPr marL="0" indent="0"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None/>
              <a:defRPr sz="1800" kern="1200" cap="none" spc="200" baseline="0">
                <a:solidFill>
                  <a:schemeClr val="tx1"/>
                </a:solidFill>
                <a:latin typeface="Garamond" charset="0"/>
                <a:ea typeface="Garamond" charset="0"/>
                <a:cs typeface="Garamond" charset="0"/>
              </a:defRPr>
            </a:lvl1pPr>
            <a:lvl2pPr marL="457178" indent="0" algn="ctr" defTabSz="914354" rtl="0" eaLnBrk="1" latinLnBrk="0" hangingPunct="1">
              <a:lnSpc>
                <a:spcPct val="90000"/>
              </a:lnSpc>
              <a:spcBef>
                <a:spcPts val="200"/>
              </a:spcBef>
              <a:spcAft>
                <a:spcPts val="400"/>
              </a:spcAft>
              <a:buClr>
                <a:srgbClr val="00B0F0"/>
              </a:buClr>
              <a:buFont typeface="Calibri" pitchFamily="34" charset="0"/>
              <a:buNone/>
              <a:defRPr sz="2400" kern="1200">
                <a:solidFill>
                  <a:schemeClr val="bg1"/>
                </a:solidFill>
                <a:latin typeface="Garamond" charset="0"/>
                <a:ea typeface="Garamond" charset="0"/>
                <a:cs typeface="Garamond" charset="0"/>
              </a:defRPr>
            </a:lvl2pPr>
            <a:lvl3pPr marL="914354" indent="0" algn="ctr" defTabSz="914354" rtl="0" eaLnBrk="1" latinLnBrk="0" hangingPunct="1">
              <a:lnSpc>
                <a:spcPct val="90000"/>
              </a:lnSpc>
              <a:spcBef>
                <a:spcPts val="200"/>
              </a:spcBef>
              <a:spcAft>
                <a:spcPts val="400"/>
              </a:spcAft>
              <a:buClr>
                <a:srgbClr val="00B0F0"/>
              </a:buClr>
              <a:buFont typeface="Calibri" pitchFamily="34" charset="0"/>
              <a:buNone/>
              <a:defRPr sz="2400" kern="1200">
                <a:solidFill>
                  <a:schemeClr val="bg1"/>
                </a:solidFill>
                <a:latin typeface="Garamond" charset="0"/>
                <a:ea typeface="Garamond" charset="0"/>
                <a:cs typeface="Garamond" charset="0"/>
              </a:defRPr>
            </a:lvl3pPr>
            <a:lvl4pPr marL="1371532" indent="0" algn="ctr" defTabSz="914354" rtl="0" eaLnBrk="1" latinLnBrk="0" hangingPunct="1">
              <a:lnSpc>
                <a:spcPct val="90000"/>
              </a:lnSpc>
              <a:spcBef>
                <a:spcPts val="200"/>
              </a:spcBef>
              <a:spcAft>
                <a:spcPts val="400"/>
              </a:spcAft>
              <a:buClr>
                <a:srgbClr val="00B0F0"/>
              </a:buClr>
              <a:buFont typeface="Calibri" pitchFamily="34" charset="0"/>
              <a:buNone/>
              <a:defRPr sz="2000" kern="1200">
                <a:solidFill>
                  <a:schemeClr val="bg1"/>
                </a:solidFill>
                <a:latin typeface="Garamond" charset="0"/>
                <a:ea typeface="Garamond" charset="0"/>
                <a:cs typeface="Garamond" charset="0"/>
              </a:defRPr>
            </a:lvl4pPr>
            <a:lvl5pPr marL="1828709" indent="0" algn="ctr" defTabSz="914354" rtl="0" eaLnBrk="1" latinLnBrk="0" hangingPunct="1">
              <a:lnSpc>
                <a:spcPct val="90000"/>
              </a:lnSpc>
              <a:spcBef>
                <a:spcPts val="200"/>
              </a:spcBef>
              <a:spcAft>
                <a:spcPts val="400"/>
              </a:spcAft>
              <a:buClr>
                <a:srgbClr val="00B0F0"/>
              </a:buClr>
              <a:buFont typeface="Calibri" pitchFamily="34" charset="0"/>
              <a:buNone/>
              <a:defRPr sz="2000" kern="1200">
                <a:solidFill>
                  <a:schemeClr val="bg1"/>
                </a:solidFill>
                <a:latin typeface="Garamond" charset="0"/>
                <a:ea typeface="Garamond" charset="0"/>
                <a:cs typeface="Garamond" charset="0"/>
              </a:defRPr>
            </a:lvl5pPr>
            <a:lvl6pPr marL="2285886" indent="0" algn="ctr" defTabSz="914354"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062" indent="0" algn="ctr" defTabSz="914354"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240" indent="0" algn="ctr" defTabSz="914354"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418" indent="0" algn="ctr" defTabSz="914354"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400" b="1" dirty="0">
                <a:solidFill>
                  <a:srgbClr val="000000"/>
                </a:solidFill>
              </a:rPr>
              <a:t>Advances in Computation Mechanics, Austin, Texas, 10/22/2023</a:t>
            </a:r>
          </a:p>
          <a:p>
            <a:r>
              <a:rPr lang="en-US" sz="1400" b="1">
                <a:solidFill>
                  <a:srgbClr val="000000"/>
                </a:solidFill>
              </a:rPr>
              <a:t>SAND#2023-11657C</a:t>
            </a:r>
            <a:endParaRPr lang="en-US" sz="1400" b="1" dirty="0">
              <a:solidFill>
                <a:srgbClr val="000000"/>
              </a:solidFill>
            </a:endParaRPr>
          </a:p>
        </p:txBody>
      </p:sp>
      <p:pic>
        <p:nvPicPr>
          <p:cNvPr id="5" name="Picture 11" descr="Z_30"/>
          <p:cNvPicPr>
            <a:picLocks noChangeAspect="1" noChangeArrowheads="1"/>
          </p:cNvPicPr>
          <p:nvPr/>
        </p:nvPicPr>
        <p:blipFill>
          <a:blip r:embed="rId3"/>
          <a:srcRect/>
          <a:stretch>
            <a:fillRect/>
          </a:stretch>
        </p:blipFill>
        <p:spPr bwMode="auto">
          <a:xfrm>
            <a:off x="7579808" y="1224155"/>
            <a:ext cx="2603582" cy="1696662"/>
          </a:xfrm>
          <a:prstGeom prst="rect">
            <a:avLst/>
          </a:prstGeom>
          <a:noFill/>
          <a:ln w="9525">
            <a:noFill/>
            <a:miter lim="800000"/>
            <a:headEnd/>
            <a:tailEnd/>
          </a:ln>
        </p:spPr>
      </p:pic>
      <p:sp>
        <p:nvSpPr>
          <p:cNvPr id="3" name="Rectangle 2"/>
          <p:cNvSpPr/>
          <p:nvPr/>
        </p:nvSpPr>
        <p:spPr>
          <a:xfrm>
            <a:off x="7545912" y="5775222"/>
            <a:ext cx="224742" cy="307777"/>
          </a:xfrm>
          <a:prstGeom prst="rect">
            <a:avLst/>
          </a:prstGeom>
        </p:spPr>
        <p:txBody>
          <a:bodyPr wrap="none">
            <a:spAutoFit/>
          </a:bodyPr>
          <a:lstStyle/>
          <a:p>
            <a:r>
              <a:rPr lang="en-US" sz="1400" dirty="0">
                <a:solidFill>
                  <a:srgbClr val="000000"/>
                </a:solidFill>
                <a:latin typeface="-webkit-standard" charset="0"/>
              </a:rPr>
              <a:t> </a:t>
            </a:r>
            <a:endParaRPr lang="en-US" sz="1400" dirty="0">
              <a:solidFill>
                <a:srgbClr val="000000"/>
              </a:solidFill>
            </a:endParaRPr>
          </a:p>
        </p:txBody>
      </p:sp>
      <p:pic>
        <p:nvPicPr>
          <p:cNvPr id="24" name="Picture 23"/>
          <p:cNvPicPr>
            <a:picLocks noChangeAspect="1"/>
          </p:cNvPicPr>
          <p:nvPr/>
        </p:nvPicPr>
        <p:blipFill>
          <a:blip r:embed="rId4"/>
          <a:stretch>
            <a:fillRect/>
          </a:stretch>
        </p:blipFill>
        <p:spPr>
          <a:xfrm>
            <a:off x="3329090" y="6082508"/>
            <a:ext cx="4216822" cy="530224"/>
          </a:xfrm>
          <a:prstGeom prst="rect">
            <a:avLst/>
          </a:prstGeom>
        </p:spPr>
      </p:pic>
      <p:grpSp>
        <p:nvGrpSpPr>
          <p:cNvPr id="27" name="Group 26"/>
          <p:cNvGrpSpPr/>
          <p:nvPr/>
        </p:nvGrpSpPr>
        <p:grpSpPr>
          <a:xfrm>
            <a:off x="342288" y="6111573"/>
            <a:ext cx="2863289" cy="539994"/>
            <a:chOff x="962449" y="5627864"/>
            <a:chExt cx="3344691" cy="602648"/>
          </a:xfrm>
        </p:grpSpPr>
        <p:pic>
          <p:nvPicPr>
            <p:cNvPr id="28" name="Picture 31"/>
            <p:cNvPicPr>
              <a:picLocks noChangeAspect="1" noChangeArrowheads="1"/>
            </p:cNvPicPr>
            <p:nvPr/>
          </p:nvPicPr>
          <p:blipFill>
            <a:blip r:embed="rId5"/>
            <a:srcRect/>
            <a:stretch>
              <a:fillRect/>
            </a:stretch>
          </p:blipFill>
          <p:spPr bwMode="auto">
            <a:xfrm>
              <a:off x="3624782" y="5629164"/>
              <a:ext cx="682358" cy="590941"/>
            </a:xfrm>
            <a:prstGeom prst="rect">
              <a:avLst/>
            </a:prstGeom>
            <a:noFill/>
            <a:ln w="12700">
              <a:noFill/>
              <a:miter lim="800000"/>
              <a:headEnd/>
              <a:tailEnd/>
            </a:ln>
            <a:effectLst/>
          </p:spPr>
        </p:pic>
        <p:pic>
          <p:nvPicPr>
            <p:cNvPr id="29" name="Picture 28"/>
            <p:cNvPicPr>
              <a:picLocks noChangeAspect="1"/>
            </p:cNvPicPr>
            <p:nvPr/>
          </p:nvPicPr>
          <p:blipFill>
            <a:blip r:embed="rId6"/>
            <a:stretch>
              <a:fillRect/>
            </a:stretch>
          </p:blipFill>
          <p:spPr>
            <a:xfrm>
              <a:off x="962449" y="5627864"/>
              <a:ext cx="2662333" cy="602648"/>
            </a:xfrm>
            <a:prstGeom prst="rect">
              <a:avLst/>
            </a:prstGeom>
          </p:spPr>
        </p:pic>
      </p:grpSp>
      <p:sp>
        <p:nvSpPr>
          <p:cNvPr id="12" name="Rectangle 11"/>
          <p:cNvSpPr/>
          <p:nvPr/>
        </p:nvSpPr>
        <p:spPr>
          <a:xfrm>
            <a:off x="410819" y="5078491"/>
            <a:ext cx="2374422" cy="48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btitle 2">
            <a:extLst>
              <a:ext uri="{FF2B5EF4-FFF2-40B4-BE49-F238E27FC236}">
                <a16:creationId xmlns:a16="http://schemas.microsoft.com/office/drawing/2014/main" id="{5D2AC2AE-E3D8-45CB-9B72-E7ECA94842F6}"/>
              </a:ext>
            </a:extLst>
          </p:cNvPr>
          <p:cNvSpPr>
            <a:spLocks noGrp="1"/>
          </p:cNvSpPr>
          <p:nvPr>
            <p:ph type="subTitle" idx="1"/>
          </p:nvPr>
        </p:nvSpPr>
        <p:spPr>
          <a:xfrm>
            <a:off x="410819" y="2957557"/>
            <a:ext cx="6455550" cy="353125"/>
          </a:xfrm>
          <a:solidFill>
            <a:schemeClr val="bg1"/>
          </a:solidFill>
        </p:spPr>
        <p:txBody>
          <a:bodyPr>
            <a:noAutofit/>
          </a:bodyPr>
          <a:lstStyle/>
          <a:p>
            <a:pPr algn="ctr"/>
            <a:r>
              <a:rPr lang="en-US" sz="2000" b="1" dirty="0"/>
              <a:t>Edward Phillips</a:t>
            </a:r>
          </a:p>
          <a:p>
            <a:pPr algn="ctr"/>
            <a:endParaRPr lang="en-US" sz="2000" b="1" dirty="0"/>
          </a:p>
          <a:p>
            <a:pPr algn="ctr"/>
            <a:r>
              <a:rPr lang="en-US" sz="2000" b="1" dirty="0" err="1"/>
              <a:t>Trilinos</a:t>
            </a:r>
            <a:r>
              <a:rPr lang="en-US" sz="2000" b="1" dirty="0"/>
              <a:t> User-Developer </a:t>
            </a:r>
            <a:r>
              <a:rPr lang="en-US" sz="2000" b="1"/>
              <a:t>Group Meeting 2023</a:t>
            </a:r>
            <a:endParaRPr lang="en-US" sz="2000" b="1" dirty="0"/>
          </a:p>
        </p:txBody>
      </p:sp>
      <p:pic>
        <p:nvPicPr>
          <p:cNvPr id="42" name="Picture 41" descr="ccr-logo-black.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251" y="5685732"/>
            <a:ext cx="1040610" cy="425841"/>
          </a:xfrm>
          <a:prstGeom prst="rect">
            <a:avLst/>
          </a:prstGeom>
        </p:spPr>
      </p:pic>
    </p:spTree>
    <p:extLst>
      <p:ext uri="{BB962C8B-B14F-4D97-AF65-F5344CB8AC3E}">
        <p14:creationId xmlns:p14="http://schemas.microsoft.com/office/powerpoint/2010/main" val="153878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2C33EE-5EAA-AB49-82D2-CFD4E99F9F03}"/>
              </a:ext>
            </a:extLst>
          </p:cNvPr>
          <p:cNvSpPr>
            <a:spLocks noGrp="1"/>
          </p:cNvSpPr>
          <p:nvPr>
            <p:ph type="body" sz="quarter" idx="14"/>
          </p:nvPr>
        </p:nvSpPr>
        <p:spPr>
          <a:xfrm>
            <a:off x="3929396" y="3151557"/>
            <a:ext cx="4333208" cy="554887"/>
          </a:xfrm>
        </p:spPr>
        <p:txBody>
          <a:bodyPr/>
          <a:lstStyle/>
          <a:p>
            <a:r>
              <a:rPr lang="en-US" sz="3600" dirty="0">
                <a:solidFill>
                  <a:schemeClr val="tx1"/>
                </a:solidFill>
              </a:rPr>
              <a:t>Preliminary Results</a:t>
            </a:r>
          </a:p>
        </p:txBody>
      </p:sp>
    </p:spTree>
    <p:extLst>
      <p:ext uri="{BB962C8B-B14F-4D97-AF65-F5344CB8AC3E}">
        <p14:creationId xmlns:p14="http://schemas.microsoft.com/office/powerpoint/2010/main" val="3748276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F2E5C6-1B93-06A8-B5E4-5586F62D801B}"/>
              </a:ext>
            </a:extLst>
          </p:cNvPr>
          <p:cNvSpPr txBox="1"/>
          <p:nvPr/>
        </p:nvSpPr>
        <p:spPr>
          <a:xfrm>
            <a:off x="345600" y="128805"/>
            <a:ext cx="9583200" cy="1384995"/>
          </a:xfrm>
          <a:prstGeom prst="rect">
            <a:avLst/>
          </a:prstGeom>
          <a:noFill/>
        </p:spPr>
        <p:txBody>
          <a:bodyPr wrap="square" rtlCol="0">
            <a:spAutoFit/>
          </a:bodyPr>
          <a:lstStyle/>
          <a:p>
            <a:r>
              <a:rPr lang="en-US" sz="2400" b="1" u="sng" dirty="0"/>
              <a:t>Vertical displacement events (</a:t>
            </a:r>
            <a:r>
              <a:rPr lang="en-US" sz="2400" b="1" u="sng" dirty="0" err="1"/>
              <a:t>VDEs</a:t>
            </a:r>
            <a:r>
              <a:rPr lang="en-US" sz="2400" b="1" u="sng" dirty="0"/>
              <a:t>) are</a:t>
            </a:r>
            <a:r>
              <a:rPr lang="en-US" sz="2400" u="sng" dirty="0"/>
              <a:t> </a:t>
            </a:r>
            <a:r>
              <a:rPr lang="en-US" sz="2400" b="1" u="sng" dirty="0"/>
              <a:t>major disruption events occurring in tokamaks when vertical stability control is lost</a:t>
            </a:r>
            <a:r>
              <a:rPr lang="en-US" sz="2400" u="sng" dirty="0"/>
              <a:t>. </a:t>
            </a:r>
          </a:p>
          <a:p>
            <a:endParaRPr lang="en-US" dirty="0"/>
          </a:p>
          <a:p>
            <a:r>
              <a:rPr lang="en-US" dirty="0"/>
              <a:t>These events cause large currents to flow in the vessel and other adjacent metallic structures.</a:t>
            </a:r>
          </a:p>
        </p:txBody>
      </p:sp>
      <p:pic>
        <p:nvPicPr>
          <p:cNvPr id="5" name="Picture 4">
            <a:extLst>
              <a:ext uri="{FF2B5EF4-FFF2-40B4-BE49-F238E27FC236}">
                <a16:creationId xmlns:a16="http://schemas.microsoft.com/office/drawing/2014/main" id="{601B1C79-2127-C42B-F231-EEAA3714AB52}"/>
              </a:ext>
            </a:extLst>
          </p:cNvPr>
          <p:cNvPicPr>
            <a:picLocks noChangeAspect="1"/>
          </p:cNvPicPr>
          <p:nvPr/>
        </p:nvPicPr>
        <p:blipFill>
          <a:blip r:embed="rId3"/>
          <a:stretch>
            <a:fillRect/>
          </a:stretch>
        </p:blipFill>
        <p:spPr>
          <a:xfrm>
            <a:off x="1039272" y="1614309"/>
            <a:ext cx="8358163" cy="2205722"/>
          </a:xfrm>
          <a:prstGeom prst="rect">
            <a:avLst/>
          </a:prstGeom>
          <a:ln>
            <a:solidFill>
              <a:schemeClr val="tx1"/>
            </a:solidFill>
          </a:ln>
        </p:spPr>
      </p:pic>
      <p:grpSp>
        <p:nvGrpSpPr>
          <p:cNvPr id="9" name="Group 8">
            <a:extLst>
              <a:ext uri="{FF2B5EF4-FFF2-40B4-BE49-F238E27FC236}">
                <a16:creationId xmlns:a16="http://schemas.microsoft.com/office/drawing/2014/main" id="{2E12B8B3-D50E-D487-5FEB-66C980EA65D9}"/>
              </a:ext>
            </a:extLst>
          </p:cNvPr>
          <p:cNvGrpSpPr/>
          <p:nvPr/>
        </p:nvGrpSpPr>
        <p:grpSpPr>
          <a:xfrm>
            <a:off x="474875" y="3920540"/>
            <a:ext cx="11497571" cy="2585323"/>
            <a:chOff x="474875" y="3920540"/>
            <a:chExt cx="11497571" cy="2585323"/>
          </a:xfrm>
        </p:grpSpPr>
        <p:sp>
          <p:nvSpPr>
            <p:cNvPr id="6" name="TextBox 5">
              <a:extLst>
                <a:ext uri="{FF2B5EF4-FFF2-40B4-BE49-F238E27FC236}">
                  <a16:creationId xmlns:a16="http://schemas.microsoft.com/office/drawing/2014/main" id="{0F8B08CC-32E7-C499-83DA-095FB17E3172}"/>
                </a:ext>
              </a:extLst>
            </p:cNvPr>
            <p:cNvSpPr txBox="1"/>
            <p:nvPr/>
          </p:nvSpPr>
          <p:spPr>
            <a:xfrm>
              <a:off x="474875" y="3920540"/>
              <a:ext cx="11497571" cy="2585323"/>
            </a:xfrm>
            <a:prstGeom prst="rect">
              <a:avLst/>
            </a:prstGeom>
            <a:noFill/>
          </p:spPr>
          <p:txBody>
            <a:bodyPr wrap="none" rtlCol="0">
              <a:spAutoFit/>
            </a:bodyPr>
            <a:lstStyle/>
            <a:p>
              <a:pPr marL="342900" indent="-342900">
                <a:buFont typeface="+mj-lt"/>
                <a:buAutoNum type="arabicPeriod"/>
              </a:pPr>
              <a:r>
                <a:rPr lang="en-US" b="1" dirty="0"/>
                <a:t>Cold VDE, Thermal Quench – a fast internal energy loss (i.e. Temperature drop)</a:t>
              </a:r>
            </a:p>
            <a:p>
              <a:pPr marL="800100" lvl="1" indent="-342900">
                <a:buFont typeface="+mj-lt"/>
                <a:buAutoNum type="arabicPeriod"/>
              </a:pPr>
              <a:r>
                <a:rPr lang="en-US" b="1" dirty="0"/>
                <a:t>Initial equilibrium force balance is lost: </a:t>
              </a:r>
            </a:p>
            <a:p>
              <a:pPr marL="800100" lvl="1" indent="-342900">
                <a:buFont typeface="+mj-lt"/>
                <a:buAutoNum type="arabicPeriod"/>
              </a:pPr>
              <a:r>
                <a:rPr lang="en-US" b="1" dirty="0"/>
                <a:t>Loss of vertical position control</a:t>
              </a:r>
            </a:p>
            <a:p>
              <a:pPr marL="800100" lvl="1" indent="-342900">
                <a:buFont typeface="+mj-lt"/>
                <a:buAutoNum type="arabicPeriod"/>
              </a:pPr>
              <a:endParaRPr lang="en-US" b="1" dirty="0"/>
            </a:p>
            <a:p>
              <a:pPr marL="342900" indent="-342900">
                <a:buFont typeface="+mj-lt"/>
                <a:buAutoNum type="arabicPeriod"/>
              </a:pPr>
              <a:r>
                <a:rPr lang="en-US" b="1" dirty="0"/>
                <a:t>Temperature drop =&gt; resistivity increases =&gt; plasma current drops + ohmic to runaway electron current conversion.</a:t>
              </a:r>
            </a:p>
            <a:p>
              <a:pPr marL="342900" indent="-342900">
                <a:buFont typeface="+mj-lt"/>
                <a:buAutoNum type="arabicPeriod"/>
              </a:pPr>
              <a:endParaRPr lang="en-US" b="1" dirty="0"/>
            </a:p>
            <a:p>
              <a:pPr marL="342900" indent="-342900">
                <a:buFont typeface="+mj-lt"/>
                <a:buAutoNum type="arabicPeriod"/>
              </a:pPr>
              <a:r>
                <a:rPr lang="en-US" b="1" dirty="0"/>
                <a:t>Plasma current drop, new sequence of quasi-steady ”equilibriums” =&gt; magnetic field rearrangement. i.e. VDE</a:t>
              </a:r>
            </a:p>
            <a:p>
              <a:pPr marL="342900" indent="-342900">
                <a:buFont typeface="+mj-lt"/>
                <a:buAutoNum type="arabicPeriod"/>
              </a:pPr>
              <a:endParaRPr lang="en-US" b="1" dirty="0"/>
            </a:p>
            <a:p>
              <a:pPr marL="342900" indent="-342900">
                <a:buFont typeface="+mj-lt"/>
                <a:buAutoNum type="arabicPeriod"/>
              </a:pPr>
              <a:r>
                <a:rPr lang="en-US" b="1" dirty="0"/>
                <a:t>VDE =&gt; large halo currents produced in walls and large EM forces </a:t>
              </a:r>
            </a:p>
          </p:txBody>
        </p:sp>
        <p:pic>
          <p:nvPicPr>
            <p:cNvPr id="8" name="Picture 7">
              <a:extLst>
                <a:ext uri="{FF2B5EF4-FFF2-40B4-BE49-F238E27FC236}">
                  <a16:creationId xmlns:a16="http://schemas.microsoft.com/office/drawing/2014/main" id="{58626580-C916-0CD1-9BDC-9340673FE88F}"/>
                </a:ext>
              </a:extLst>
            </p:cNvPr>
            <p:cNvPicPr>
              <a:picLocks noChangeAspect="1"/>
            </p:cNvPicPr>
            <p:nvPr/>
          </p:nvPicPr>
          <p:blipFill>
            <a:blip r:embed="rId4"/>
            <a:stretch>
              <a:fillRect/>
            </a:stretch>
          </p:blipFill>
          <p:spPr>
            <a:xfrm>
              <a:off x="5137200" y="4305600"/>
              <a:ext cx="1616708" cy="186349"/>
            </a:xfrm>
            <a:prstGeom prst="rect">
              <a:avLst/>
            </a:prstGeom>
          </p:spPr>
        </p:pic>
      </p:grpSp>
    </p:spTree>
    <p:extLst>
      <p:ext uri="{BB962C8B-B14F-4D97-AF65-F5344CB8AC3E}">
        <p14:creationId xmlns:p14="http://schemas.microsoft.com/office/powerpoint/2010/main" val="3035778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E6EE29-35F1-AD4B-975E-B19CD0109B64}"/>
              </a:ext>
            </a:extLst>
          </p:cNvPr>
          <p:cNvSpPr>
            <a:spLocks noGrp="1"/>
          </p:cNvSpPr>
          <p:nvPr>
            <p:ph type="body" sz="quarter" idx="14"/>
          </p:nvPr>
        </p:nvSpPr>
        <p:spPr/>
        <p:txBody>
          <a:bodyPr/>
          <a:lstStyle/>
          <a:p>
            <a:r>
              <a:rPr lang="en-US" dirty="0"/>
              <a:t>Vertical Displacement Event (VDE) II</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166B705-5629-9943-8293-6C1338A93CBF}"/>
                  </a:ext>
                </a:extLst>
              </p:cNvPr>
              <p:cNvSpPr>
                <a:spLocks noGrp="1"/>
              </p:cNvSpPr>
              <p:nvPr>
                <p:ph type="body" sz="quarter" idx="19"/>
              </p:nvPr>
            </p:nvSpPr>
            <p:spPr>
              <a:xfrm>
                <a:off x="1925967" y="1137334"/>
                <a:ext cx="7975600" cy="1760336"/>
              </a:xfrm>
            </p:spPr>
            <p:txBody>
              <a:bodyPr numCol="2"/>
              <a:lstStyle/>
              <a:p>
                <a:pPr marL="0" indent="0">
                  <a:buNone/>
                </a:pPr>
                <a:r>
                  <a:rPr lang="en-US" dirty="0"/>
                  <a:t>Parameters</a:t>
                </a:r>
              </a:p>
              <a:p>
                <a:pPr lvl="1"/>
                <a:r>
                  <a:rPr lang="en-US" sz="1400" dirty="0"/>
                  <a:t>D</a:t>
                </a:r>
                <a:r>
                  <a:rPr lang="en-US" sz="1400" baseline="-25000" dirty="0"/>
                  <a:t>2</a:t>
                </a:r>
                <a:r>
                  <a:rPr lang="en-US" sz="1400" dirty="0"/>
                  <a:t> plasma</a:t>
                </a:r>
              </a:p>
              <a:p>
                <a:pPr lvl="1"/>
                <a14:m>
                  <m:oMath xmlns:m="http://schemas.openxmlformats.org/officeDocument/2006/math">
                    <m:r>
                      <a:rPr lang="en-US" sz="1400" i="1" dirty="0" smtClean="0">
                        <a:latin typeface="Cambria Math" panose="02040503050406030204" pitchFamily="18" charset="0"/>
                      </a:rPr>
                      <m:t>𝐵</m:t>
                    </m:r>
                    <m:r>
                      <a:rPr lang="en-US" sz="1400" i="1" baseline="-25000" dirty="0">
                        <a:latin typeface="Cambria Math" panose="02040503050406030204" pitchFamily="18" charset="0"/>
                      </a:rPr>
                      <m:t>0</m:t>
                    </m:r>
                    <m:r>
                      <a:rPr lang="en-US" sz="1400" i="1" dirty="0">
                        <a:latin typeface="Cambria Math" panose="02040503050406030204" pitchFamily="18" charset="0"/>
                      </a:rPr>
                      <m:t> : 5</m:t>
                    </m:r>
                    <m:r>
                      <a:rPr lang="en-US" sz="1400" i="1" dirty="0">
                        <a:latin typeface="Cambria Math" panose="02040503050406030204" pitchFamily="18" charset="0"/>
                      </a:rPr>
                      <m:t>𝑇</m:t>
                    </m:r>
                  </m:oMath>
                </a14:m>
                <a:endParaRPr lang="en-US" sz="1400" dirty="0"/>
              </a:p>
              <a:p>
                <a:pPr lvl="1"/>
                <a:r>
                  <a:rPr lang="en-US" sz="1400" dirty="0"/>
                  <a:t>T : 40 keV (&gt; 100M K)</a:t>
                </a:r>
              </a:p>
              <a:p>
                <a:pPr lvl="1"/>
                <a14:m>
                  <m:oMath xmlns:m="http://schemas.openxmlformats.org/officeDocument/2006/math">
                    <m:r>
                      <a:rPr lang="en-US" sz="1400" i="1" dirty="0">
                        <a:latin typeface="Cambria Math" panose="02040503050406030204" pitchFamily="18" charset="0"/>
                      </a:rPr>
                      <m:t>𝑛</m:t>
                    </m:r>
                    <m:r>
                      <a:rPr lang="en-US" sz="1400" i="1" dirty="0">
                        <a:latin typeface="Cambria Math" panose="02040503050406030204" pitchFamily="18" charset="0"/>
                      </a:rPr>
                      <m:t>   : </m:t>
                    </m:r>
                    <m:sSup>
                      <m:sSupPr>
                        <m:ctrlPr>
                          <a:rPr lang="en-US" sz="1400" i="1" dirty="0">
                            <a:latin typeface="Cambria Math" panose="02040503050406030204" pitchFamily="18" charset="0"/>
                          </a:rPr>
                        </m:ctrlPr>
                      </m:sSupPr>
                      <m:e>
                        <m:r>
                          <a:rPr lang="en-US" sz="1400" i="1" dirty="0">
                            <a:latin typeface="Cambria Math" panose="02040503050406030204" pitchFamily="18" charset="0"/>
                          </a:rPr>
                          <m:t>10</m:t>
                        </m:r>
                      </m:e>
                      <m:sup>
                        <m:r>
                          <a:rPr lang="en-US" sz="1400" i="1" dirty="0">
                            <a:latin typeface="Cambria Math" panose="02040503050406030204" pitchFamily="18" charset="0"/>
                          </a:rPr>
                          <m:t>20</m:t>
                        </m:r>
                      </m:sup>
                    </m:sSup>
                  </m:oMath>
                </a14:m>
                <a:endParaRPr lang="en-US" sz="1400" dirty="0"/>
              </a:p>
              <a:p>
                <a:pPr lvl="1"/>
                <a14:m>
                  <m:oMath xmlns:m="http://schemas.openxmlformats.org/officeDocument/2006/math">
                    <m:r>
                      <a:rPr lang="en-US" sz="1400" i="1" dirty="0">
                        <a:latin typeface="Cambria Math" panose="02040503050406030204" pitchFamily="18" charset="0"/>
                      </a:rPr>
                      <m:t>𝑆</m:t>
                    </m:r>
                    <m:r>
                      <a:rPr lang="en-US" sz="1400" i="1" baseline="-25000" dirty="0" err="1">
                        <a:latin typeface="Cambria Math" panose="02040503050406030204" pitchFamily="18" charset="0"/>
                      </a:rPr>
                      <m:t>𝑝</m:t>
                    </m:r>
                    <m:r>
                      <a:rPr lang="en-US" sz="1400" i="1" baseline="-25000" dirty="0">
                        <a:latin typeface="Cambria Math" panose="02040503050406030204" pitchFamily="18" charset="0"/>
                      </a:rPr>
                      <m:t> </m:t>
                    </m:r>
                    <m:r>
                      <a:rPr lang="en-US" sz="1400" i="1" dirty="0">
                        <a:latin typeface="Cambria Math" panose="02040503050406030204" pitchFamily="18" charset="0"/>
                      </a:rPr>
                      <m:t>: 10</m:t>
                    </m:r>
                    <m:r>
                      <a:rPr lang="en-US" sz="1400" i="1" baseline="30000" dirty="0">
                        <a:latin typeface="Cambria Math" panose="02040503050406030204" pitchFamily="18" charset="0"/>
                      </a:rPr>
                      <m:t>4</m:t>
                    </m:r>
                    <m:r>
                      <a:rPr lang="en-US" sz="1400" i="1" dirty="0">
                        <a:latin typeface="Cambria Math" panose="02040503050406030204" pitchFamily="18" charset="0"/>
                      </a:rPr>
                      <m:t> – 10</m:t>
                    </m:r>
                    <m:r>
                      <a:rPr lang="en-US" sz="1400" i="1" baseline="30000" dirty="0">
                        <a:latin typeface="Cambria Math" panose="02040503050406030204" pitchFamily="18" charset="0"/>
                      </a:rPr>
                      <m:t>7</m:t>
                    </m:r>
                  </m:oMath>
                </a14:m>
                <a:r>
                  <a:rPr lang="en-US" sz="1400" dirty="0"/>
                  <a:t> (Scaling results up to </a:t>
                </a:r>
                <a14:m>
                  <m:oMath xmlns:m="http://schemas.openxmlformats.org/officeDocument/2006/math">
                    <m:r>
                      <a:rPr lang="en-US" sz="1400" i="1" dirty="0">
                        <a:latin typeface="Cambria Math" panose="02040503050406030204" pitchFamily="18" charset="0"/>
                      </a:rPr>
                      <m:t>10</m:t>
                    </m:r>
                    <m:r>
                      <a:rPr lang="en-US" sz="1400" i="1" baseline="30000" dirty="0">
                        <a:latin typeface="Cambria Math" panose="02040503050406030204" pitchFamily="18" charset="0"/>
                      </a:rPr>
                      <m:t>10</m:t>
                    </m:r>
                  </m:oMath>
                </a14:m>
                <a:r>
                  <a:rPr lang="en-US" sz="1400" dirty="0"/>
                  <a:t>)</a:t>
                </a:r>
                <a:endParaRPr lang="en-US" sz="2000" i="1" dirty="0">
                  <a:latin typeface="Cambria Math" panose="02040503050406030204" pitchFamily="18" charset="0"/>
                </a:endParaRPr>
              </a:p>
              <a:p>
                <a:pPr lvl="1"/>
                <a:endParaRPr lang="en-US" sz="1400" i="1" dirty="0">
                  <a:latin typeface="Cambria Math" panose="02040503050406030204" pitchFamily="18" charset="0"/>
                </a:endParaRPr>
              </a:p>
              <a:p>
                <a:pPr lvl="1"/>
                <a14:m>
                  <m:oMath xmlns:m="http://schemas.openxmlformats.org/officeDocument/2006/math">
                    <m:r>
                      <a:rPr lang="en-US" sz="1400" i="1" dirty="0">
                        <a:latin typeface="Cambria Math" panose="02040503050406030204" pitchFamily="18" charset="0"/>
                      </a:rPr>
                      <m:t>𝑆</m:t>
                    </m:r>
                    <m:r>
                      <a:rPr lang="en-US" sz="1400" i="1" baseline="-25000" dirty="0" err="1">
                        <a:latin typeface="Cambria Math" panose="02040503050406030204" pitchFamily="18" charset="0"/>
                      </a:rPr>
                      <m:t>𝑤</m:t>
                    </m:r>
                    <m:r>
                      <a:rPr lang="en-US" sz="1400" i="1" baseline="-25000" dirty="0">
                        <a:latin typeface="Cambria Math" panose="02040503050406030204" pitchFamily="18" charset="0"/>
                      </a:rPr>
                      <m:t>   </m:t>
                    </m:r>
                    <m:r>
                      <a:rPr lang="en-US" sz="1400" i="1" dirty="0">
                        <a:latin typeface="Cambria Math" panose="02040503050406030204" pitchFamily="18" charset="0"/>
                      </a:rPr>
                      <m:t>: 10</m:t>
                    </m:r>
                    <m:r>
                      <a:rPr lang="en-US" sz="1400" i="1" baseline="30000" dirty="0">
                        <a:latin typeface="Cambria Math" panose="02040503050406030204" pitchFamily="18" charset="0"/>
                      </a:rPr>
                      <m:t>4</m:t>
                    </m:r>
                  </m:oMath>
                </a14:m>
                <a:endParaRPr lang="en-US" sz="1400" baseline="30000" dirty="0"/>
              </a:p>
              <a:p>
                <a:pPr lvl="1"/>
                <a14:m>
                  <m:oMath xmlns:m="http://schemas.openxmlformats.org/officeDocument/2006/math">
                    <m:r>
                      <a:rPr lang="en-US" sz="1400" i="1" dirty="0">
                        <a:latin typeface="Cambria Math" panose="02040503050406030204" pitchFamily="18" charset="0"/>
                      </a:rPr>
                      <m:t>𝑆</m:t>
                    </m:r>
                    <m:r>
                      <a:rPr lang="en-US" sz="1400" i="1" baseline="-25000" dirty="0" err="1">
                        <a:latin typeface="Cambria Math" panose="02040503050406030204" pitchFamily="18" charset="0"/>
                      </a:rPr>
                      <m:t>𝑣𝑣</m:t>
                    </m:r>
                    <m:r>
                      <a:rPr lang="en-US" sz="1400" i="1" baseline="-25000" dirty="0">
                        <a:latin typeface="Cambria Math" panose="02040503050406030204" pitchFamily="18" charset="0"/>
                      </a:rPr>
                      <m:t> </m:t>
                    </m:r>
                    <m:r>
                      <a:rPr lang="en-US" sz="1400" i="1" dirty="0">
                        <a:latin typeface="Cambria Math" panose="02040503050406030204" pitchFamily="18" charset="0"/>
                      </a:rPr>
                      <m:t>: 10</m:t>
                    </m:r>
                    <m:r>
                      <a:rPr lang="en-US" sz="1400" i="1" baseline="30000" dirty="0">
                        <a:latin typeface="Cambria Math" panose="02040503050406030204" pitchFamily="18" charset="0"/>
                      </a:rPr>
                      <m:t>5</m:t>
                    </m:r>
                  </m:oMath>
                </a14:m>
                <a:endParaRPr lang="en-US" sz="1400" i="1" dirty="0">
                  <a:latin typeface="Cambria Math" panose="02040503050406030204" pitchFamily="18" charset="0"/>
                </a:endParaRPr>
              </a:p>
              <a:p>
                <a:pPr lvl="1"/>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𝜅</m:t>
                        </m:r>
                      </m:e>
                      <m:sub>
                        <m:r>
                          <a:rPr lang="en-US" sz="1400" i="1">
                            <a:latin typeface="Cambria Math" panose="02040503050406030204" pitchFamily="18" charset="0"/>
                          </a:rPr>
                          <m:t>⊥</m:t>
                        </m:r>
                      </m:sub>
                    </m:sSub>
                    <m:r>
                      <a:rPr lang="en-US" sz="1400" i="1">
                        <a:latin typeface="Cambria Math" panose="02040503050406030204" pitchFamily="18" charset="0"/>
                      </a:rPr>
                      <m:t>  :</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−3</m:t>
                        </m:r>
                      </m:sup>
                    </m:sSup>
                    <m:r>
                      <a:rPr lang="en-US" sz="1400" i="1">
                        <a:latin typeface="Cambria Math" panose="02040503050406030204" pitchFamily="18" charset="0"/>
                      </a:rPr>
                      <m:t> </m:t>
                    </m:r>
                  </m:oMath>
                </a14:m>
                <a:r>
                  <a:rPr lang="en-US" sz="1400" i="1" dirty="0">
                    <a:latin typeface="Cambria Math" panose="02040503050406030204" pitchFamily="18" charset="0"/>
                  </a:rPr>
                  <a:t> </a:t>
                </a:r>
                <a:r>
                  <a:rPr lang="en-US" sz="1400" dirty="0">
                    <a:latin typeface="Cambria Math" panose="02040503050406030204" pitchFamily="18" charset="0"/>
                  </a:rPr>
                  <a:t>(thermal quench)</a:t>
                </a:r>
              </a:p>
              <a:p>
                <a:pPr lvl="1"/>
                <a14:m>
                  <m:oMath xmlns:m="http://schemas.openxmlformats.org/officeDocument/2006/math">
                    <m:r>
                      <a:rPr lang="en-US" sz="1400" i="1">
                        <a:latin typeface="Cambria Math" panose="02040503050406030204" pitchFamily="18" charset="0"/>
                      </a:rPr>
                      <m:t>𝜈</m:t>
                    </m:r>
                    <m:r>
                      <a:rPr lang="en-US" sz="1400" i="1">
                        <a:latin typeface="Cambria Math" panose="02040503050406030204" pitchFamily="18" charset="0"/>
                      </a:rPr>
                      <m:t>     :</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−2</m:t>
                        </m:r>
                      </m:sup>
                    </m:sSup>
                  </m:oMath>
                </a14:m>
                <a:endParaRPr lang="en-US" sz="1400" dirty="0">
                  <a:latin typeface="Cambria Math" panose="02040503050406030204" pitchFamily="18" charset="0"/>
                </a:endParaRPr>
              </a:p>
            </p:txBody>
          </p:sp>
        </mc:Choice>
        <mc:Fallback xmlns="">
          <p:sp>
            <p:nvSpPr>
              <p:cNvPr id="3" name="Text Placeholder 2">
                <a:extLst>
                  <a:ext uri="{FF2B5EF4-FFF2-40B4-BE49-F238E27FC236}">
                    <a16:creationId xmlns:a16="http://schemas.microsoft.com/office/drawing/2014/main" id="{5166B705-5629-9943-8293-6C1338A93CBF}"/>
                  </a:ext>
                </a:extLst>
              </p:cNvPr>
              <p:cNvSpPr>
                <a:spLocks noGrp="1" noRot="1" noChangeAspect="1" noMove="1" noResize="1" noEditPoints="1" noAdjustHandles="1" noChangeArrowheads="1" noChangeShapeType="1" noTextEdit="1"/>
              </p:cNvSpPr>
              <p:nvPr>
                <p:ph type="body" sz="quarter" idx="19"/>
              </p:nvPr>
            </p:nvSpPr>
            <p:spPr>
              <a:xfrm>
                <a:off x="1925967" y="1137334"/>
                <a:ext cx="7975600" cy="1760336"/>
              </a:xfrm>
              <a:blipFill>
                <a:blip r:embed="rId4"/>
                <a:stretch>
                  <a:fillRect l="-2703" t="-6429" b="-3571"/>
                </a:stretch>
              </a:blipFill>
            </p:spPr>
            <p:txBody>
              <a:bodyPr/>
              <a:lstStyle/>
              <a:p>
                <a:r>
                  <a:rPr lang="en-US">
                    <a:noFill/>
                  </a:rPr>
                  <a:t> </a:t>
                </a:r>
              </a:p>
            </p:txBody>
          </p:sp>
        </mc:Fallback>
      </mc:AlternateContent>
      <p:pic>
        <p:nvPicPr>
          <p:cNvPr id="6" name="Current-VDE">
            <a:hlinkClick r:id="" action="ppaction://media"/>
            <a:extLst>
              <a:ext uri="{FF2B5EF4-FFF2-40B4-BE49-F238E27FC236}">
                <a16:creationId xmlns:a16="http://schemas.microsoft.com/office/drawing/2014/main" id="{181C7AD6-D927-CD42-B73B-D14DF64AF0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8375" y="2996109"/>
            <a:ext cx="8251590" cy="3634423"/>
          </a:xfrm>
          <a:prstGeom prst="rect">
            <a:avLst/>
          </a:prstGeom>
        </p:spPr>
      </p:pic>
    </p:spTree>
    <p:extLst>
      <p:ext uri="{BB962C8B-B14F-4D97-AF65-F5344CB8AC3E}">
        <p14:creationId xmlns:p14="http://schemas.microsoft.com/office/powerpoint/2010/main" val="180153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E6EE29-35F1-AD4B-975E-B19CD0109B64}"/>
              </a:ext>
            </a:extLst>
          </p:cNvPr>
          <p:cNvSpPr>
            <a:spLocks noGrp="1"/>
          </p:cNvSpPr>
          <p:nvPr>
            <p:ph type="body" sz="quarter" idx="14"/>
          </p:nvPr>
        </p:nvSpPr>
        <p:spPr>
          <a:xfrm>
            <a:off x="327302" y="132165"/>
            <a:ext cx="10968072" cy="892208"/>
          </a:xfrm>
        </p:spPr>
        <p:txBody>
          <a:bodyPr/>
          <a:lstStyle/>
          <a:p>
            <a:r>
              <a:rPr lang="en-US" dirty="0"/>
              <a:t>Internal kink</a:t>
            </a:r>
          </a:p>
        </p:txBody>
      </p:sp>
      <p:pic>
        <p:nvPicPr>
          <p:cNvPr id="6" name="poincarePlot">
            <a:hlinkClick r:id="" action="ppaction://media"/>
            <a:extLst>
              <a:ext uri="{FF2B5EF4-FFF2-40B4-BE49-F238E27FC236}">
                <a16:creationId xmlns:a16="http://schemas.microsoft.com/office/drawing/2014/main" id="{BD43588E-0EC9-5AE2-24EA-F178113D19E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8755" t="8787" r="52448" b="5624"/>
          <a:stretch/>
        </p:blipFill>
        <p:spPr>
          <a:xfrm>
            <a:off x="8764068" y="1408403"/>
            <a:ext cx="3012897" cy="5317432"/>
          </a:xfrm>
          <a:prstGeom prst="rect">
            <a:avLst/>
          </a:prstGeom>
        </p:spPr>
      </p:pic>
      <p:pic>
        <p:nvPicPr>
          <p:cNvPr id="7" name="fields">
            <a:hlinkClick r:id="" action="ppaction://media"/>
            <a:extLst>
              <a:ext uri="{FF2B5EF4-FFF2-40B4-BE49-F238E27FC236}">
                <a16:creationId xmlns:a16="http://schemas.microsoft.com/office/drawing/2014/main" id="{A85D42C1-9F11-F113-CFF3-469E8D2C5E4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r="45660" b="22219"/>
          <a:stretch/>
        </p:blipFill>
        <p:spPr>
          <a:xfrm>
            <a:off x="143195" y="2485544"/>
            <a:ext cx="8533022" cy="3736264"/>
          </a:xfrm>
          <a:prstGeom prst="rect">
            <a:avLst/>
          </a:prstGeom>
        </p:spPr>
      </p:pic>
      <mc:AlternateContent xmlns:mc="http://schemas.openxmlformats.org/markup-compatibility/2006" xmlns:a14="http://schemas.microsoft.com/office/drawing/2010/main">
        <mc:Choice Requires="a14">
          <p:sp>
            <p:nvSpPr>
              <p:cNvPr id="8" name="Text Placeholder 2">
                <a:extLst>
                  <a:ext uri="{FF2B5EF4-FFF2-40B4-BE49-F238E27FC236}">
                    <a16:creationId xmlns:a16="http://schemas.microsoft.com/office/drawing/2014/main" id="{4F4094B6-10BA-5FEE-E900-AA1E591BF1E3}"/>
                  </a:ext>
                </a:extLst>
              </p:cNvPr>
              <p:cNvSpPr>
                <a:spLocks noGrp="1"/>
              </p:cNvSpPr>
              <p:nvPr>
                <p:ph type="body" sz="quarter" idx="19"/>
              </p:nvPr>
            </p:nvSpPr>
            <p:spPr>
              <a:xfrm>
                <a:off x="5267467" y="1517168"/>
                <a:ext cx="3715167" cy="776361"/>
              </a:xfrm>
            </p:spPr>
            <p:txBody>
              <a:bodyPr numCol="2"/>
              <a:lstStyle/>
              <a:p>
                <a:pPr lvl="1"/>
                <a14:m>
                  <m:oMath xmlns:m="http://schemas.openxmlformats.org/officeDocument/2006/math">
                    <m:r>
                      <a:rPr lang="en-US" sz="1400" i="1" dirty="0">
                        <a:latin typeface="Cambria Math" panose="02040503050406030204" pitchFamily="18" charset="0"/>
                      </a:rPr>
                      <m:t>𝐵</m:t>
                    </m:r>
                    <m:r>
                      <a:rPr lang="en-US" sz="1400" i="1" baseline="-25000" dirty="0">
                        <a:latin typeface="Cambria Math" panose="02040503050406030204" pitchFamily="18" charset="0"/>
                      </a:rPr>
                      <m:t>0</m:t>
                    </m:r>
                    <m:r>
                      <a:rPr lang="en-US" sz="1400" i="1" dirty="0">
                        <a:latin typeface="Cambria Math" panose="02040503050406030204" pitchFamily="18" charset="0"/>
                      </a:rPr>
                      <m:t> : 5</m:t>
                    </m:r>
                    <m:r>
                      <a:rPr lang="en-US" sz="1400" i="1" dirty="0">
                        <a:latin typeface="Cambria Math" panose="02040503050406030204" pitchFamily="18" charset="0"/>
                      </a:rPr>
                      <m:t>𝑇</m:t>
                    </m:r>
                  </m:oMath>
                </a14:m>
                <a:endParaRPr lang="en-US" sz="1400" dirty="0"/>
              </a:p>
              <a:p>
                <a:pPr lvl="1"/>
                <a14:m>
                  <m:oMath xmlns:m="http://schemas.openxmlformats.org/officeDocument/2006/math">
                    <m:r>
                      <a:rPr lang="en-US" sz="1400" i="1" dirty="0">
                        <a:latin typeface="Cambria Math" panose="02040503050406030204" pitchFamily="18" charset="0"/>
                      </a:rPr>
                      <m:t>𝑛</m:t>
                    </m:r>
                    <m:r>
                      <a:rPr lang="en-US" sz="1400" i="1" dirty="0">
                        <a:latin typeface="Cambria Math" panose="02040503050406030204" pitchFamily="18" charset="0"/>
                      </a:rPr>
                      <m:t>   : </m:t>
                    </m:r>
                    <m:sSup>
                      <m:sSupPr>
                        <m:ctrlPr>
                          <a:rPr lang="en-US" sz="1400" i="1" dirty="0">
                            <a:latin typeface="Cambria Math" panose="02040503050406030204" pitchFamily="18" charset="0"/>
                          </a:rPr>
                        </m:ctrlPr>
                      </m:sSupPr>
                      <m:e>
                        <m:r>
                          <a:rPr lang="en-US" sz="1400" i="1" dirty="0">
                            <a:latin typeface="Cambria Math" panose="02040503050406030204" pitchFamily="18" charset="0"/>
                          </a:rPr>
                          <m:t>10</m:t>
                        </m:r>
                      </m:e>
                      <m:sup>
                        <m:r>
                          <a:rPr lang="en-US" sz="1400" i="1" dirty="0">
                            <a:latin typeface="Cambria Math" panose="02040503050406030204" pitchFamily="18" charset="0"/>
                          </a:rPr>
                          <m:t>20</m:t>
                        </m:r>
                      </m:sup>
                    </m:sSup>
                  </m:oMath>
                </a14:m>
                <a:endParaRPr lang="en-US" sz="1400" i="1" dirty="0">
                  <a:latin typeface="Cambria Math" panose="02040503050406030204" pitchFamily="18" charset="0"/>
                </a:endParaRPr>
              </a:p>
              <a:p>
                <a:pPr lvl="1"/>
                <a14:m>
                  <m:oMath xmlns:m="http://schemas.openxmlformats.org/officeDocument/2006/math">
                    <m:r>
                      <a:rPr lang="en-US" sz="1400" i="1" dirty="0">
                        <a:latin typeface="Cambria Math" panose="02040503050406030204" pitchFamily="18" charset="0"/>
                      </a:rPr>
                      <m:t>𝑆</m:t>
                    </m:r>
                    <m:r>
                      <a:rPr lang="en-US" sz="1400" i="1" dirty="0" err="1">
                        <a:latin typeface="Cambria Math" panose="02040503050406030204" pitchFamily="18" charset="0"/>
                      </a:rPr>
                      <m:t>𝑝</m:t>
                    </m:r>
                    <m:r>
                      <a:rPr lang="en-US" sz="1400" i="1" dirty="0">
                        <a:latin typeface="Cambria Math" panose="02040503050406030204" pitchFamily="18" charset="0"/>
                      </a:rPr>
                      <m:t> : </m:t>
                    </m:r>
                    <m:sSup>
                      <m:sSupPr>
                        <m:ctrlPr>
                          <a:rPr lang="en-US" sz="1400" i="1" dirty="0">
                            <a:latin typeface="Cambria Math" panose="02040503050406030204" pitchFamily="18" charset="0"/>
                          </a:rPr>
                        </m:ctrlPr>
                      </m:sSupPr>
                      <m:e>
                        <m:r>
                          <a:rPr lang="en-US" sz="1400" i="1" dirty="0">
                            <a:latin typeface="Cambria Math" panose="02040503050406030204" pitchFamily="18" charset="0"/>
                          </a:rPr>
                          <m:t>10</m:t>
                        </m:r>
                      </m:e>
                      <m:sup>
                        <m:r>
                          <a:rPr lang="en-US" sz="1400" i="1" dirty="0">
                            <a:latin typeface="Cambria Math" panose="02040503050406030204" pitchFamily="18" charset="0"/>
                          </a:rPr>
                          <m:t>4</m:t>
                        </m:r>
                      </m:sup>
                    </m:sSup>
                    <m:r>
                      <a:rPr lang="en-US" sz="1400" i="1" dirty="0">
                        <a:latin typeface="Cambria Math" panose="02040503050406030204" pitchFamily="18" charset="0"/>
                      </a:rPr>
                      <m:t> – </m:t>
                    </m:r>
                    <m:sSup>
                      <m:sSupPr>
                        <m:ctrlPr>
                          <a:rPr lang="en-US" sz="1400" i="1" dirty="0">
                            <a:latin typeface="Cambria Math" panose="02040503050406030204" pitchFamily="18" charset="0"/>
                          </a:rPr>
                        </m:ctrlPr>
                      </m:sSupPr>
                      <m:e>
                        <m:r>
                          <a:rPr lang="en-US" sz="1400" i="1" dirty="0">
                            <a:latin typeface="Cambria Math" panose="02040503050406030204" pitchFamily="18" charset="0"/>
                          </a:rPr>
                          <m:t>10</m:t>
                        </m:r>
                      </m:e>
                      <m:sup>
                        <m:r>
                          <a:rPr lang="en-US" sz="1400" i="1" dirty="0">
                            <a:latin typeface="Cambria Math" panose="02040503050406030204" pitchFamily="18" charset="0"/>
                          </a:rPr>
                          <m:t>6</m:t>
                        </m:r>
                      </m:sup>
                    </m:sSup>
                  </m:oMath>
                </a14:m>
                <a:r>
                  <a:rPr lang="en-US" sz="1400" i="1" dirty="0">
                    <a:latin typeface="Cambria Math" panose="02040503050406030204" pitchFamily="18" charset="0"/>
                  </a:rPr>
                  <a:t> </a:t>
                </a:r>
              </a:p>
              <a:p>
                <a:pPr lvl="1"/>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𝜅</m:t>
                        </m:r>
                      </m:e>
                      <m:sub>
                        <m:r>
                          <a:rPr lang="en-US" sz="1400" i="1">
                            <a:latin typeface="Cambria Math" panose="02040503050406030204" pitchFamily="18" charset="0"/>
                          </a:rPr>
                          <m:t>⊥</m:t>
                        </m:r>
                      </m:sub>
                    </m:sSub>
                    <m:r>
                      <a:rPr lang="en-US" sz="1400" i="1">
                        <a:latin typeface="Cambria Math" panose="02040503050406030204" pitchFamily="18" charset="0"/>
                      </a:rPr>
                      <m:t> :</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−5</m:t>
                        </m:r>
                      </m:sup>
                    </m:sSup>
                  </m:oMath>
                </a14:m>
                <a:endParaRPr lang="en-US" sz="1400" i="1" dirty="0">
                  <a:latin typeface="Cambria Math" panose="02040503050406030204" pitchFamily="18" charset="0"/>
                </a:endParaRPr>
              </a:p>
              <a:p>
                <a:pPr lvl="1"/>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𝜅</m:t>
                        </m:r>
                      </m:e>
                      <m:sub>
                        <m:r>
                          <a:rPr lang="en-US" sz="1400" i="1">
                            <a:latin typeface="Cambria Math" panose="02040503050406030204" pitchFamily="18" charset="0"/>
                          </a:rPr>
                          <m:t>∥</m:t>
                        </m:r>
                      </m:sub>
                    </m:sSub>
                    <m:r>
                      <a:rPr lang="en-US" sz="1400" i="1">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−3</m:t>
                        </m:r>
                      </m:sup>
                    </m:sSup>
                  </m:oMath>
                </a14:m>
                <a:endParaRPr lang="en-US" sz="1400" i="1" dirty="0">
                  <a:latin typeface="Cambria Math" panose="02040503050406030204" pitchFamily="18" charset="0"/>
                </a:endParaRPr>
              </a:p>
              <a:p>
                <a:pPr lvl="1"/>
                <a14:m>
                  <m:oMath xmlns:m="http://schemas.openxmlformats.org/officeDocument/2006/math">
                    <m:r>
                      <a:rPr lang="en-US" sz="1400" i="1">
                        <a:latin typeface="Cambria Math" panose="02040503050406030204" pitchFamily="18" charset="0"/>
                      </a:rPr>
                      <m:t>𝜈</m:t>
                    </m:r>
                    <m:r>
                      <a:rPr lang="en-US" sz="1400" i="1">
                        <a:latin typeface="Cambria Math" panose="02040503050406030204" pitchFamily="18" charset="0"/>
                      </a:rPr>
                      <m:t> :</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−5</m:t>
                        </m:r>
                      </m:sup>
                    </m:sSup>
                  </m:oMath>
                </a14:m>
                <a:endParaRPr lang="en-US" sz="1400" i="1" dirty="0">
                  <a:latin typeface="Cambria Math" panose="02040503050406030204" pitchFamily="18" charset="0"/>
                </a:endParaRPr>
              </a:p>
            </p:txBody>
          </p:sp>
        </mc:Choice>
        <mc:Fallback xmlns="">
          <p:sp>
            <p:nvSpPr>
              <p:cNvPr id="8" name="Text Placeholder 2">
                <a:extLst>
                  <a:ext uri="{FF2B5EF4-FFF2-40B4-BE49-F238E27FC236}">
                    <a16:creationId xmlns:a16="http://schemas.microsoft.com/office/drawing/2014/main" id="{4F4094B6-10BA-5FEE-E900-AA1E591BF1E3}"/>
                  </a:ext>
                </a:extLst>
              </p:cNvPr>
              <p:cNvSpPr>
                <a:spLocks noGrp="1" noRot="1" noChangeAspect="1" noMove="1" noResize="1" noEditPoints="1" noAdjustHandles="1" noChangeArrowheads="1" noChangeShapeType="1" noTextEdit="1"/>
              </p:cNvSpPr>
              <p:nvPr>
                <p:ph type="body" sz="quarter" idx="19"/>
              </p:nvPr>
            </p:nvSpPr>
            <p:spPr>
              <a:xfrm>
                <a:off x="5267467" y="1517168"/>
                <a:ext cx="3715167" cy="776361"/>
              </a:xfrm>
              <a:blipFill>
                <a:blip r:embed="rId8"/>
                <a:stretch>
                  <a:fillRect t="-9677" b="-4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Placeholder 2">
                <a:extLst>
                  <a:ext uri="{FF2B5EF4-FFF2-40B4-BE49-F238E27FC236}">
                    <a16:creationId xmlns:a16="http://schemas.microsoft.com/office/drawing/2014/main" id="{66BEBCAD-C3AC-5B55-76E9-FD34B66508FE}"/>
                  </a:ext>
                </a:extLst>
              </p:cNvPr>
              <p:cNvSpPr txBox="1">
                <a:spLocks/>
              </p:cNvSpPr>
              <p:nvPr/>
            </p:nvSpPr>
            <p:spPr>
              <a:xfrm>
                <a:off x="241884" y="725755"/>
                <a:ext cx="5810250" cy="1552105"/>
              </a:xfrm>
              <a:prstGeom prst="rect">
                <a:avLst/>
              </a:prstGeom>
            </p:spPr>
            <p:txBody>
              <a:bodyPr vert="horz" lIns="0" tIns="0" rIns="0" bIns="0" rtlCol="0">
                <a:noAutofit/>
              </a:bodyPr>
              <a:lstStyle>
                <a:lvl1pPr marL="230183" indent="-230183" algn="l" defTabSz="685783"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64" indent="-230183" algn="l" defTabSz="685783"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58" indent="-231770" algn="l" defTabSz="685783"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378" indent="-227007"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r>
                  <a:rPr lang="en-US" dirty="0"/>
                  <a:t>Initial equilibrium with  </a:t>
                </a:r>
                <a14:m>
                  <m:oMath xmlns:m="http://schemas.openxmlformats.org/officeDocument/2006/math">
                    <m:r>
                      <a:rPr lang="en-US" dirty="0">
                        <a:latin typeface="Cambria Math" panose="02040503050406030204" pitchFamily="18" charset="0"/>
                      </a:rPr>
                      <m:t>𝑞</m:t>
                    </m:r>
                  </m:oMath>
                </a14:m>
                <a:r>
                  <a:rPr lang="en-US" dirty="0"/>
                  <a:t> profile &lt; 0.9 (very unstable)</a:t>
                </a:r>
              </a:p>
              <a:p>
                <a:pPr marL="285750" indent="-285750"/>
                <a:r>
                  <a:rPr lang="en-US" dirty="0"/>
                  <a:t>Introduced (1,1) perturbation and let evolve in time</a:t>
                </a:r>
              </a:p>
              <a:p>
                <a:pPr lvl="1"/>
                <a:r>
                  <a:rPr lang="en-US" dirty="0"/>
                  <a:t>(1,1) leads to sawtooth crash with island growth</a:t>
                </a:r>
              </a:p>
              <a:p>
                <a:pPr lvl="1"/>
                <a:r>
                  <a:rPr lang="en-US" dirty="0"/>
                  <a:t>(2,1) is excited leading to stochastic magnetic field</a:t>
                </a:r>
              </a:p>
              <a:p>
                <a:pPr lvl="1"/>
                <a:r>
                  <a:rPr lang="en-US" dirty="0"/>
                  <a:t>breakdown of magnetic surfaces and a disruption.</a:t>
                </a:r>
              </a:p>
            </p:txBody>
          </p:sp>
        </mc:Choice>
        <mc:Fallback xmlns="">
          <p:sp>
            <p:nvSpPr>
              <p:cNvPr id="11" name="Text Placeholder 2">
                <a:extLst>
                  <a:ext uri="{FF2B5EF4-FFF2-40B4-BE49-F238E27FC236}">
                    <a16:creationId xmlns:a16="http://schemas.microsoft.com/office/drawing/2014/main" id="{66BEBCAD-C3AC-5B55-76E9-FD34B66508FE}"/>
                  </a:ext>
                </a:extLst>
              </p:cNvPr>
              <p:cNvSpPr txBox="1">
                <a:spLocks noRot="1" noChangeAspect="1" noMove="1" noResize="1" noEditPoints="1" noAdjustHandles="1" noChangeArrowheads="1" noChangeShapeType="1" noTextEdit="1"/>
              </p:cNvSpPr>
              <p:nvPr/>
            </p:nvSpPr>
            <p:spPr>
              <a:xfrm>
                <a:off x="241884" y="725755"/>
                <a:ext cx="5810250" cy="1552105"/>
              </a:xfrm>
              <a:prstGeom prst="rect">
                <a:avLst/>
              </a:prstGeom>
              <a:blipFill>
                <a:blip r:embed="rId9"/>
                <a:stretch>
                  <a:fillRect l="-2402" t="-4878"/>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4144B774-1D17-D023-BC49-66655A7E4B2B}"/>
              </a:ext>
            </a:extLst>
          </p:cNvPr>
          <p:cNvSpPr txBox="1"/>
          <p:nvPr/>
        </p:nvSpPr>
        <p:spPr>
          <a:xfrm>
            <a:off x="9288531" y="954778"/>
            <a:ext cx="1605504" cy="523220"/>
          </a:xfrm>
          <a:prstGeom prst="rect">
            <a:avLst/>
          </a:prstGeom>
          <a:noFill/>
        </p:spPr>
        <p:txBody>
          <a:bodyPr wrap="none" rtlCol="0">
            <a:spAutoFit/>
          </a:bodyPr>
          <a:lstStyle/>
          <a:p>
            <a:r>
              <a:rPr lang="en-US" sz="1400" dirty="0"/>
              <a:t>Return map of B to </a:t>
            </a:r>
          </a:p>
          <a:p>
            <a:r>
              <a:rPr lang="en-US" sz="1400" dirty="0"/>
              <a:t>Poloidal plane:</a:t>
            </a:r>
          </a:p>
        </p:txBody>
      </p:sp>
    </p:spTree>
    <p:extLst>
      <p:ext uri="{BB962C8B-B14F-4D97-AF65-F5344CB8AC3E}">
        <p14:creationId xmlns:p14="http://schemas.microsoft.com/office/powerpoint/2010/main" val="9424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7"/>
                                        </p:tgtEl>
                                      </p:cBhvr>
                                    </p:cmd>
                                  </p:childTnLst>
                                </p:cTn>
                              </p:par>
                              <p:par>
                                <p:cTn id="7" presetID="1" presetClass="mediacall" presetSubtype="0" fill="hold" nodeType="withEffect">
                                  <p:stCondLst>
                                    <p:cond delay="0"/>
                                  </p:stCondLst>
                                  <p:childTnLst>
                                    <p:cmd type="call" cmd="playFrom(0.0)">
                                      <p:cBhvr>
                                        <p:cTn id="8" dur="2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20"/>
          <p:cNvCxnSpPr>
            <a:cxnSpLocks noChangeShapeType="1"/>
          </p:cNvCxnSpPr>
          <p:nvPr/>
        </p:nvCxnSpPr>
        <p:spPr bwMode="auto">
          <a:xfrm>
            <a:off x="5019526" y="1801111"/>
            <a:ext cx="0" cy="3323596"/>
          </a:xfrm>
          <a:prstGeom prst="line">
            <a:avLst/>
          </a:prstGeom>
          <a:noFill/>
          <a:ln w="25400">
            <a:solidFill>
              <a:srgbClr val="F9B074"/>
            </a:solidFill>
            <a:round/>
            <a:headEnd/>
            <a:tailEnd/>
          </a:ln>
          <a:extLst>
            <a:ext uri="{909E8E84-426E-40dd-AFC4-6F175D3DCCD1}">
              <a14:hiddenFill xmlns="" xmlns:a14="http://schemas.microsoft.com/office/drawing/2010/main">
                <a:noFill/>
              </a14:hiddenFill>
            </a:ext>
          </a:extLst>
        </p:spPr>
      </p:cxnSp>
      <p:sp>
        <p:nvSpPr>
          <p:cNvPr id="4" name="TextBox 3"/>
          <p:cNvSpPr txBox="1"/>
          <p:nvPr/>
        </p:nvSpPr>
        <p:spPr>
          <a:xfrm>
            <a:off x="2592510" y="1616445"/>
            <a:ext cx="184731" cy="369332"/>
          </a:xfrm>
          <a:prstGeom prst="rect">
            <a:avLst/>
          </a:prstGeom>
          <a:noFill/>
        </p:spPr>
        <p:txBody>
          <a:bodyPr wrap="none" rtlCol="0">
            <a:spAutoFit/>
          </a:bodyPr>
          <a:lstStyle/>
          <a:p>
            <a:pPr eaLnBrk="0" fontAlgn="base" hangingPunct="0">
              <a:spcBef>
                <a:spcPct val="0"/>
              </a:spcBef>
              <a:spcAft>
                <a:spcPct val="0"/>
              </a:spcAft>
            </a:pPr>
            <a:endParaRPr lang="en-US">
              <a:solidFill>
                <a:srgbClr val="000000"/>
              </a:solidFill>
              <a:ea typeface="ＭＳ Ｐゴシック" charset="0"/>
              <a:cs typeface="ＭＳ Ｐゴシック" charset="0"/>
            </a:endParaRPr>
          </a:p>
        </p:txBody>
      </p:sp>
      <p:pic>
        <p:nvPicPr>
          <p:cNvPr id="21" name="Picture 20" descr="latex-image-1.pdf"/>
          <p:cNvPicPr>
            <a:picLocks noChangeAspect="1"/>
          </p:cNvPicPr>
          <p:nvPr/>
        </p:nvPicPr>
        <p:blipFill rotWithShape="1">
          <a:blip r:embed="rId3">
            <a:extLst>
              <a:ext uri="{28A0092B-C50C-407E-A947-70E740481C1C}">
                <a14:useLocalDpi xmlns:a14="http://schemas.microsoft.com/office/drawing/2010/main" val="0"/>
              </a:ext>
            </a:extLst>
          </a:blip>
          <a:srcRect l="23803" r="23449" b="49954"/>
          <a:stretch/>
        </p:blipFill>
        <p:spPr>
          <a:xfrm>
            <a:off x="3684859" y="845961"/>
            <a:ext cx="2868987" cy="676419"/>
          </a:xfrm>
          <a:prstGeom prst="rect">
            <a:avLst/>
          </a:prstGeom>
        </p:spPr>
      </p:pic>
      <p:grpSp>
        <p:nvGrpSpPr>
          <p:cNvPr id="14" name="Group 13">
            <a:extLst>
              <a:ext uri="{FF2B5EF4-FFF2-40B4-BE49-F238E27FC236}">
                <a16:creationId xmlns:a16="http://schemas.microsoft.com/office/drawing/2014/main" id="{D602FF3F-9ABF-BAEB-5AD9-90A327AB687E}"/>
              </a:ext>
            </a:extLst>
          </p:cNvPr>
          <p:cNvGrpSpPr/>
          <p:nvPr/>
        </p:nvGrpSpPr>
        <p:grpSpPr>
          <a:xfrm>
            <a:off x="5119353" y="1818315"/>
            <a:ext cx="6067472" cy="3342099"/>
            <a:chOff x="5119353" y="1818315"/>
            <a:chExt cx="6067472" cy="3342099"/>
          </a:xfrm>
        </p:grpSpPr>
        <p:grpSp>
          <p:nvGrpSpPr>
            <p:cNvPr id="13" name="Group 12">
              <a:extLst>
                <a:ext uri="{FF2B5EF4-FFF2-40B4-BE49-F238E27FC236}">
                  <a16:creationId xmlns:a16="http://schemas.microsoft.com/office/drawing/2014/main" id="{EC6C4239-CEEB-9F7E-54BB-560F3410E2BE}"/>
                </a:ext>
              </a:extLst>
            </p:cNvPr>
            <p:cNvGrpSpPr/>
            <p:nvPr/>
          </p:nvGrpSpPr>
          <p:grpSpPr>
            <a:xfrm>
              <a:off x="5119353" y="1818315"/>
              <a:ext cx="6067472" cy="3342099"/>
              <a:chOff x="5119353" y="1818315"/>
              <a:chExt cx="6067472" cy="3342099"/>
            </a:xfrm>
          </p:grpSpPr>
          <p:pic>
            <p:nvPicPr>
              <p:cNvPr id="15" name="Picture 1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5495" y="3254841"/>
                <a:ext cx="5748743" cy="654800"/>
              </a:xfrm>
              <a:prstGeom prst="rect">
                <a:avLst/>
              </a:prstGeom>
            </p:spPr>
          </p:pic>
          <p:grpSp>
            <p:nvGrpSpPr>
              <p:cNvPr id="11" name="Group 10">
                <a:extLst>
                  <a:ext uri="{FF2B5EF4-FFF2-40B4-BE49-F238E27FC236}">
                    <a16:creationId xmlns:a16="http://schemas.microsoft.com/office/drawing/2014/main" id="{8FC4F8AF-63F5-4AEE-7460-0683D1C28C0C}"/>
                  </a:ext>
                </a:extLst>
              </p:cNvPr>
              <p:cNvGrpSpPr/>
              <p:nvPr/>
            </p:nvGrpSpPr>
            <p:grpSpPr>
              <a:xfrm>
                <a:off x="5119353" y="1818315"/>
                <a:ext cx="6067472" cy="3342099"/>
                <a:chOff x="5119353" y="1818315"/>
                <a:chExt cx="6067472" cy="3342099"/>
              </a:xfrm>
            </p:grpSpPr>
            <p:grpSp>
              <p:nvGrpSpPr>
                <p:cNvPr id="28" name="Group 27"/>
                <p:cNvGrpSpPr/>
                <p:nvPr/>
              </p:nvGrpSpPr>
              <p:grpSpPr>
                <a:xfrm>
                  <a:off x="5119353" y="1818315"/>
                  <a:ext cx="4480137" cy="2887381"/>
                  <a:chOff x="3904114" y="523757"/>
                  <a:chExt cx="4210592" cy="2258127"/>
                </a:xfrm>
              </p:grpSpPr>
              <p:pic>
                <p:nvPicPr>
                  <p:cNvPr id="9" name="Picture 8" descr="latex-image-1.pdf"/>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5448" y="1092819"/>
                    <a:ext cx="3760839" cy="467418"/>
                  </a:xfrm>
                  <a:prstGeom prst="rect">
                    <a:avLst/>
                  </a:prstGeom>
                </p:spPr>
              </p:pic>
              <p:sp>
                <p:nvSpPr>
                  <p:cNvPr id="12" name="TextBox 11"/>
                  <p:cNvSpPr txBox="1"/>
                  <p:nvPr/>
                </p:nvSpPr>
                <p:spPr>
                  <a:xfrm>
                    <a:off x="4047941" y="2517112"/>
                    <a:ext cx="2788942" cy="264772"/>
                  </a:xfrm>
                  <a:prstGeom prst="rect">
                    <a:avLst/>
                  </a:prstGeom>
                  <a:noFill/>
                </p:spPr>
                <p:txBody>
                  <a:bodyPr wrap="none" rtlCol="0">
                    <a:spAutoFit/>
                  </a:bodyPr>
                  <a:lstStyle/>
                  <a:p>
                    <a:pPr eaLnBrk="0" fontAlgn="base" hangingPunct="0">
                      <a:spcBef>
                        <a:spcPct val="0"/>
                      </a:spcBef>
                      <a:spcAft>
                        <a:spcPct val="0"/>
                      </a:spcAft>
                    </a:pPr>
                    <a:r>
                      <a:rPr lang="en-US" sz="1600" dirty="0">
                        <a:solidFill>
                          <a:srgbClr val="000000"/>
                        </a:solidFill>
                        <a:ea typeface="ＭＳ Ｐゴシック" charset="0"/>
                        <a:cs typeface="ＭＳ Ｐゴシック" charset="0"/>
                      </a:rPr>
                      <a:t>The </a:t>
                    </a:r>
                    <a:r>
                      <a:rPr lang="en-US" sz="1600" dirty="0" err="1">
                        <a:solidFill>
                          <a:srgbClr val="000000"/>
                        </a:solidFill>
                        <a:ea typeface="ＭＳ Ｐゴシック" charset="0"/>
                        <a:cs typeface="ＭＳ Ｐゴシック" charset="0"/>
                      </a:rPr>
                      <a:t>Schur</a:t>
                    </a:r>
                    <a:r>
                      <a:rPr lang="en-US" sz="1600" dirty="0">
                        <a:solidFill>
                          <a:srgbClr val="000000"/>
                        </a:solidFill>
                        <a:ea typeface="ＭＳ Ｐゴシック" charset="0"/>
                        <a:cs typeface="ＭＳ Ｐゴシック" charset="0"/>
                      </a:rPr>
                      <a:t> complement is then</a:t>
                    </a:r>
                  </a:p>
                </p:txBody>
              </p:sp>
              <p:sp>
                <p:nvSpPr>
                  <p:cNvPr id="19" name="TextBox 18"/>
                  <p:cNvSpPr txBox="1"/>
                  <p:nvPr/>
                </p:nvSpPr>
                <p:spPr>
                  <a:xfrm>
                    <a:off x="3904114" y="523757"/>
                    <a:ext cx="4210592" cy="457334"/>
                  </a:xfrm>
                  <a:prstGeom prst="rect">
                    <a:avLst/>
                  </a:prstGeom>
                  <a:noFill/>
                </p:spPr>
                <p:txBody>
                  <a:bodyPr wrap="none" rtlCol="0">
                    <a:spAutoFit/>
                  </a:bodyPr>
                  <a:lstStyle/>
                  <a:p>
                    <a:pPr eaLnBrk="0" fontAlgn="base" hangingPunct="0">
                      <a:spcBef>
                        <a:spcPct val="0"/>
                      </a:spcBef>
                      <a:spcAft>
                        <a:spcPct val="0"/>
                      </a:spcAft>
                    </a:pPr>
                    <a:r>
                      <a:rPr lang="en-US" sz="1600" dirty="0">
                        <a:solidFill>
                          <a:srgbClr val="000000"/>
                        </a:solidFill>
                        <a:ea typeface="ＭＳ Ｐゴシック" charset="0"/>
                        <a:cs typeface="ＭＳ Ｐゴシック" charset="0"/>
                      </a:rPr>
                      <a:t>Semi-discrete in time:</a:t>
                    </a:r>
                  </a:p>
                  <a:p>
                    <a:pPr eaLnBrk="0" fontAlgn="base" hangingPunct="0">
                      <a:spcBef>
                        <a:spcPct val="0"/>
                      </a:spcBef>
                      <a:spcAft>
                        <a:spcPct val="0"/>
                      </a:spcAft>
                    </a:pPr>
                    <a:r>
                      <a:rPr lang="en-US" sz="1600" dirty="0">
                        <a:solidFill>
                          <a:srgbClr val="000000"/>
                        </a:solidFill>
                        <a:ea typeface="ＭＳ Ｐゴシック" charset="0"/>
                        <a:cs typeface="ＭＳ Ｐゴシック" charset="0"/>
                      </a:rPr>
                      <a:t>Approximate</a:t>
                    </a:r>
                    <a:r>
                      <a:rPr lang="en-US" sz="1400" dirty="0">
                        <a:solidFill>
                          <a:srgbClr val="000000"/>
                        </a:solidFill>
                        <a:ea typeface="ＭＳ Ｐゴシック" charset="0"/>
                        <a:cs typeface="ＭＳ Ｐゴシック" charset="0"/>
                      </a:rPr>
                      <a:t> Block Factorizations &amp; Schur-complements: </a:t>
                    </a:r>
                  </a:p>
                </p:txBody>
              </p:sp>
            </p:grpSp>
            <p:pic>
              <p:nvPicPr>
                <p:cNvPr id="17" name="Picture 1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5494" y="4800397"/>
                  <a:ext cx="5821331" cy="360017"/>
                </a:xfrm>
                <a:prstGeom prst="rect">
                  <a:avLst/>
                </a:prstGeom>
              </p:spPr>
            </p:pic>
          </p:grpSp>
        </p:grpSp>
        <p:pic>
          <p:nvPicPr>
            <p:cNvPr id="7" name="Picture 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3545" y="4933810"/>
              <a:ext cx="221922" cy="147948"/>
            </a:xfrm>
            <a:prstGeom prst="rect">
              <a:avLst/>
            </a:prstGeom>
            <a:solidFill>
              <a:schemeClr val="bg1"/>
            </a:solidFill>
          </p:spPr>
        </p:pic>
      </p:grpSp>
      <p:sp>
        <p:nvSpPr>
          <p:cNvPr id="24" name="TextBox 23"/>
          <p:cNvSpPr txBox="1"/>
          <p:nvPr/>
        </p:nvSpPr>
        <p:spPr>
          <a:xfrm>
            <a:off x="816776" y="6290325"/>
            <a:ext cx="2261901" cy="369332"/>
          </a:xfrm>
          <a:prstGeom prst="rect">
            <a:avLst/>
          </a:prstGeom>
          <a:noFill/>
        </p:spPr>
        <p:txBody>
          <a:bodyPr wrap="none" rtlCol="0">
            <a:spAutoFit/>
          </a:bodyPr>
          <a:lstStyle/>
          <a:p>
            <a:pPr eaLnBrk="0" fontAlgn="base" hangingPunct="0">
              <a:spcBef>
                <a:spcPct val="0"/>
              </a:spcBef>
              <a:spcAft>
                <a:spcPct val="0"/>
              </a:spcAft>
            </a:pPr>
            <a:r>
              <a:rPr lang="en-US">
                <a:solidFill>
                  <a:srgbClr val="000000"/>
                </a:solidFill>
                <a:ea typeface="ＭＳ Ｐゴシック" charset="0"/>
                <a:cs typeface="ＭＳ Ｐゴシック" charset="0"/>
              </a:rPr>
              <a:t>[w/ L. </a:t>
            </a:r>
            <a:r>
              <a:rPr lang="en-US" dirty="0">
                <a:solidFill>
                  <a:srgbClr val="000000"/>
                </a:solidFill>
                <a:ea typeface="ＭＳ Ｐゴシック" charset="0"/>
                <a:cs typeface="ＭＳ Ｐゴシック" charset="0"/>
              </a:rPr>
              <a:t>Chacon (LANL) ]</a:t>
            </a:r>
          </a:p>
        </p:txBody>
      </p:sp>
      <p:sp>
        <p:nvSpPr>
          <p:cNvPr id="2" name="TextBox 1"/>
          <p:cNvSpPr txBox="1"/>
          <p:nvPr/>
        </p:nvSpPr>
        <p:spPr>
          <a:xfrm>
            <a:off x="816776" y="5309871"/>
            <a:ext cx="10969350" cy="830997"/>
          </a:xfrm>
          <a:prstGeom prst="rect">
            <a:avLst/>
          </a:prstGeom>
          <a:noFill/>
        </p:spPr>
        <p:txBody>
          <a:bodyPr wrap="none" rtlCol="0">
            <a:spAutoFit/>
          </a:bodyPr>
          <a:lstStyle/>
          <a:p>
            <a:r>
              <a:rPr lang="en-US" sz="2400" dirty="0">
                <a:solidFill>
                  <a:srgbClr val="FF0000"/>
                </a:solidFill>
              </a:rPr>
              <a:t>Recall: This is motivating how we develop preconditioners, not for developing solvers.</a:t>
            </a:r>
          </a:p>
          <a:p>
            <a:r>
              <a:rPr lang="en-US" sz="2400" dirty="0">
                <a:solidFill>
                  <a:srgbClr val="FF0000"/>
                </a:solidFill>
              </a:rPr>
              <a:t>The NK method still seeks the solution to the original nonlinear/linear system residual!</a:t>
            </a:r>
          </a:p>
        </p:txBody>
      </p:sp>
      <p:grpSp>
        <p:nvGrpSpPr>
          <p:cNvPr id="10" name="Group 9">
            <a:extLst>
              <a:ext uri="{FF2B5EF4-FFF2-40B4-BE49-F238E27FC236}">
                <a16:creationId xmlns:a16="http://schemas.microsoft.com/office/drawing/2014/main" id="{B4F007BE-BBF4-FBCD-2587-A21267CAFC7E}"/>
              </a:ext>
            </a:extLst>
          </p:cNvPr>
          <p:cNvGrpSpPr/>
          <p:nvPr/>
        </p:nvGrpSpPr>
        <p:grpSpPr>
          <a:xfrm>
            <a:off x="-734887" y="1841022"/>
            <a:ext cx="5358342" cy="3358726"/>
            <a:chOff x="-734887" y="1841022"/>
            <a:chExt cx="5358342" cy="3358726"/>
          </a:xfrm>
        </p:grpSpPr>
        <p:sp>
          <p:nvSpPr>
            <p:cNvPr id="16" name="TextBox 15"/>
            <p:cNvSpPr txBox="1"/>
            <p:nvPr/>
          </p:nvSpPr>
          <p:spPr>
            <a:xfrm>
              <a:off x="371222" y="1841022"/>
              <a:ext cx="3153427" cy="584775"/>
            </a:xfrm>
            <a:prstGeom prst="rect">
              <a:avLst/>
            </a:prstGeom>
            <a:noFill/>
          </p:spPr>
          <p:txBody>
            <a:bodyPr wrap="none" rtlCol="0">
              <a:spAutoFit/>
            </a:bodyPr>
            <a:lstStyle/>
            <a:p>
              <a:pPr eaLnBrk="0" fontAlgn="base" hangingPunct="0">
                <a:spcBef>
                  <a:spcPct val="0"/>
                </a:spcBef>
                <a:spcAft>
                  <a:spcPct val="0"/>
                </a:spcAft>
              </a:pPr>
              <a:r>
                <a:rPr lang="en-US" sz="1600" dirty="0">
                  <a:solidFill>
                    <a:srgbClr val="000000"/>
                  </a:solidFill>
                  <a:ea typeface="ＭＳ Ｐゴシック" charset="0"/>
                  <a:cs typeface="ＭＳ Ｐゴシック" charset="0"/>
                </a:rPr>
                <a:t>Semi-discrete in time (e.g. BE):</a:t>
              </a:r>
            </a:p>
            <a:p>
              <a:pPr eaLnBrk="0" fontAlgn="base" hangingPunct="0">
                <a:spcBef>
                  <a:spcPct val="0"/>
                </a:spcBef>
                <a:spcAft>
                  <a:spcPct val="0"/>
                </a:spcAft>
              </a:pPr>
              <a:r>
                <a:rPr lang="en-US" sz="1600" dirty="0">
                  <a:solidFill>
                    <a:srgbClr val="000000"/>
                  </a:solidFill>
                  <a:ea typeface="ＭＳ Ｐゴシック" charset="0"/>
                  <a:cs typeface="ＭＳ Ｐゴシック" charset="0"/>
                </a:rPr>
                <a:t>Eliminate variable to parabolic form</a:t>
              </a:r>
            </a:p>
          </p:txBody>
        </p:sp>
        <p:grpSp>
          <p:nvGrpSpPr>
            <p:cNvPr id="5" name="Group 4">
              <a:extLst>
                <a:ext uri="{FF2B5EF4-FFF2-40B4-BE49-F238E27FC236}">
                  <a16:creationId xmlns:a16="http://schemas.microsoft.com/office/drawing/2014/main" id="{76242A36-7CF7-4697-99C3-8EEFE0DE8819}"/>
                </a:ext>
              </a:extLst>
            </p:cNvPr>
            <p:cNvGrpSpPr/>
            <p:nvPr/>
          </p:nvGrpSpPr>
          <p:grpSpPr>
            <a:xfrm>
              <a:off x="-734887" y="4397767"/>
              <a:ext cx="4572000" cy="801981"/>
              <a:chOff x="-734887" y="4397767"/>
              <a:chExt cx="4572000" cy="801981"/>
            </a:xfrm>
          </p:grpSpPr>
          <p:sp>
            <p:nvSpPr>
              <p:cNvPr id="8" name="Rectangle 7"/>
              <p:cNvSpPr/>
              <p:nvPr/>
            </p:nvSpPr>
            <p:spPr>
              <a:xfrm>
                <a:off x="-734887" y="4397767"/>
                <a:ext cx="4572000" cy="338554"/>
              </a:xfrm>
              <a:prstGeom prst="rect">
                <a:avLst/>
              </a:prstGeom>
            </p:spPr>
            <p:txBody>
              <a:bodyPr>
                <a:spAutoFit/>
              </a:bodyPr>
              <a:lstStyle/>
              <a:p>
                <a:pPr algn="ctr" eaLnBrk="0" fontAlgn="base" hangingPunct="0">
                  <a:spcBef>
                    <a:spcPct val="0"/>
                  </a:spcBef>
                  <a:spcAft>
                    <a:spcPct val="0"/>
                  </a:spcAft>
                </a:pPr>
                <a:r>
                  <a:rPr lang="en-US" sz="1600" dirty="0">
                    <a:solidFill>
                      <a:srgbClr val="000000"/>
                    </a:solidFill>
                  </a:rPr>
                  <a:t> The resulting equation</a:t>
                </a:r>
              </a:p>
            </p:txBody>
          </p:sp>
          <p:pic>
            <p:nvPicPr>
              <p:cNvPr id="22" name="Picture 21">
                <a:extLst>
                  <a:ext uri="{FF2B5EF4-FFF2-40B4-BE49-F238E27FC236}">
                    <a16:creationId xmlns:a16="http://schemas.microsoft.com/office/drawing/2014/main" id="{B3293159-59A8-E957-9C51-DABA84997667}"/>
                  </a:ext>
                </a:extLst>
              </p:cNvPr>
              <p:cNvPicPr>
                <a:picLocks noChangeAspect="1"/>
              </p:cNvPicPr>
              <p:nvPr/>
            </p:nvPicPr>
            <p:blipFill>
              <a:blip r:embed="rId8"/>
              <a:stretch>
                <a:fillRect/>
              </a:stretch>
            </p:blipFill>
            <p:spPr>
              <a:xfrm>
                <a:off x="647631" y="4856381"/>
                <a:ext cx="3148925" cy="343367"/>
              </a:xfrm>
              <a:prstGeom prst="rect">
                <a:avLst/>
              </a:prstGeom>
            </p:spPr>
          </p:pic>
        </p:grpSp>
        <p:grpSp>
          <p:nvGrpSpPr>
            <p:cNvPr id="3" name="Group 2">
              <a:extLst>
                <a:ext uri="{FF2B5EF4-FFF2-40B4-BE49-F238E27FC236}">
                  <a16:creationId xmlns:a16="http://schemas.microsoft.com/office/drawing/2014/main" id="{8D703ACB-EE85-F3BA-0059-C0F489283F6B}"/>
                </a:ext>
              </a:extLst>
            </p:cNvPr>
            <p:cNvGrpSpPr/>
            <p:nvPr/>
          </p:nvGrpSpPr>
          <p:grpSpPr>
            <a:xfrm>
              <a:off x="536263" y="2589952"/>
              <a:ext cx="4087192" cy="1464023"/>
              <a:chOff x="536263" y="2589952"/>
              <a:chExt cx="4087192" cy="1464023"/>
            </a:xfrm>
          </p:grpSpPr>
          <p:pic>
            <p:nvPicPr>
              <p:cNvPr id="18" name="Picture 17">
                <a:extLst>
                  <a:ext uri="{FF2B5EF4-FFF2-40B4-BE49-F238E27FC236}">
                    <a16:creationId xmlns:a16="http://schemas.microsoft.com/office/drawing/2014/main" id="{BCBC0786-36F4-C442-8E18-00F36A7090BF}"/>
                  </a:ext>
                </a:extLst>
              </p:cNvPr>
              <p:cNvPicPr>
                <a:picLocks noChangeAspect="1"/>
              </p:cNvPicPr>
              <p:nvPr/>
            </p:nvPicPr>
            <p:blipFill>
              <a:blip r:embed="rId9"/>
              <a:stretch>
                <a:fillRect/>
              </a:stretch>
            </p:blipFill>
            <p:spPr>
              <a:xfrm>
                <a:off x="617054" y="3503037"/>
                <a:ext cx="3298828" cy="550938"/>
              </a:xfrm>
              <a:prstGeom prst="rect">
                <a:avLst/>
              </a:prstGeom>
            </p:spPr>
          </p:pic>
          <p:pic>
            <p:nvPicPr>
              <p:cNvPr id="25" name="Picture 24" descr="latex-image-1.pdf">
                <a:extLst>
                  <a:ext uri="{FF2B5EF4-FFF2-40B4-BE49-F238E27FC236}">
                    <a16:creationId xmlns:a16="http://schemas.microsoft.com/office/drawing/2014/main" id="{5FAD35AB-7647-C46F-21D1-90C73583399D}"/>
                  </a:ext>
                </a:extLst>
              </p:cNvPr>
              <p:cNvPicPr>
                <a:picLocks noChangeAspect="1"/>
              </p:cNvPicPr>
              <p:nvPr/>
            </p:nvPicPr>
            <p:blipFill rotWithShape="1">
              <a:blip r:embed="rId3">
                <a:extLst>
                  <a:ext uri="{28A0092B-C50C-407E-A947-70E740481C1C}">
                    <a14:useLocalDpi xmlns:a14="http://schemas.microsoft.com/office/drawing/2010/main" val="0"/>
                  </a:ext>
                </a:extLst>
              </a:blip>
              <a:srcRect t="45933"/>
              <a:stretch/>
            </p:blipFill>
            <p:spPr>
              <a:xfrm>
                <a:off x="536263" y="2589952"/>
                <a:ext cx="4087192" cy="584775"/>
              </a:xfrm>
              <a:prstGeom prst="rect">
                <a:avLst/>
              </a:prstGeom>
            </p:spPr>
          </p:pic>
        </p:grpSp>
      </p:grpSp>
      <p:sp>
        <p:nvSpPr>
          <p:cNvPr id="26" name="Rectangle 5">
            <a:extLst>
              <a:ext uri="{FF2B5EF4-FFF2-40B4-BE49-F238E27FC236}">
                <a16:creationId xmlns:a16="http://schemas.microsoft.com/office/drawing/2014/main" id="{949BDF97-0D8F-E6A2-C6EB-BA3AE964F179}"/>
              </a:ext>
            </a:extLst>
          </p:cNvPr>
          <p:cNvSpPr>
            <a:spLocks noChangeArrowheads="1"/>
          </p:cNvSpPr>
          <p:nvPr/>
        </p:nvSpPr>
        <p:spPr bwMode="auto">
          <a:xfrm>
            <a:off x="91154" y="0"/>
            <a:ext cx="1169497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l"/>
            <a:r>
              <a:rPr lang="en-US" sz="2000" b="0" u="sng" dirty="0">
                <a:solidFill>
                  <a:srgbClr val="000000"/>
                </a:solidFill>
                <a:ea typeface="ＭＳ Ｐゴシック" charset="0"/>
                <a:cs typeface="ＭＳ Ｐゴシック" charset="0"/>
              </a:rPr>
              <a:t>Physics-based and Approximate Block Factorizations: Coercing </a:t>
            </a:r>
            <a:r>
              <a:rPr lang="en-US" sz="2000" b="0" u="sng" dirty="0">
                <a:solidFill>
                  <a:srgbClr val="FF0000"/>
                </a:solidFill>
                <a:ea typeface="ＭＳ Ｐゴシック" charset="0"/>
                <a:cs typeface="ＭＳ Ｐゴシック" charset="0"/>
              </a:rPr>
              <a:t>Strongly Coupled Off- Diagonal Physics</a:t>
            </a:r>
            <a:r>
              <a:rPr lang="en-US" sz="2000" b="0" u="sng" dirty="0">
                <a:solidFill>
                  <a:srgbClr val="000000"/>
                </a:solidFill>
                <a:ea typeface="ＭＳ Ｐゴシック" charset="0"/>
                <a:cs typeface="ＭＳ Ｐゴシック" charset="0"/>
              </a:rPr>
              <a:t> </a:t>
            </a:r>
            <a:r>
              <a:rPr lang="en-US" sz="2000" u="sng" dirty="0">
                <a:solidFill>
                  <a:srgbClr val="FF0000"/>
                </a:solidFill>
                <a:ea typeface="ＭＳ Ｐゴシック" charset="0"/>
                <a:cs typeface="ＭＳ Ｐゴシック" charset="0"/>
              </a:rPr>
              <a:t>and/or</a:t>
            </a:r>
            <a:r>
              <a:rPr lang="en-US" sz="2000" b="0" u="sng" dirty="0">
                <a:solidFill>
                  <a:srgbClr val="FF0000"/>
                </a:solidFill>
                <a:ea typeface="ＭＳ Ｐゴシック" charset="0"/>
                <a:cs typeface="ＭＳ Ｐゴシック" charset="0"/>
              </a:rPr>
              <a:t> Disparate Discretizations and Scalable Multigrid </a:t>
            </a:r>
            <a:r>
              <a:rPr lang="en-US" sz="2000" b="0" u="sng" dirty="0">
                <a:solidFill>
                  <a:srgbClr val="000000"/>
                </a:solidFill>
                <a:ea typeface="ＭＳ Ｐゴシック" charset="0"/>
                <a:cs typeface="ＭＳ Ｐゴシック" charset="0"/>
              </a:rPr>
              <a:t>to play well together </a:t>
            </a:r>
            <a:endParaRPr lang="en-US" sz="2000" b="0"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874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98696F8-963A-D4AF-3C8A-6A1664382067}"/>
              </a:ext>
            </a:extLst>
          </p:cNvPr>
          <p:cNvGrpSpPr/>
          <p:nvPr/>
        </p:nvGrpSpPr>
        <p:grpSpPr>
          <a:xfrm>
            <a:off x="457200" y="457200"/>
            <a:ext cx="11675660" cy="6237027"/>
            <a:chOff x="457200" y="457200"/>
            <a:chExt cx="11675660" cy="6237027"/>
          </a:xfrm>
        </p:grpSpPr>
        <p:grpSp>
          <p:nvGrpSpPr>
            <p:cNvPr id="6" name="Group 5">
              <a:extLst>
                <a:ext uri="{FF2B5EF4-FFF2-40B4-BE49-F238E27FC236}">
                  <a16:creationId xmlns:a16="http://schemas.microsoft.com/office/drawing/2014/main" id="{67BFB933-5476-394D-D5C3-C9B1A66AF688}"/>
                </a:ext>
              </a:extLst>
            </p:cNvPr>
            <p:cNvGrpSpPr/>
            <p:nvPr/>
          </p:nvGrpSpPr>
          <p:grpSpPr>
            <a:xfrm>
              <a:off x="457200" y="457200"/>
              <a:ext cx="11334750" cy="6102350"/>
              <a:chOff x="457200" y="457200"/>
              <a:chExt cx="11334750" cy="6102350"/>
            </a:xfrm>
          </p:grpSpPr>
          <p:pic>
            <p:nvPicPr>
              <p:cNvPr id="4" name="Picture 3">
                <a:extLst>
                  <a:ext uri="{FF2B5EF4-FFF2-40B4-BE49-F238E27FC236}">
                    <a16:creationId xmlns:a16="http://schemas.microsoft.com/office/drawing/2014/main" id="{4A85E3B8-B2D7-907E-5458-F53FEA20015B}"/>
                  </a:ext>
                </a:extLst>
              </p:cNvPr>
              <p:cNvPicPr>
                <a:picLocks noChangeAspect="1"/>
              </p:cNvPicPr>
              <p:nvPr/>
            </p:nvPicPr>
            <p:blipFill>
              <a:blip r:embed="rId3"/>
              <a:stretch>
                <a:fillRect/>
              </a:stretch>
            </p:blipFill>
            <p:spPr>
              <a:xfrm>
                <a:off x="457200" y="457200"/>
                <a:ext cx="11334750" cy="6102350"/>
              </a:xfrm>
              <a:prstGeom prst="rect">
                <a:avLst/>
              </a:prstGeom>
            </p:spPr>
          </p:pic>
          <p:pic>
            <p:nvPicPr>
              <p:cNvPr id="5" name="Picture 4">
                <a:extLst>
                  <a:ext uri="{FF2B5EF4-FFF2-40B4-BE49-F238E27FC236}">
                    <a16:creationId xmlns:a16="http://schemas.microsoft.com/office/drawing/2014/main" id="{16E9E8D1-A444-7F29-0476-965BD45F903B}"/>
                  </a:ext>
                </a:extLst>
              </p:cNvPr>
              <p:cNvPicPr>
                <a:picLocks noChangeAspect="1"/>
              </p:cNvPicPr>
              <p:nvPr/>
            </p:nvPicPr>
            <p:blipFill>
              <a:blip r:embed="rId4"/>
              <a:stretch>
                <a:fillRect/>
              </a:stretch>
            </p:blipFill>
            <p:spPr>
              <a:xfrm>
                <a:off x="3992160" y="757851"/>
                <a:ext cx="3923542" cy="346195"/>
              </a:xfrm>
              <a:prstGeom prst="rect">
                <a:avLst/>
              </a:prstGeom>
              <a:solidFill>
                <a:schemeClr val="bg1"/>
              </a:solidFill>
            </p:spPr>
          </p:pic>
        </p:grpSp>
        <p:sp>
          <p:nvSpPr>
            <p:cNvPr id="7" name="Rectangle 6">
              <a:extLst>
                <a:ext uri="{FF2B5EF4-FFF2-40B4-BE49-F238E27FC236}">
                  <a16:creationId xmlns:a16="http://schemas.microsoft.com/office/drawing/2014/main" id="{E533DA38-C1DC-F007-E3F2-65CAD3346297}"/>
                </a:ext>
              </a:extLst>
            </p:cNvPr>
            <p:cNvSpPr/>
            <p:nvPr/>
          </p:nvSpPr>
          <p:spPr>
            <a:xfrm>
              <a:off x="10481481" y="5602406"/>
              <a:ext cx="1651379" cy="1091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32861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77932F-EF9A-F249-E943-F0E11E66036C}"/>
              </a:ext>
            </a:extLst>
          </p:cNvPr>
          <p:cNvGrpSpPr/>
          <p:nvPr/>
        </p:nvGrpSpPr>
        <p:grpSpPr>
          <a:xfrm>
            <a:off x="457200" y="457200"/>
            <a:ext cx="11675660" cy="6237027"/>
            <a:chOff x="457200" y="457200"/>
            <a:chExt cx="11675660" cy="6237027"/>
          </a:xfrm>
        </p:grpSpPr>
        <p:grpSp>
          <p:nvGrpSpPr>
            <p:cNvPr id="4" name="Group 3">
              <a:extLst>
                <a:ext uri="{FF2B5EF4-FFF2-40B4-BE49-F238E27FC236}">
                  <a16:creationId xmlns:a16="http://schemas.microsoft.com/office/drawing/2014/main" id="{8720B4EB-D08F-8DFD-988A-74506B7EBCFA}"/>
                </a:ext>
              </a:extLst>
            </p:cNvPr>
            <p:cNvGrpSpPr/>
            <p:nvPr/>
          </p:nvGrpSpPr>
          <p:grpSpPr>
            <a:xfrm>
              <a:off x="457200" y="457200"/>
              <a:ext cx="11334750" cy="6102350"/>
              <a:chOff x="457200" y="457200"/>
              <a:chExt cx="11334750" cy="6102350"/>
            </a:xfrm>
          </p:grpSpPr>
          <p:pic>
            <p:nvPicPr>
              <p:cNvPr id="2" name="Picture 1">
                <a:extLst>
                  <a:ext uri="{FF2B5EF4-FFF2-40B4-BE49-F238E27FC236}">
                    <a16:creationId xmlns:a16="http://schemas.microsoft.com/office/drawing/2014/main" id="{4231005A-7B40-C08D-25D1-BC16744FE6FF}"/>
                  </a:ext>
                </a:extLst>
              </p:cNvPr>
              <p:cNvPicPr>
                <a:picLocks noChangeAspect="1"/>
              </p:cNvPicPr>
              <p:nvPr/>
            </p:nvPicPr>
            <p:blipFill>
              <a:blip r:embed="rId3"/>
              <a:stretch>
                <a:fillRect/>
              </a:stretch>
            </p:blipFill>
            <p:spPr>
              <a:xfrm>
                <a:off x="457200" y="457200"/>
                <a:ext cx="11334750" cy="6102350"/>
              </a:xfrm>
              <a:prstGeom prst="rect">
                <a:avLst/>
              </a:prstGeom>
            </p:spPr>
          </p:pic>
          <p:pic>
            <p:nvPicPr>
              <p:cNvPr id="3" name="Picture 2">
                <a:extLst>
                  <a:ext uri="{FF2B5EF4-FFF2-40B4-BE49-F238E27FC236}">
                    <a16:creationId xmlns:a16="http://schemas.microsoft.com/office/drawing/2014/main" id="{79738271-286B-D098-0EF9-34183774D2B2}"/>
                  </a:ext>
                </a:extLst>
              </p:cNvPr>
              <p:cNvPicPr>
                <a:picLocks noChangeAspect="1"/>
              </p:cNvPicPr>
              <p:nvPr/>
            </p:nvPicPr>
            <p:blipFill>
              <a:blip r:embed="rId4"/>
              <a:stretch>
                <a:fillRect/>
              </a:stretch>
            </p:blipFill>
            <p:spPr>
              <a:xfrm>
                <a:off x="3992160" y="757851"/>
                <a:ext cx="3923542" cy="346195"/>
              </a:xfrm>
              <a:prstGeom prst="rect">
                <a:avLst/>
              </a:prstGeom>
              <a:solidFill>
                <a:schemeClr val="bg1"/>
              </a:solidFill>
            </p:spPr>
          </p:pic>
        </p:grpSp>
        <p:sp>
          <p:nvSpPr>
            <p:cNvPr id="5" name="Rectangle 4">
              <a:extLst>
                <a:ext uri="{FF2B5EF4-FFF2-40B4-BE49-F238E27FC236}">
                  <a16:creationId xmlns:a16="http://schemas.microsoft.com/office/drawing/2014/main" id="{BFB4DBD7-664A-5207-05AA-6CC9C1347547}"/>
                </a:ext>
              </a:extLst>
            </p:cNvPr>
            <p:cNvSpPr/>
            <p:nvPr/>
          </p:nvSpPr>
          <p:spPr>
            <a:xfrm>
              <a:off x="10481481" y="5602406"/>
              <a:ext cx="1651379" cy="1091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8481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2B2F3EA-B985-2ED8-9216-F262B3003817}"/>
              </a:ext>
            </a:extLst>
          </p:cNvPr>
          <p:cNvGrpSpPr/>
          <p:nvPr/>
        </p:nvGrpSpPr>
        <p:grpSpPr>
          <a:xfrm>
            <a:off x="457200" y="457200"/>
            <a:ext cx="11334750" cy="6102350"/>
            <a:chOff x="457200" y="457200"/>
            <a:chExt cx="11334750" cy="6102350"/>
          </a:xfrm>
        </p:grpSpPr>
        <p:pic>
          <p:nvPicPr>
            <p:cNvPr id="2" name="Picture 1">
              <a:extLst>
                <a:ext uri="{FF2B5EF4-FFF2-40B4-BE49-F238E27FC236}">
                  <a16:creationId xmlns:a16="http://schemas.microsoft.com/office/drawing/2014/main" id="{BA4CEF62-74B4-A4B2-34C1-3BAA2B91977E}"/>
                </a:ext>
              </a:extLst>
            </p:cNvPr>
            <p:cNvPicPr>
              <a:picLocks noChangeAspect="1"/>
            </p:cNvPicPr>
            <p:nvPr/>
          </p:nvPicPr>
          <p:blipFill>
            <a:blip r:embed="rId3"/>
            <a:stretch>
              <a:fillRect/>
            </a:stretch>
          </p:blipFill>
          <p:spPr>
            <a:xfrm>
              <a:off x="457200" y="457200"/>
              <a:ext cx="11334750" cy="6102350"/>
            </a:xfrm>
            <a:prstGeom prst="rect">
              <a:avLst/>
            </a:prstGeom>
          </p:spPr>
        </p:pic>
        <p:pic>
          <p:nvPicPr>
            <p:cNvPr id="3" name="Picture 2">
              <a:extLst>
                <a:ext uri="{FF2B5EF4-FFF2-40B4-BE49-F238E27FC236}">
                  <a16:creationId xmlns:a16="http://schemas.microsoft.com/office/drawing/2014/main" id="{91E4B99B-5CAB-44DA-BDD2-4D5583D5168F}"/>
                </a:ext>
              </a:extLst>
            </p:cNvPr>
            <p:cNvPicPr>
              <a:picLocks noChangeAspect="1"/>
            </p:cNvPicPr>
            <p:nvPr/>
          </p:nvPicPr>
          <p:blipFill>
            <a:blip r:embed="rId4"/>
            <a:stretch>
              <a:fillRect/>
            </a:stretch>
          </p:blipFill>
          <p:spPr>
            <a:xfrm>
              <a:off x="3992160" y="757851"/>
              <a:ext cx="3923542" cy="346195"/>
            </a:xfrm>
            <a:prstGeom prst="rect">
              <a:avLst/>
            </a:prstGeom>
            <a:solidFill>
              <a:schemeClr val="bg1"/>
            </a:solidFill>
          </p:spPr>
        </p:pic>
        <p:sp>
          <p:nvSpPr>
            <p:cNvPr id="4" name="TextBox 3">
              <a:extLst>
                <a:ext uri="{FF2B5EF4-FFF2-40B4-BE49-F238E27FC236}">
                  <a16:creationId xmlns:a16="http://schemas.microsoft.com/office/drawing/2014/main" id="{5E765CCB-9C40-8D7B-372A-05B98CEF7E56}"/>
                </a:ext>
              </a:extLst>
            </p:cNvPr>
            <p:cNvSpPr txBox="1"/>
            <p:nvPr/>
          </p:nvSpPr>
          <p:spPr>
            <a:xfrm>
              <a:off x="1666069" y="4913192"/>
              <a:ext cx="4404283" cy="369332"/>
            </a:xfrm>
            <a:prstGeom prst="rect">
              <a:avLst/>
            </a:prstGeom>
            <a:noFill/>
          </p:spPr>
          <p:txBody>
            <a:bodyPr wrap="none" rtlCol="0">
              <a:spAutoFit/>
            </a:bodyPr>
            <a:lstStyle/>
            <a:p>
              <a:r>
                <a:rPr lang="en-US" dirty="0"/>
                <a:t>2x2 critical implicit Stiff Alfven wave coupling</a:t>
              </a:r>
            </a:p>
          </p:txBody>
        </p:sp>
        <p:cxnSp>
          <p:nvCxnSpPr>
            <p:cNvPr id="6" name="Straight Arrow Connector 5">
              <a:extLst>
                <a:ext uri="{FF2B5EF4-FFF2-40B4-BE49-F238E27FC236}">
                  <a16:creationId xmlns:a16="http://schemas.microsoft.com/office/drawing/2014/main" id="{7B85471C-8DD0-03DC-75F1-E55361EBE95F}"/>
                </a:ext>
              </a:extLst>
            </p:cNvPr>
            <p:cNvCxnSpPr>
              <a:cxnSpLocks/>
            </p:cNvCxnSpPr>
            <p:nvPr/>
          </p:nvCxnSpPr>
          <p:spPr>
            <a:xfrm flipH="1">
              <a:off x="3719015" y="3766782"/>
              <a:ext cx="334560" cy="26613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56E8AA1-BD8D-1449-2604-D1979E6B03AB}"/>
                </a:ext>
              </a:extLst>
            </p:cNvPr>
            <p:cNvSpPr txBox="1"/>
            <p:nvPr/>
          </p:nvSpPr>
          <p:spPr>
            <a:xfrm>
              <a:off x="7105934" y="4913192"/>
              <a:ext cx="3311484" cy="369332"/>
            </a:xfrm>
            <a:prstGeom prst="rect">
              <a:avLst/>
            </a:prstGeom>
            <a:noFill/>
          </p:spPr>
          <p:txBody>
            <a:bodyPr wrap="none" rtlCol="0">
              <a:spAutoFit/>
            </a:bodyPr>
            <a:lstStyle/>
            <a:p>
              <a:r>
                <a:rPr lang="en-US" dirty="0"/>
                <a:t>2x2 Saddle point system for (</a:t>
              </a:r>
              <a:r>
                <a:rPr lang="en-US" dirty="0" err="1"/>
                <a:t>B,r</a:t>
              </a:r>
              <a:r>
                <a:rPr lang="en-US" dirty="0"/>
                <a:t>)</a:t>
              </a:r>
            </a:p>
          </p:txBody>
        </p:sp>
      </p:grpSp>
      <p:sp>
        <p:nvSpPr>
          <p:cNvPr id="10" name="Rectangle 9">
            <a:extLst>
              <a:ext uri="{FF2B5EF4-FFF2-40B4-BE49-F238E27FC236}">
                <a16:creationId xmlns:a16="http://schemas.microsoft.com/office/drawing/2014/main" id="{1D18F7DB-CA26-8D8F-AFBA-0C2B4B7330A9}"/>
              </a:ext>
            </a:extLst>
          </p:cNvPr>
          <p:cNvSpPr/>
          <p:nvPr/>
        </p:nvSpPr>
        <p:spPr>
          <a:xfrm>
            <a:off x="10481481" y="5602406"/>
            <a:ext cx="1651379" cy="1091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229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F1FC3A3-9EE7-EAAF-F690-B700551A0214}"/>
              </a:ext>
            </a:extLst>
          </p:cNvPr>
          <p:cNvGrpSpPr/>
          <p:nvPr/>
        </p:nvGrpSpPr>
        <p:grpSpPr>
          <a:xfrm>
            <a:off x="457200" y="457200"/>
            <a:ext cx="11675660" cy="6237027"/>
            <a:chOff x="457200" y="457200"/>
            <a:chExt cx="11675660" cy="6237027"/>
          </a:xfrm>
        </p:grpSpPr>
        <p:grpSp>
          <p:nvGrpSpPr>
            <p:cNvPr id="7" name="Group 6">
              <a:extLst>
                <a:ext uri="{FF2B5EF4-FFF2-40B4-BE49-F238E27FC236}">
                  <a16:creationId xmlns:a16="http://schemas.microsoft.com/office/drawing/2014/main" id="{27A895DB-969E-8E43-8730-845E7F2C7511}"/>
                </a:ext>
              </a:extLst>
            </p:cNvPr>
            <p:cNvGrpSpPr/>
            <p:nvPr/>
          </p:nvGrpSpPr>
          <p:grpSpPr>
            <a:xfrm>
              <a:off x="457200" y="457200"/>
              <a:ext cx="11675660" cy="6237027"/>
              <a:chOff x="457200" y="457200"/>
              <a:chExt cx="11675660" cy="6237027"/>
            </a:xfrm>
          </p:grpSpPr>
          <p:grpSp>
            <p:nvGrpSpPr>
              <p:cNvPr id="5" name="Group 4">
                <a:extLst>
                  <a:ext uri="{FF2B5EF4-FFF2-40B4-BE49-F238E27FC236}">
                    <a16:creationId xmlns:a16="http://schemas.microsoft.com/office/drawing/2014/main" id="{51FE5D39-9AB5-381F-64D7-F416E9B9358A}"/>
                  </a:ext>
                </a:extLst>
              </p:cNvPr>
              <p:cNvGrpSpPr/>
              <p:nvPr/>
            </p:nvGrpSpPr>
            <p:grpSpPr>
              <a:xfrm>
                <a:off x="457200" y="457200"/>
                <a:ext cx="11334750" cy="6102350"/>
                <a:chOff x="457200" y="457200"/>
                <a:chExt cx="11334750" cy="6102350"/>
              </a:xfrm>
            </p:grpSpPr>
            <p:pic>
              <p:nvPicPr>
                <p:cNvPr id="2" name="Picture 1">
                  <a:extLst>
                    <a:ext uri="{FF2B5EF4-FFF2-40B4-BE49-F238E27FC236}">
                      <a16:creationId xmlns:a16="http://schemas.microsoft.com/office/drawing/2014/main" id="{E5F3D733-3B5A-7443-247B-C0E85FD0D4F2}"/>
                    </a:ext>
                  </a:extLst>
                </p:cNvPr>
                <p:cNvPicPr>
                  <a:picLocks noChangeAspect="1"/>
                </p:cNvPicPr>
                <p:nvPr/>
              </p:nvPicPr>
              <p:blipFill>
                <a:blip r:embed="rId3"/>
                <a:stretch>
                  <a:fillRect/>
                </a:stretch>
              </p:blipFill>
              <p:spPr>
                <a:xfrm>
                  <a:off x="457200" y="457200"/>
                  <a:ext cx="11334750" cy="6102350"/>
                </a:xfrm>
                <a:prstGeom prst="rect">
                  <a:avLst/>
                </a:prstGeom>
              </p:spPr>
            </p:pic>
            <p:pic>
              <p:nvPicPr>
                <p:cNvPr id="3" name="Picture 2">
                  <a:extLst>
                    <a:ext uri="{FF2B5EF4-FFF2-40B4-BE49-F238E27FC236}">
                      <a16:creationId xmlns:a16="http://schemas.microsoft.com/office/drawing/2014/main" id="{4BC7F6B6-550B-58DA-2391-76582206170D}"/>
                    </a:ext>
                  </a:extLst>
                </p:cNvPr>
                <p:cNvPicPr>
                  <a:picLocks noChangeAspect="1"/>
                </p:cNvPicPr>
                <p:nvPr/>
              </p:nvPicPr>
              <p:blipFill>
                <a:blip r:embed="rId4"/>
                <a:stretch>
                  <a:fillRect/>
                </a:stretch>
              </p:blipFill>
              <p:spPr>
                <a:xfrm>
                  <a:off x="3992160" y="757851"/>
                  <a:ext cx="3923542" cy="346195"/>
                </a:xfrm>
                <a:prstGeom prst="rect">
                  <a:avLst/>
                </a:prstGeom>
                <a:solidFill>
                  <a:schemeClr val="bg1"/>
                </a:solidFill>
              </p:spPr>
            </p:pic>
            <p:pic>
              <p:nvPicPr>
                <p:cNvPr id="4" name="Picture 3">
                  <a:extLst>
                    <a:ext uri="{FF2B5EF4-FFF2-40B4-BE49-F238E27FC236}">
                      <a16:creationId xmlns:a16="http://schemas.microsoft.com/office/drawing/2014/main" id="{7630C8EE-666B-451D-429A-4017E62A2F68}"/>
                    </a:ext>
                  </a:extLst>
                </p:cNvPr>
                <p:cNvPicPr>
                  <a:picLocks noChangeAspect="1"/>
                </p:cNvPicPr>
                <p:nvPr/>
              </p:nvPicPr>
              <p:blipFill>
                <a:blip r:embed="rId5"/>
                <a:stretch>
                  <a:fillRect/>
                </a:stretch>
              </p:blipFill>
              <p:spPr>
                <a:xfrm>
                  <a:off x="4137049" y="5297280"/>
                  <a:ext cx="3369024" cy="861844"/>
                </a:xfrm>
                <a:prstGeom prst="rect">
                  <a:avLst/>
                </a:prstGeom>
                <a:solidFill>
                  <a:schemeClr val="bg1"/>
                </a:solidFill>
              </p:spPr>
            </p:pic>
          </p:grpSp>
          <p:sp>
            <p:nvSpPr>
              <p:cNvPr id="6" name="Rectangle 5">
                <a:extLst>
                  <a:ext uri="{FF2B5EF4-FFF2-40B4-BE49-F238E27FC236}">
                    <a16:creationId xmlns:a16="http://schemas.microsoft.com/office/drawing/2014/main" id="{57D6D14B-D465-F5F6-AC32-6B6FD6BCFCB1}"/>
                  </a:ext>
                </a:extLst>
              </p:cNvPr>
              <p:cNvSpPr/>
              <p:nvPr/>
            </p:nvSpPr>
            <p:spPr>
              <a:xfrm>
                <a:off x="10481481" y="5602406"/>
                <a:ext cx="1651379" cy="1091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185371F7-0299-4D1E-3BDA-CBD3D8D67B6E}"/>
                </a:ext>
              </a:extLst>
            </p:cNvPr>
            <p:cNvPicPr>
              <a:picLocks noChangeAspect="1"/>
            </p:cNvPicPr>
            <p:nvPr/>
          </p:nvPicPr>
          <p:blipFill>
            <a:blip r:embed="rId6"/>
            <a:stretch>
              <a:fillRect/>
            </a:stretch>
          </p:blipFill>
          <p:spPr>
            <a:xfrm>
              <a:off x="6193051" y="3272117"/>
              <a:ext cx="2705660" cy="258775"/>
            </a:xfrm>
            <a:prstGeom prst="rect">
              <a:avLst/>
            </a:prstGeom>
          </p:spPr>
        </p:pic>
      </p:grpSp>
    </p:spTree>
    <p:extLst>
      <p:ext uri="{BB962C8B-B14F-4D97-AF65-F5344CB8AC3E}">
        <p14:creationId xmlns:p14="http://schemas.microsoft.com/office/powerpoint/2010/main" val="2570365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3A9F9A7-0194-3F5F-53E5-25FA4FA429F5}"/>
              </a:ext>
            </a:extLst>
          </p:cNvPr>
          <p:cNvGrpSpPr/>
          <p:nvPr/>
        </p:nvGrpSpPr>
        <p:grpSpPr>
          <a:xfrm>
            <a:off x="457200" y="457200"/>
            <a:ext cx="11675660" cy="6237027"/>
            <a:chOff x="457200" y="457200"/>
            <a:chExt cx="11675660" cy="6237027"/>
          </a:xfrm>
        </p:grpSpPr>
        <p:grpSp>
          <p:nvGrpSpPr>
            <p:cNvPr id="15" name="Group 14">
              <a:extLst>
                <a:ext uri="{FF2B5EF4-FFF2-40B4-BE49-F238E27FC236}">
                  <a16:creationId xmlns:a16="http://schemas.microsoft.com/office/drawing/2014/main" id="{B07DA808-7063-EEDD-DE9F-B6FC570880A8}"/>
                </a:ext>
              </a:extLst>
            </p:cNvPr>
            <p:cNvGrpSpPr/>
            <p:nvPr/>
          </p:nvGrpSpPr>
          <p:grpSpPr>
            <a:xfrm>
              <a:off x="457200" y="457200"/>
              <a:ext cx="11334750" cy="6102350"/>
              <a:chOff x="457200" y="457200"/>
              <a:chExt cx="11334750" cy="6102350"/>
            </a:xfrm>
          </p:grpSpPr>
          <p:grpSp>
            <p:nvGrpSpPr>
              <p:cNvPr id="4" name="Group 3">
                <a:extLst>
                  <a:ext uri="{FF2B5EF4-FFF2-40B4-BE49-F238E27FC236}">
                    <a16:creationId xmlns:a16="http://schemas.microsoft.com/office/drawing/2014/main" id="{56248048-EC76-6F59-DF57-63357E05EF09}"/>
                  </a:ext>
                </a:extLst>
              </p:cNvPr>
              <p:cNvGrpSpPr/>
              <p:nvPr/>
            </p:nvGrpSpPr>
            <p:grpSpPr>
              <a:xfrm>
                <a:off x="457200" y="457200"/>
                <a:ext cx="11334750" cy="6102350"/>
                <a:chOff x="457200" y="457200"/>
                <a:chExt cx="11334750" cy="6102350"/>
              </a:xfrm>
            </p:grpSpPr>
            <p:pic>
              <p:nvPicPr>
                <p:cNvPr id="2" name="Picture 1">
                  <a:extLst>
                    <a:ext uri="{FF2B5EF4-FFF2-40B4-BE49-F238E27FC236}">
                      <a16:creationId xmlns:a16="http://schemas.microsoft.com/office/drawing/2014/main" id="{206E75DB-01EB-0BB1-0980-85EF88B0AD07}"/>
                    </a:ext>
                  </a:extLst>
                </p:cNvPr>
                <p:cNvPicPr>
                  <a:picLocks noChangeAspect="1"/>
                </p:cNvPicPr>
                <p:nvPr/>
              </p:nvPicPr>
              <p:blipFill>
                <a:blip r:embed="rId3"/>
                <a:stretch>
                  <a:fillRect/>
                </a:stretch>
              </p:blipFill>
              <p:spPr>
                <a:xfrm>
                  <a:off x="457200" y="457200"/>
                  <a:ext cx="11334750" cy="6102350"/>
                </a:xfrm>
                <a:prstGeom prst="rect">
                  <a:avLst/>
                </a:prstGeom>
              </p:spPr>
            </p:pic>
            <p:pic>
              <p:nvPicPr>
                <p:cNvPr id="3" name="Picture 2">
                  <a:extLst>
                    <a:ext uri="{FF2B5EF4-FFF2-40B4-BE49-F238E27FC236}">
                      <a16:creationId xmlns:a16="http://schemas.microsoft.com/office/drawing/2014/main" id="{9919CC57-385B-249D-8E7F-DD2FCB9E3C5E}"/>
                    </a:ext>
                  </a:extLst>
                </p:cNvPr>
                <p:cNvPicPr>
                  <a:picLocks noChangeAspect="1"/>
                </p:cNvPicPr>
                <p:nvPr/>
              </p:nvPicPr>
              <p:blipFill>
                <a:blip r:embed="rId4"/>
                <a:stretch>
                  <a:fillRect/>
                </a:stretch>
              </p:blipFill>
              <p:spPr>
                <a:xfrm>
                  <a:off x="3992160" y="757851"/>
                  <a:ext cx="3923542" cy="346195"/>
                </a:xfrm>
                <a:prstGeom prst="rect">
                  <a:avLst/>
                </a:prstGeom>
                <a:solidFill>
                  <a:schemeClr val="bg1"/>
                </a:solidFill>
              </p:spPr>
            </p:pic>
          </p:grpSp>
          <p:grpSp>
            <p:nvGrpSpPr>
              <p:cNvPr id="5" name="Group 4">
                <a:extLst>
                  <a:ext uri="{FF2B5EF4-FFF2-40B4-BE49-F238E27FC236}">
                    <a16:creationId xmlns:a16="http://schemas.microsoft.com/office/drawing/2014/main" id="{6914BF3D-F685-B748-9ECF-730391587E91}"/>
                  </a:ext>
                </a:extLst>
              </p:cNvPr>
              <p:cNvGrpSpPr/>
              <p:nvPr/>
            </p:nvGrpSpPr>
            <p:grpSpPr>
              <a:xfrm>
                <a:off x="5303284" y="4588967"/>
                <a:ext cx="2468354" cy="794609"/>
                <a:chOff x="3620700" y="5764673"/>
                <a:chExt cx="2072009" cy="619221"/>
              </a:xfrm>
            </p:grpSpPr>
            <p:pic>
              <p:nvPicPr>
                <p:cNvPr id="6" name="Picture 5">
                  <a:extLst>
                    <a:ext uri="{FF2B5EF4-FFF2-40B4-BE49-F238E27FC236}">
                      <a16:creationId xmlns:a16="http://schemas.microsoft.com/office/drawing/2014/main" id="{E062A694-36BF-A922-B3DE-A8139AD7EC4E}"/>
                    </a:ext>
                  </a:extLst>
                </p:cNvPr>
                <p:cNvPicPr>
                  <a:picLocks noChangeAspect="1"/>
                </p:cNvPicPr>
                <p:nvPr/>
              </p:nvPicPr>
              <p:blipFill>
                <a:blip r:embed="rId5"/>
                <a:stretch>
                  <a:fillRect/>
                </a:stretch>
              </p:blipFill>
              <p:spPr>
                <a:xfrm>
                  <a:off x="3620700" y="5764673"/>
                  <a:ext cx="2072009" cy="619221"/>
                </a:xfrm>
                <a:prstGeom prst="rect">
                  <a:avLst/>
                </a:prstGeom>
              </p:spPr>
            </p:pic>
            <p:pic>
              <p:nvPicPr>
                <p:cNvPr id="7" name="Picture 6">
                  <a:extLst>
                    <a:ext uri="{FF2B5EF4-FFF2-40B4-BE49-F238E27FC236}">
                      <a16:creationId xmlns:a16="http://schemas.microsoft.com/office/drawing/2014/main" id="{356D4C0E-BF29-0492-43F5-ACE3298B3AD2}"/>
                    </a:ext>
                  </a:extLst>
                </p:cNvPr>
                <p:cNvPicPr>
                  <a:picLocks noChangeAspect="1"/>
                </p:cNvPicPr>
                <p:nvPr/>
              </p:nvPicPr>
              <p:blipFill>
                <a:blip r:embed="rId6"/>
                <a:stretch>
                  <a:fillRect/>
                </a:stretch>
              </p:blipFill>
              <p:spPr>
                <a:xfrm>
                  <a:off x="5333118" y="6233570"/>
                  <a:ext cx="88991" cy="123598"/>
                </a:xfrm>
                <a:prstGeom prst="rect">
                  <a:avLst/>
                </a:prstGeom>
                <a:solidFill>
                  <a:schemeClr val="bg1"/>
                </a:solidFill>
              </p:spPr>
            </p:pic>
            <p:pic>
              <p:nvPicPr>
                <p:cNvPr id="8" name="Picture 7">
                  <a:extLst>
                    <a:ext uri="{FF2B5EF4-FFF2-40B4-BE49-F238E27FC236}">
                      <a16:creationId xmlns:a16="http://schemas.microsoft.com/office/drawing/2014/main" id="{F5847A4E-29CD-AAEF-1086-671EB2E49E27}"/>
                    </a:ext>
                  </a:extLst>
                </p:cNvPr>
                <p:cNvPicPr>
                  <a:picLocks noChangeAspect="1"/>
                </p:cNvPicPr>
                <p:nvPr/>
              </p:nvPicPr>
              <p:blipFill>
                <a:blip r:embed="rId6"/>
                <a:stretch>
                  <a:fillRect/>
                </a:stretch>
              </p:blipFill>
              <p:spPr>
                <a:xfrm>
                  <a:off x="5466889" y="6010743"/>
                  <a:ext cx="88991" cy="123598"/>
                </a:xfrm>
                <a:prstGeom prst="rect">
                  <a:avLst/>
                </a:prstGeom>
                <a:solidFill>
                  <a:schemeClr val="bg1"/>
                </a:solidFill>
              </p:spPr>
            </p:pic>
          </p:grpSp>
          <p:grpSp>
            <p:nvGrpSpPr>
              <p:cNvPr id="9" name="Group 8">
                <a:extLst>
                  <a:ext uri="{FF2B5EF4-FFF2-40B4-BE49-F238E27FC236}">
                    <a16:creationId xmlns:a16="http://schemas.microsoft.com/office/drawing/2014/main" id="{28ABE4E6-16B6-A48C-4FEB-0F050740126A}"/>
                  </a:ext>
                </a:extLst>
              </p:cNvPr>
              <p:cNvGrpSpPr/>
              <p:nvPr/>
            </p:nvGrpSpPr>
            <p:grpSpPr>
              <a:xfrm>
                <a:off x="3797039" y="5363160"/>
                <a:ext cx="4671397" cy="794609"/>
                <a:chOff x="6096000" y="5715050"/>
                <a:chExt cx="4442406" cy="702803"/>
              </a:xfrm>
            </p:grpSpPr>
            <p:pic>
              <p:nvPicPr>
                <p:cNvPr id="10" name="Picture 9">
                  <a:extLst>
                    <a:ext uri="{FF2B5EF4-FFF2-40B4-BE49-F238E27FC236}">
                      <a16:creationId xmlns:a16="http://schemas.microsoft.com/office/drawing/2014/main" id="{BBE7E2CB-37C7-5309-1943-8FD15873633A}"/>
                    </a:ext>
                  </a:extLst>
                </p:cNvPr>
                <p:cNvPicPr>
                  <a:picLocks noChangeAspect="1"/>
                </p:cNvPicPr>
                <p:nvPr/>
              </p:nvPicPr>
              <p:blipFill>
                <a:blip r:embed="rId7"/>
                <a:stretch>
                  <a:fillRect/>
                </a:stretch>
              </p:blipFill>
              <p:spPr>
                <a:xfrm>
                  <a:off x="6096000" y="5715050"/>
                  <a:ext cx="4442406" cy="702803"/>
                </a:xfrm>
                <a:prstGeom prst="rect">
                  <a:avLst/>
                </a:prstGeom>
              </p:spPr>
            </p:pic>
            <p:pic>
              <p:nvPicPr>
                <p:cNvPr id="11" name="Picture 10">
                  <a:extLst>
                    <a:ext uri="{FF2B5EF4-FFF2-40B4-BE49-F238E27FC236}">
                      <a16:creationId xmlns:a16="http://schemas.microsoft.com/office/drawing/2014/main" id="{6409C16E-36C0-7394-6EDE-DDA0CA23492B}"/>
                    </a:ext>
                  </a:extLst>
                </p:cNvPr>
                <p:cNvPicPr>
                  <a:picLocks noChangeAspect="1"/>
                </p:cNvPicPr>
                <p:nvPr/>
              </p:nvPicPr>
              <p:blipFill>
                <a:blip r:embed="rId6"/>
                <a:stretch>
                  <a:fillRect/>
                </a:stretch>
              </p:blipFill>
              <p:spPr>
                <a:xfrm>
                  <a:off x="6366301" y="6101375"/>
                  <a:ext cx="88991" cy="123598"/>
                </a:xfrm>
                <a:prstGeom prst="rect">
                  <a:avLst/>
                </a:prstGeom>
                <a:solidFill>
                  <a:schemeClr val="bg1"/>
                </a:solidFill>
              </p:spPr>
            </p:pic>
            <p:pic>
              <p:nvPicPr>
                <p:cNvPr id="12" name="Picture 11">
                  <a:extLst>
                    <a:ext uri="{FF2B5EF4-FFF2-40B4-BE49-F238E27FC236}">
                      <a16:creationId xmlns:a16="http://schemas.microsoft.com/office/drawing/2014/main" id="{9D50A4CC-F2B1-DB8B-E5EA-975C03132F12}"/>
                    </a:ext>
                  </a:extLst>
                </p:cNvPr>
                <p:cNvPicPr>
                  <a:picLocks noChangeAspect="1"/>
                </p:cNvPicPr>
                <p:nvPr/>
              </p:nvPicPr>
              <p:blipFill>
                <a:blip r:embed="rId6"/>
                <a:stretch>
                  <a:fillRect/>
                </a:stretch>
              </p:blipFill>
              <p:spPr>
                <a:xfrm>
                  <a:off x="7397512" y="6093413"/>
                  <a:ext cx="88991" cy="123598"/>
                </a:xfrm>
                <a:prstGeom prst="rect">
                  <a:avLst/>
                </a:prstGeom>
                <a:solidFill>
                  <a:schemeClr val="bg1"/>
                </a:solidFill>
              </p:spPr>
            </p:pic>
            <p:pic>
              <p:nvPicPr>
                <p:cNvPr id="13" name="Picture 12">
                  <a:extLst>
                    <a:ext uri="{FF2B5EF4-FFF2-40B4-BE49-F238E27FC236}">
                      <a16:creationId xmlns:a16="http://schemas.microsoft.com/office/drawing/2014/main" id="{75A08746-04E6-AAB2-A55F-BEC032ED7341}"/>
                    </a:ext>
                  </a:extLst>
                </p:cNvPr>
                <p:cNvPicPr>
                  <a:picLocks noChangeAspect="1"/>
                </p:cNvPicPr>
                <p:nvPr/>
              </p:nvPicPr>
              <p:blipFill>
                <a:blip r:embed="rId6"/>
                <a:stretch>
                  <a:fillRect/>
                </a:stretch>
              </p:blipFill>
              <p:spPr>
                <a:xfrm>
                  <a:off x="6898944" y="6105573"/>
                  <a:ext cx="88991" cy="123598"/>
                </a:xfrm>
                <a:prstGeom prst="rect">
                  <a:avLst/>
                </a:prstGeom>
                <a:solidFill>
                  <a:schemeClr val="bg1"/>
                </a:solidFill>
              </p:spPr>
            </p:pic>
            <p:pic>
              <p:nvPicPr>
                <p:cNvPr id="14" name="Picture 13">
                  <a:extLst>
                    <a:ext uri="{FF2B5EF4-FFF2-40B4-BE49-F238E27FC236}">
                      <a16:creationId xmlns:a16="http://schemas.microsoft.com/office/drawing/2014/main" id="{CA336D95-8F89-F979-C82B-ACA3948F6ED9}"/>
                    </a:ext>
                  </a:extLst>
                </p:cNvPr>
                <p:cNvPicPr>
                  <a:picLocks noChangeAspect="1"/>
                </p:cNvPicPr>
                <p:nvPr/>
              </p:nvPicPr>
              <p:blipFill>
                <a:blip r:embed="rId6"/>
                <a:stretch>
                  <a:fillRect/>
                </a:stretch>
              </p:blipFill>
              <p:spPr>
                <a:xfrm>
                  <a:off x="10232264" y="6110518"/>
                  <a:ext cx="88991" cy="123598"/>
                </a:xfrm>
                <a:prstGeom prst="rect">
                  <a:avLst/>
                </a:prstGeom>
                <a:solidFill>
                  <a:schemeClr val="bg1"/>
                </a:solidFill>
              </p:spPr>
            </p:pic>
          </p:grpSp>
        </p:grpSp>
        <p:sp>
          <p:nvSpPr>
            <p:cNvPr id="16" name="Rectangle 15">
              <a:extLst>
                <a:ext uri="{FF2B5EF4-FFF2-40B4-BE49-F238E27FC236}">
                  <a16:creationId xmlns:a16="http://schemas.microsoft.com/office/drawing/2014/main" id="{7F4CDD46-F854-A394-5126-03DF511E86F5}"/>
                </a:ext>
              </a:extLst>
            </p:cNvPr>
            <p:cNvSpPr/>
            <p:nvPr/>
          </p:nvSpPr>
          <p:spPr>
            <a:xfrm>
              <a:off x="10481481" y="5602406"/>
              <a:ext cx="1651379" cy="1091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DE9FD9CF-6ABA-B4E1-1024-0B8E9E421C61}"/>
              </a:ext>
            </a:extLst>
          </p:cNvPr>
          <p:cNvPicPr>
            <a:picLocks noChangeAspect="1"/>
          </p:cNvPicPr>
          <p:nvPr/>
        </p:nvPicPr>
        <p:blipFill>
          <a:blip r:embed="rId8"/>
          <a:stretch>
            <a:fillRect/>
          </a:stretch>
        </p:blipFill>
        <p:spPr>
          <a:xfrm>
            <a:off x="6193051" y="3290047"/>
            <a:ext cx="2705660" cy="258775"/>
          </a:xfrm>
          <a:prstGeom prst="rect">
            <a:avLst/>
          </a:prstGeom>
        </p:spPr>
      </p:pic>
    </p:spTree>
    <p:extLst>
      <p:ext uri="{BB962C8B-B14F-4D97-AF65-F5344CB8AC3E}">
        <p14:creationId xmlns:p14="http://schemas.microsoft.com/office/powerpoint/2010/main" val="2410099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28"/>
          <p:cNvSpPr>
            <a:spLocks noGrp="1" noChangeArrowheads="1"/>
          </p:cNvSpPr>
          <p:nvPr>
            <p:ph type="subTitle" idx="1"/>
          </p:nvPr>
        </p:nvSpPr>
        <p:spPr>
          <a:xfrm>
            <a:off x="343152" y="28046"/>
            <a:ext cx="9931661" cy="476707"/>
          </a:xfrm>
          <a:noFill/>
        </p:spPr>
        <p:txBody>
          <a:bodyPr>
            <a:noAutofit/>
          </a:bodyPr>
          <a:lstStyle/>
          <a:p>
            <a:r>
              <a:rPr lang="en-US" sz="3200" b="1" u="sng" dirty="0"/>
              <a:t>Collaborators</a:t>
            </a:r>
            <a:endParaRPr lang="en-US" sz="3200" b="1" u="sng" dirty="0">
              <a:latin typeface="Times New Roman" charset="0"/>
              <a:ea typeface="ＭＳ Ｐゴシック" charset="-128"/>
              <a:cs typeface="ＭＳ Ｐゴシック" charset="-128"/>
            </a:endParaRPr>
          </a:p>
        </p:txBody>
      </p:sp>
      <p:sp>
        <p:nvSpPr>
          <p:cNvPr id="10" name="Rectangle 20"/>
          <p:cNvSpPr>
            <a:spLocks noChangeArrowheads="1"/>
          </p:cNvSpPr>
          <p:nvPr/>
        </p:nvSpPr>
        <p:spPr bwMode="auto">
          <a:xfrm>
            <a:off x="8766174" y="7435482"/>
            <a:ext cx="324553" cy="668708"/>
          </a:xfrm>
          <a:prstGeom prst="rect">
            <a:avLst/>
          </a:prstGeom>
          <a:noFill/>
          <a:ln w="12700">
            <a:noFill/>
            <a:miter lim="800000"/>
            <a:headEnd/>
            <a:tailEnd/>
          </a:ln>
          <a:effectLst/>
        </p:spPr>
        <p:txBody>
          <a:bodyPr wrap="squar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18FFD"/>
              </a:solidFill>
              <a:effectLst/>
              <a:uLnTx/>
              <a:uFillTx/>
              <a:latin typeface="Calibri" panose="020F0502020204030204"/>
              <a:ea typeface="+mn-ea"/>
              <a:cs typeface="+mn-cs"/>
            </a:endParaRPr>
          </a:p>
        </p:txBody>
      </p:sp>
      <p:sp>
        <p:nvSpPr>
          <p:cNvPr id="20" name="Rectangle 45"/>
          <p:cNvSpPr>
            <a:spLocks noChangeArrowheads="1"/>
          </p:cNvSpPr>
          <p:nvPr/>
        </p:nvSpPr>
        <p:spPr bwMode="auto">
          <a:xfrm>
            <a:off x="8416924" y="6954470"/>
            <a:ext cx="324553" cy="668706"/>
          </a:xfrm>
          <a:prstGeom prst="rect">
            <a:avLst/>
          </a:prstGeom>
          <a:noFill/>
          <a:ln w="12700">
            <a:noFill/>
            <a:miter lim="800000"/>
            <a:headEnd/>
            <a:tailEnd/>
          </a:ln>
          <a:effectLst/>
        </p:spPr>
        <p:txBody>
          <a:bodyPr wrap="squar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18FFD"/>
              </a:solidFill>
              <a:effectLst/>
              <a:uLnTx/>
              <a:uFillTx/>
              <a:latin typeface="Calibri" panose="020F0502020204030204"/>
              <a:ea typeface="+mn-ea"/>
              <a:cs typeface="+mn-cs"/>
            </a:endParaRPr>
          </a:p>
        </p:txBody>
      </p:sp>
      <p:sp>
        <p:nvSpPr>
          <p:cNvPr id="4" name="AutoShape 4" descr="homas M. Smith's badge photo"/>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utoShape 6" descr="homas M. Smith's badge photo"/>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8" descr="homas M. Smith's badge photo"/>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0514F8EC-6EF4-D330-F5C5-A11C308D6709}"/>
              </a:ext>
            </a:extLst>
          </p:cNvPr>
          <p:cNvSpPr txBox="1"/>
          <p:nvPr/>
        </p:nvSpPr>
        <p:spPr>
          <a:xfrm>
            <a:off x="343152" y="991521"/>
            <a:ext cx="9258048" cy="1754326"/>
          </a:xfrm>
          <a:prstGeom prst="rect">
            <a:avLst/>
          </a:prstGeom>
          <a:noFill/>
        </p:spPr>
        <p:txBody>
          <a:bodyPr wrap="square">
            <a:spAutoFit/>
          </a:bodyPr>
          <a:lstStyle/>
          <a:p>
            <a:pPr marL="0" marR="0">
              <a:spcBef>
                <a:spcPts val="0"/>
              </a:spcBef>
              <a:spcAft>
                <a:spcPts val="0"/>
              </a:spcAf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Jesus Bonilla</a:t>
            </a:r>
            <a:r>
              <a:rPr lang="en-US" kern="0" dirty="0">
                <a:latin typeface="Times New Roman" panose="02020603050405020304" pitchFamily="18" charset="0"/>
                <a:ea typeface="Calibri" panose="020F0502020204030204" pitchFamily="34" charset="0"/>
                <a:cs typeface="Times New Roman" panose="02020603050405020304" pitchFamily="18" charset="0"/>
              </a:rPr>
              <a:t> and </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Xian-Zhu Tang, Los Alamos National Lab</a:t>
            </a:r>
          </a:p>
          <a:p>
            <a:pPr marL="0" marR="0">
              <a:spcBef>
                <a:spcPts val="0"/>
              </a:spcBef>
              <a:spcAft>
                <a:spcPts val="0"/>
              </a:spcAft>
            </a:pPr>
            <a:endParaRPr lang="en-US" sz="1800" kern="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Peter Ohm, RIKEN, Japan</a:t>
            </a:r>
          </a:p>
          <a:p>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John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Shadid</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Michael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Crockatt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Roger Pawlowski,</a:t>
            </a:r>
          </a:p>
          <a:p>
            <a:pPr marL="0" marR="0">
              <a:spcBef>
                <a:spcPts val="0"/>
              </a:spcBef>
              <a:spcAft>
                <a:spcPts val="0"/>
              </a:spcAft>
            </a:pPr>
            <a:r>
              <a:rPr lang="en-US" kern="0" dirty="0">
                <a:latin typeface="Times New Roman" panose="02020603050405020304" pitchFamily="18" charset="0"/>
                <a:ea typeface="Calibri" panose="020F0502020204030204" pitchFamily="34" charset="0"/>
                <a:cs typeface="Times New Roman" panose="02020603050405020304" pitchFamily="18" charset="0"/>
              </a:rPr>
              <a:t>Ray </a:t>
            </a:r>
            <a:r>
              <a:rPr lang="en-US" kern="0" dirty="0" err="1">
                <a:latin typeface="Times New Roman" panose="02020603050405020304" pitchFamily="18" charset="0"/>
                <a:ea typeface="Calibri" panose="020F0502020204030204" pitchFamily="34" charset="0"/>
                <a:cs typeface="Times New Roman" panose="02020603050405020304" pitchFamily="18" charset="0"/>
              </a:rPr>
              <a:t>Tuminaro</a:t>
            </a:r>
            <a:r>
              <a:rPr lang="en-US" kern="0" dirty="0">
                <a:latin typeface="Times New Roman" panose="02020603050405020304" pitchFamily="18" charset="0"/>
                <a:ea typeface="Calibri" panose="020F0502020204030204" pitchFamily="34" charset="0"/>
                <a:cs typeface="Times New Roman" panose="02020603050405020304" pitchFamily="18" charset="0"/>
              </a:rPr>
              <a:t>, Jonathan Hu, </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Sandia National Labs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5BA884A-6F6C-A456-AE11-43C414B340E8}"/>
              </a:ext>
            </a:extLst>
          </p:cNvPr>
          <p:cNvSpPr txBox="1"/>
          <p:nvPr/>
        </p:nvSpPr>
        <p:spPr>
          <a:xfrm>
            <a:off x="2734418" y="2985579"/>
            <a:ext cx="5254772" cy="369332"/>
          </a:xfrm>
          <a:prstGeom prst="rect">
            <a:avLst/>
          </a:prstGeom>
          <a:noFill/>
        </p:spPr>
        <p:txBody>
          <a:bodyPr wrap="none" rtlCol="0">
            <a:spAutoFit/>
          </a:bodyPr>
          <a:lstStyle/>
          <a:p>
            <a:r>
              <a:rPr lang="en-US" dirty="0"/>
              <a:t>Three useful resources for fusion energy for students: </a:t>
            </a:r>
          </a:p>
        </p:txBody>
      </p:sp>
      <p:grpSp>
        <p:nvGrpSpPr>
          <p:cNvPr id="3" name="Group 2">
            <a:extLst>
              <a:ext uri="{FF2B5EF4-FFF2-40B4-BE49-F238E27FC236}">
                <a16:creationId xmlns:a16="http://schemas.microsoft.com/office/drawing/2014/main" id="{2C4451B8-8A9D-3C88-FE6D-E71448DE605F}"/>
              </a:ext>
            </a:extLst>
          </p:cNvPr>
          <p:cNvGrpSpPr/>
          <p:nvPr/>
        </p:nvGrpSpPr>
        <p:grpSpPr>
          <a:xfrm>
            <a:off x="3808590" y="5442879"/>
            <a:ext cx="6097136" cy="1101982"/>
            <a:chOff x="1809009" y="3293339"/>
            <a:chExt cx="6097136" cy="1101982"/>
          </a:xfrm>
        </p:grpSpPr>
        <p:pic>
          <p:nvPicPr>
            <p:cNvPr id="6" name="Picture 5">
              <a:extLst>
                <a:ext uri="{FF2B5EF4-FFF2-40B4-BE49-F238E27FC236}">
                  <a16:creationId xmlns:a16="http://schemas.microsoft.com/office/drawing/2014/main" id="{47BC9B52-61A5-9A9D-F278-0F0AF2ACD092}"/>
                </a:ext>
              </a:extLst>
            </p:cNvPr>
            <p:cNvPicPr>
              <a:picLocks noChangeAspect="1"/>
            </p:cNvPicPr>
            <p:nvPr/>
          </p:nvPicPr>
          <p:blipFill rotWithShape="1">
            <a:blip r:embed="rId3"/>
            <a:srcRect t="26350" r="7902" b="36956"/>
            <a:stretch/>
          </p:blipFill>
          <p:spPr>
            <a:xfrm>
              <a:off x="1888622" y="3293339"/>
              <a:ext cx="4666240" cy="779209"/>
            </a:xfrm>
            <a:prstGeom prst="rect">
              <a:avLst/>
            </a:prstGeom>
            <a:ln>
              <a:noFill/>
            </a:ln>
          </p:spPr>
        </p:pic>
        <p:sp>
          <p:nvSpPr>
            <p:cNvPr id="7" name="TextBox 6">
              <a:extLst>
                <a:ext uri="{FF2B5EF4-FFF2-40B4-BE49-F238E27FC236}">
                  <a16:creationId xmlns:a16="http://schemas.microsoft.com/office/drawing/2014/main" id="{043E24A3-E48C-6613-488B-E138DA590907}"/>
                </a:ext>
              </a:extLst>
            </p:cNvPr>
            <p:cNvSpPr txBox="1"/>
            <p:nvPr/>
          </p:nvSpPr>
          <p:spPr>
            <a:xfrm>
              <a:off x="1809009" y="4025989"/>
              <a:ext cx="6097136" cy="369332"/>
            </a:xfrm>
            <a:prstGeom prst="rect">
              <a:avLst/>
            </a:prstGeom>
            <a:noFill/>
            <a:ln>
              <a:noFill/>
            </a:ln>
          </p:spPr>
          <p:txBody>
            <a:bodyPr wrap="square">
              <a:spAutoFit/>
            </a:bodyPr>
            <a:lstStyle/>
            <a:p>
              <a:r>
                <a:rPr lang="en-US" dirty="0"/>
                <a:t>Wurzel, Hsu, Physics of Plasmas 29, 062103 (2022) </a:t>
              </a:r>
            </a:p>
          </p:txBody>
        </p:sp>
      </p:grpSp>
      <p:sp>
        <p:nvSpPr>
          <p:cNvPr id="8" name="TextBox 7">
            <a:extLst>
              <a:ext uri="{FF2B5EF4-FFF2-40B4-BE49-F238E27FC236}">
                <a16:creationId xmlns:a16="http://schemas.microsoft.com/office/drawing/2014/main" id="{01DA900A-08E3-E09A-1096-9E0D03A5BA37}"/>
              </a:ext>
            </a:extLst>
          </p:cNvPr>
          <p:cNvSpPr txBox="1"/>
          <p:nvPr/>
        </p:nvSpPr>
        <p:spPr>
          <a:xfrm>
            <a:off x="3414225" y="4293076"/>
            <a:ext cx="6126292" cy="1200329"/>
          </a:xfrm>
          <a:prstGeom prst="rect">
            <a:avLst/>
          </a:prstGeom>
          <a:noFill/>
        </p:spPr>
        <p:txBody>
          <a:bodyPr wrap="none" rtlCol="0">
            <a:spAutoFit/>
          </a:bodyPr>
          <a:lstStyle/>
          <a:p>
            <a:r>
              <a:rPr lang="en-US" b="1" dirty="0"/>
              <a:t>Princeton Plasma Physics Laboratory</a:t>
            </a:r>
          </a:p>
          <a:p>
            <a:r>
              <a:rPr lang="en-US" b="1" dirty="0"/>
              <a:t>2021 Introduction to Fusion Energy and Plasma Physics Course</a:t>
            </a:r>
          </a:p>
          <a:p>
            <a:r>
              <a:rPr lang="en-US" dirty="0">
                <a:hlinkClick r:id="rId4"/>
              </a:rPr>
              <a:t>https://suli.pppl.gov/2021/course/</a:t>
            </a:r>
            <a:endParaRPr lang="en-US" dirty="0"/>
          </a:p>
          <a:p>
            <a:endParaRPr lang="en-US" dirty="0"/>
          </a:p>
        </p:txBody>
      </p:sp>
      <p:sp>
        <p:nvSpPr>
          <p:cNvPr id="9" name="Rectangle 8">
            <a:extLst>
              <a:ext uri="{FF2B5EF4-FFF2-40B4-BE49-F238E27FC236}">
                <a16:creationId xmlns:a16="http://schemas.microsoft.com/office/drawing/2014/main" id="{71E14D2E-2095-BE9A-6569-E465EEA67613}"/>
              </a:ext>
            </a:extLst>
          </p:cNvPr>
          <p:cNvSpPr/>
          <p:nvPr/>
        </p:nvSpPr>
        <p:spPr>
          <a:xfrm>
            <a:off x="3428865" y="5376583"/>
            <a:ext cx="6557004" cy="11152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4F0A47F-82DA-1DAC-3DB6-C8E03F8A7134}"/>
              </a:ext>
            </a:extLst>
          </p:cNvPr>
          <p:cNvSpPr/>
          <p:nvPr/>
        </p:nvSpPr>
        <p:spPr>
          <a:xfrm>
            <a:off x="3428865" y="4293075"/>
            <a:ext cx="6557004" cy="9799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54AE09E-6F76-77D4-7C11-186CD18F7F41}"/>
              </a:ext>
            </a:extLst>
          </p:cNvPr>
          <p:cNvGrpSpPr/>
          <p:nvPr/>
        </p:nvGrpSpPr>
        <p:grpSpPr>
          <a:xfrm>
            <a:off x="3428865" y="3364324"/>
            <a:ext cx="6557004" cy="829335"/>
            <a:chOff x="1407560" y="1863793"/>
            <a:chExt cx="6557004" cy="829335"/>
          </a:xfrm>
        </p:grpSpPr>
        <p:sp>
          <p:nvSpPr>
            <p:cNvPr id="14" name="TextBox 13">
              <a:extLst>
                <a:ext uri="{FF2B5EF4-FFF2-40B4-BE49-F238E27FC236}">
                  <a16:creationId xmlns:a16="http://schemas.microsoft.com/office/drawing/2014/main" id="{81F10854-0A60-4268-B390-E32CE5738832}"/>
                </a:ext>
              </a:extLst>
            </p:cNvPr>
            <p:cNvSpPr txBox="1"/>
            <p:nvPr/>
          </p:nvSpPr>
          <p:spPr>
            <a:xfrm>
              <a:off x="4253875" y="1927440"/>
              <a:ext cx="3710689" cy="646331"/>
            </a:xfrm>
            <a:prstGeom prst="rect">
              <a:avLst/>
            </a:prstGeom>
            <a:noFill/>
          </p:spPr>
          <p:txBody>
            <a:bodyPr wrap="square">
              <a:spAutoFit/>
            </a:bodyPr>
            <a:lstStyle/>
            <a:p>
              <a:r>
                <a:rPr lang="en-US" dirty="0">
                  <a:hlinkClick r:id="rId5"/>
                </a:rPr>
                <a:t>https://www.cpepphysics.org/</a:t>
              </a:r>
              <a:endParaRPr lang="en-US" dirty="0"/>
            </a:p>
            <a:p>
              <a:endParaRPr lang="en-US" dirty="0"/>
            </a:p>
          </p:txBody>
        </p:sp>
        <p:pic>
          <p:nvPicPr>
            <p:cNvPr id="15" name="Picture 14">
              <a:extLst>
                <a:ext uri="{FF2B5EF4-FFF2-40B4-BE49-F238E27FC236}">
                  <a16:creationId xmlns:a16="http://schemas.microsoft.com/office/drawing/2014/main" id="{12679348-CD13-AB87-F88C-82A7C719F8FE}"/>
                </a:ext>
              </a:extLst>
            </p:cNvPr>
            <p:cNvPicPr>
              <a:picLocks noChangeAspect="1"/>
            </p:cNvPicPr>
            <p:nvPr/>
          </p:nvPicPr>
          <p:blipFill>
            <a:blip r:embed="rId6"/>
            <a:stretch>
              <a:fillRect/>
            </a:stretch>
          </p:blipFill>
          <p:spPr>
            <a:xfrm>
              <a:off x="1848351" y="1944335"/>
              <a:ext cx="2350509" cy="726962"/>
            </a:xfrm>
            <a:prstGeom prst="rect">
              <a:avLst/>
            </a:prstGeom>
          </p:spPr>
        </p:pic>
        <p:sp>
          <p:nvSpPr>
            <p:cNvPr id="16" name="Rectangle 15">
              <a:extLst>
                <a:ext uri="{FF2B5EF4-FFF2-40B4-BE49-F238E27FC236}">
                  <a16:creationId xmlns:a16="http://schemas.microsoft.com/office/drawing/2014/main" id="{21780308-8B4B-EA1D-E498-063FE9E1D1CF}"/>
                </a:ext>
              </a:extLst>
            </p:cNvPr>
            <p:cNvSpPr/>
            <p:nvPr/>
          </p:nvSpPr>
          <p:spPr>
            <a:xfrm>
              <a:off x="1407560" y="1863793"/>
              <a:ext cx="6557004" cy="8293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7291020"/>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70FD9D1C-6C51-04E5-8114-60B188AEBAF4}"/>
              </a:ext>
            </a:extLst>
          </p:cNvPr>
          <p:cNvGrpSpPr/>
          <p:nvPr/>
        </p:nvGrpSpPr>
        <p:grpSpPr>
          <a:xfrm>
            <a:off x="0" y="177987"/>
            <a:ext cx="12192001" cy="6684580"/>
            <a:chOff x="-2" y="173421"/>
            <a:chExt cx="12192001" cy="6684580"/>
          </a:xfrm>
        </p:grpSpPr>
        <p:grpSp>
          <p:nvGrpSpPr>
            <p:cNvPr id="4" name="Group 3">
              <a:extLst>
                <a:ext uri="{FF2B5EF4-FFF2-40B4-BE49-F238E27FC236}">
                  <a16:creationId xmlns:a16="http://schemas.microsoft.com/office/drawing/2014/main" id="{D48FE900-EAE6-CAD5-179F-BDE4DF8AE0B0}"/>
                </a:ext>
              </a:extLst>
            </p:cNvPr>
            <p:cNvGrpSpPr/>
            <p:nvPr/>
          </p:nvGrpSpPr>
          <p:grpSpPr>
            <a:xfrm>
              <a:off x="-2" y="173421"/>
              <a:ext cx="12192001" cy="6684580"/>
              <a:chOff x="1039352" y="457201"/>
              <a:chExt cx="10804760" cy="5942696"/>
            </a:xfrm>
          </p:grpSpPr>
          <p:pic>
            <p:nvPicPr>
              <p:cNvPr id="2" name="Picture 1">
                <a:extLst>
                  <a:ext uri="{FF2B5EF4-FFF2-40B4-BE49-F238E27FC236}">
                    <a16:creationId xmlns:a16="http://schemas.microsoft.com/office/drawing/2014/main" id="{29C0A634-E01A-EC98-C60C-224C625669A3}"/>
                  </a:ext>
                </a:extLst>
              </p:cNvPr>
              <p:cNvPicPr>
                <a:picLocks noChangeAspect="1"/>
              </p:cNvPicPr>
              <p:nvPr/>
            </p:nvPicPr>
            <p:blipFill rotWithShape="1">
              <a:blip r:embed="rId3"/>
              <a:srcRect l="4619" r="9678" b="12445"/>
              <a:stretch/>
            </p:blipFill>
            <p:spPr>
              <a:xfrm>
                <a:off x="1039352" y="457201"/>
                <a:ext cx="10804760" cy="5942696"/>
              </a:xfrm>
              <a:prstGeom prst="rect">
                <a:avLst/>
              </a:prstGeom>
            </p:spPr>
          </p:pic>
          <p:pic>
            <p:nvPicPr>
              <p:cNvPr id="3" name="Picture 2">
                <a:extLst>
                  <a:ext uri="{FF2B5EF4-FFF2-40B4-BE49-F238E27FC236}">
                    <a16:creationId xmlns:a16="http://schemas.microsoft.com/office/drawing/2014/main" id="{2C1D9E87-14CC-7C91-6E4E-AA77E6F0D29A}"/>
                  </a:ext>
                </a:extLst>
              </p:cNvPr>
              <p:cNvPicPr>
                <a:picLocks noChangeAspect="1"/>
              </p:cNvPicPr>
              <p:nvPr/>
            </p:nvPicPr>
            <p:blipFill>
              <a:blip r:embed="rId4"/>
              <a:stretch>
                <a:fillRect/>
              </a:stretch>
            </p:blipFill>
            <p:spPr>
              <a:xfrm>
                <a:off x="4234335" y="798257"/>
                <a:ext cx="4005086" cy="404970"/>
              </a:xfrm>
              <a:prstGeom prst="rect">
                <a:avLst/>
              </a:prstGeom>
              <a:solidFill>
                <a:schemeClr val="bg1"/>
              </a:solidFill>
            </p:spPr>
          </p:pic>
        </p:grpSp>
        <p:pic>
          <p:nvPicPr>
            <p:cNvPr id="35" name="Picture 34">
              <a:extLst>
                <a:ext uri="{FF2B5EF4-FFF2-40B4-BE49-F238E27FC236}">
                  <a16:creationId xmlns:a16="http://schemas.microsoft.com/office/drawing/2014/main" id="{F4EF939E-B84B-A5C8-C79D-E9E136CC19F1}"/>
                </a:ext>
              </a:extLst>
            </p:cNvPr>
            <p:cNvPicPr>
              <a:picLocks noChangeAspect="1"/>
            </p:cNvPicPr>
            <p:nvPr/>
          </p:nvPicPr>
          <p:blipFill>
            <a:blip r:embed="rId5"/>
            <a:stretch>
              <a:fillRect/>
            </a:stretch>
          </p:blipFill>
          <p:spPr>
            <a:xfrm>
              <a:off x="7162887" y="4158895"/>
              <a:ext cx="365900" cy="355264"/>
            </a:xfrm>
            <a:prstGeom prst="rect">
              <a:avLst/>
            </a:prstGeom>
          </p:spPr>
        </p:pic>
      </p:grpSp>
      <p:grpSp>
        <p:nvGrpSpPr>
          <p:cNvPr id="32" name="Group 31">
            <a:extLst>
              <a:ext uri="{FF2B5EF4-FFF2-40B4-BE49-F238E27FC236}">
                <a16:creationId xmlns:a16="http://schemas.microsoft.com/office/drawing/2014/main" id="{89D0132E-268D-8A4F-855D-4AED06069272}"/>
              </a:ext>
            </a:extLst>
          </p:cNvPr>
          <p:cNvGrpSpPr/>
          <p:nvPr/>
        </p:nvGrpSpPr>
        <p:grpSpPr>
          <a:xfrm>
            <a:off x="4734482" y="2270950"/>
            <a:ext cx="5260856" cy="4428666"/>
            <a:chOff x="4734482" y="2270950"/>
            <a:chExt cx="5260856" cy="4428666"/>
          </a:xfrm>
        </p:grpSpPr>
        <p:sp>
          <p:nvSpPr>
            <p:cNvPr id="24" name="Rectangle 23">
              <a:extLst>
                <a:ext uri="{FF2B5EF4-FFF2-40B4-BE49-F238E27FC236}">
                  <a16:creationId xmlns:a16="http://schemas.microsoft.com/office/drawing/2014/main" id="{5A3ACB30-6F33-3137-434B-42EC3933B08A}"/>
                </a:ext>
              </a:extLst>
            </p:cNvPr>
            <p:cNvSpPr/>
            <p:nvPr/>
          </p:nvSpPr>
          <p:spPr>
            <a:xfrm>
              <a:off x="4734482" y="2270950"/>
              <a:ext cx="5260856" cy="867821"/>
            </a:xfrm>
            <a:prstGeom prst="rect">
              <a:avLst/>
            </a:prstGeom>
            <a:solidFill>
              <a:srgbClr val="FF0000">
                <a:alpha val="3589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89D3E97-7B07-82EF-8A47-BD76EC7DE800}"/>
                </a:ext>
              </a:extLst>
            </p:cNvPr>
            <p:cNvSpPr txBox="1"/>
            <p:nvPr/>
          </p:nvSpPr>
          <p:spPr>
            <a:xfrm>
              <a:off x="4868429" y="5960952"/>
              <a:ext cx="1835119" cy="738664"/>
            </a:xfrm>
            <a:prstGeom prst="rect">
              <a:avLst/>
            </a:prstGeom>
            <a:noFill/>
            <a:ln>
              <a:noFill/>
            </a:ln>
          </p:spPr>
          <p:txBody>
            <a:bodyPr wrap="square" rtlCol="0">
              <a:spAutoFit/>
            </a:bodyPr>
            <a:lstStyle/>
            <a:p>
              <a:r>
                <a:rPr lang="en-US" sz="2100" dirty="0"/>
                <a:t>Stiff Alfven Wave Coupling </a:t>
              </a:r>
            </a:p>
          </p:txBody>
        </p:sp>
        <p:cxnSp>
          <p:nvCxnSpPr>
            <p:cNvPr id="28" name="Straight Arrow Connector 27">
              <a:extLst>
                <a:ext uri="{FF2B5EF4-FFF2-40B4-BE49-F238E27FC236}">
                  <a16:creationId xmlns:a16="http://schemas.microsoft.com/office/drawing/2014/main" id="{5FD6A9BD-08FC-A8F0-C41E-CB61134BBC85}"/>
                </a:ext>
              </a:extLst>
            </p:cNvPr>
            <p:cNvCxnSpPr>
              <a:cxnSpLocks/>
            </p:cNvCxnSpPr>
            <p:nvPr/>
          </p:nvCxnSpPr>
          <p:spPr>
            <a:xfrm flipV="1">
              <a:off x="5199207" y="2901028"/>
              <a:ext cx="30765" cy="30236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C865F66F-493D-7017-C295-5D5BBADCC3C3}"/>
              </a:ext>
            </a:extLst>
          </p:cNvPr>
          <p:cNvGrpSpPr/>
          <p:nvPr/>
        </p:nvGrpSpPr>
        <p:grpSpPr>
          <a:xfrm>
            <a:off x="624113" y="2270950"/>
            <a:ext cx="4000439" cy="3406271"/>
            <a:chOff x="624113" y="2270950"/>
            <a:chExt cx="4000439" cy="3406271"/>
          </a:xfrm>
        </p:grpSpPr>
        <p:grpSp>
          <p:nvGrpSpPr>
            <p:cNvPr id="31" name="Group 30">
              <a:extLst>
                <a:ext uri="{FF2B5EF4-FFF2-40B4-BE49-F238E27FC236}">
                  <a16:creationId xmlns:a16="http://schemas.microsoft.com/office/drawing/2014/main" id="{2A0F3EC8-59F6-B683-7017-EF9FB4F7E8B5}"/>
                </a:ext>
              </a:extLst>
            </p:cNvPr>
            <p:cNvGrpSpPr/>
            <p:nvPr/>
          </p:nvGrpSpPr>
          <p:grpSpPr>
            <a:xfrm>
              <a:off x="624113" y="2270950"/>
              <a:ext cx="4000439" cy="3406271"/>
              <a:chOff x="624113" y="2270950"/>
              <a:chExt cx="4000439" cy="3406271"/>
            </a:xfrm>
          </p:grpSpPr>
          <p:sp>
            <p:nvSpPr>
              <p:cNvPr id="11" name="TextBox 10">
                <a:extLst>
                  <a:ext uri="{FF2B5EF4-FFF2-40B4-BE49-F238E27FC236}">
                    <a16:creationId xmlns:a16="http://schemas.microsoft.com/office/drawing/2014/main" id="{DD75D55B-F775-4EBF-1F8C-DBF621F152D8}"/>
                  </a:ext>
                </a:extLst>
              </p:cNvPr>
              <p:cNvSpPr txBox="1"/>
              <p:nvPr/>
            </p:nvSpPr>
            <p:spPr>
              <a:xfrm>
                <a:off x="624113" y="4615392"/>
                <a:ext cx="1835119" cy="1061829"/>
              </a:xfrm>
              <a:prstGeom prst="rect">
                <a:avLst/>
              </a:prstGeom>
              <a:noFill/>
              <a:ln>
                <a:noFill/>
              </a:ln>
            </p:spPr>
            <p:txBody>
              <a:bodyPr wrap="square" rtlCol="0">
                <a:spAutoFit/>
              </a:bodyPr>
              <a:lstStyle/>
              <a:p>
                <a:r>
                  <a:rPr lang="en-US" sz="2100" dirty="0"/>
                  <a:t>(</a:t>
                </a:r>
                <a:r>
                  <a:rPr lang="en-US" sz="2100" dirty="0" err="1"/>
                  <a:t>B,r</a:t>
                </a:r>
                <a:r>
                  <a:rPr lang="en-US" sz="2100" dirty="0"/>
                  <a:t>) saddle point problem for </a:t>
                </a:r>
              </a:p>
            </p:txBody>
          </p:sp>
          <p:sp>
            <p:nvSpPr>
              <p:cNvPr id="15" name="Rectangle 14">
                <a:extLst>
                  <a:ext uri="{FF2B5EF4-FFF2-40B4-BE49-F238E27FC236}">
                    <a16:creationId xmlns:a16="http://schemas.microsoft.com/office/drawing/2014/main" id="{AE91F77A-FEF7-CB4B-A766-6ED703E2037F}"/>
                  </a:ext>
                </a:extLst>
              </p:cNvPr>
              <p:cNvSpPr/>
              <p:nvPr/>
            </p:nvSpPr>
            <p:spPr>
              <a:xfrm>
                <a:off x="1198179" y="2270950"/>
                <a:ext cx="3426373" cy="928732"/>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066DDC9-A3DC-E8B2-46B9-EBD67DB02F5E}"/>
                  </a:ext>
                </a:extLst>
              </p:cNvPr>
              <p:cNvCxnSpPr/>
              <p:nvPr/>
            </p:nvCxnSpPr>
            <p:spPr>
              <a:xfrm flipV="1">
                <a:off x="977462" y="3111062"/>
                <a:ext cx="1219200" cy="14609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945C00A4-A148-CB56-96AD-90ACB41629CE}"/>
                </a:ext>
              </a:extLst>
            </p:cNvPr>
            <p:cNvPicPr>
              <a:picLocks noChangeAspect="1"/>
            </p:cNvPicPr>
            <p:nvPr/>
          </p:nvPicPr>
          <p:blipFill>
            <a:blip r:embed="rId6"/>
            <a:stretch>
              <a:fillRect/>
            </a:stretch>
          </p:blipFill>
          <p:spPr>
            <a:xfrm>
              <a:off x="1142456" y="5351679"/>
              <a:ext cx="1316776" cy="229773"/>
            </a:xfrm>
            <a:prstGeom prst="rect">
              <a:avLst/>
            </a:prstGeom>
          </p:spPr>
        </p:pic>
      </p:grpSp>
      <p:grpSp>
        <p:nvGrpSpPr>
          <p:cNvPr id="20" name="Group 19">
            <a:extLst>
              <a:ext uri="{FF2B5EF4-FFF2-40B4-BE49-F238E27FC236}">
                <a16:creationId xmlns:a16="http://schemas.microsoft.com/office/drawing/2014/main" id="{15CA702C-C79C-5A7A-4573-8A9408207013}"/>
              </a:ext>
            </a:extLst>
          </p:cNvPr>
          <p:cNvGrpSpPr/>
          <p:nvPr/>
        </p:nvGrpSpPr>
        <p:grpSpPr>
          <a:xfrm>
            <a:off x="6493467" y="3194303"/>
            <a:ext cx="5083385" cy="3183669"/>
            <a:chOff x="6488593" y="3172787"/>
            <a:chExt cx="5083385" cy="3183669"/>
          </a:xfrm>
        </p:grpSpPr>
        <p:grpSp>
          <p:nvGrpSpPr>
            <p:cNvPr id="33" name="Group 32">
              <a:extLst>
                <a:ext uri="{FF2B5EF4-FFF2-40B4-BE49-F238E27FC236}">
                  <a16:creationId xmlns:a16="http://schemas.microsoft.com/office/drawing/2014/main" id="{B9441236-10DA-D8A9-3C6C-D31066986810}"/>
                </a:ext>
              </a:extLst>
            </p:cNvPr>
            <p:cNvGrpSpPr/>
            <p:nvPr/>
          </p:nvGrpSpPr>
          <p:grpSpPr>
            <a:xfrm>
              <a:off x="6488593" y="3172787"/>
              <a:ext cx="5083385" cy="2947389"/>
              <a:chOff x="6488593" y="3172787"/>
              <a:chExt cx="5083385" cy="2947389"/>
            </a:xfrm>
          </p:grpSpPr>
          <p:sp>
            <p:nvSpPr>
              <p:cNvPr id="18" name="TextBox 17">
                <a:extLst>
                  <a:ext uri="{FF2B5EF4-FFF2-40B4-BE49-F238E27FC236}">
                    <a16:creationId xmlns:a16="http://schemas.microsoft.com/office/drawing/2014/main" id="{874FD8DD-6FC0-C730-6540-FFDBFF1E2A10}"/>
                  </a:ext>
                </a:extLst>
              </p:cNvPr>
              <p:cNvSpPr txBox="1"/>
              <p:nvPr/>
            </p:nvSpPr>
            <p:spPr>
              <a:xfrm>
                <a:off x="8227643" y="5381512"/>
                <a:ext cx="3344335" cy="738664"/>
              </a:xfrm>
              <a:prstGeom prst="rect">
                <a:avLst/>
              </a:prstGeom>
              <a:noFill/>
              <a:ln>
                <a:noFill/>
              </a:ln>
            </p:spPr>
            <p:txBody>
              <a:bodyPr wrap="square" rtlCol="0">
                <a:spAutoFit/>
              </a:bodyPr>
              <a:lstStyle/>
              <a:p>
                <a:r>
                  <a:rPr lang="en-US" sz="2100" dirty="0"/>
                  <a:t>Nearly incompressible flow saddle point problem </a:t>
                </a:r>
              </a:p>
            </p:txBody>
          </p:sp>
          <p:sp>
            <p:nvSpPr>
              <p:cNvPr id="23" name="Rectangle 22">
                <a:extLst>
                  <a:ext uri="{FF2B5EF4-FFF2-40B4-BE49-F238E27FC236}">
                    <a16:creationId xmlns:a16="http://schemas.microsoft.com/office/drawing/2014/main" id="{D65A1BBB-D800-12BE-87C3-B402577A1FC2}"/>
                  </a:ext>
                </a:extLst>
              </p:cNvPr>
              <p:cNvSpPr/>
              <p:nvPr/>
            </p:nvSpPr>
            <p:spPr>
              <a:xfrm>
                <a:off x="6488593" y="3172787"/>
                <a:ext cx="3467049" cy="867821"/>
              </a:xfrm>
              <a:prstGeom prst="rect">
                <a:avLst/>
              </a:prstGeom>
              <a:solidFill>
                <a:schemeClr val="bg1">
                  <a:lumMod val="75000"/>
                  <a:alpha val="3589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FE86F0D-BBD0-740F-6395-E21C751E1A7A}"/>
                  </a:ext>
                </a:extLst>
              </p:cNvPr>
              <p:cNvCxnSpPr>
                <a:cxnSpLocks/>
              </p:cNvCxnSpPr>
              <p:nvPr/>
            </p:nvCxnSpPr>
            <p:spPr>
              <a:xfrm flipH="1" flipV="1">
                <a:off x="8329693" y="3978994"/>
                <a:ext cx="146045" cy="14660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5D3D6062-2078-C63D-5614-8B747A763119}"/>
                </a:ext>
              </a:extLst>
            </p:cNvPr>
            <p:cNvPicPr>
              <a:picLocks noChangeAspect="1"/>
            </p:cNvPicPr>
            <p:nvPr/>
          </p:nvPicPr>
          <p:blipFill>
            <a:blip r:embed="rId7"/>
            <a:stretch>
              <a:fillRect/>
            </a:stretch>
          </p:blipFill>
          <p:spPr>
            <a:xfrm>
              <a:off x="9055993" y="6120176"/>
              <a:ext cx="1290451" cy="236280"/>
            </a:xfrm>
            <a:prstGeom prst="rect">
              <a:avLst/>
            </a:prstGeom>
          </p:spPr>
        </p:pic>
      </p:grpSp>
      <p:pic>
        <p:nvPicPr>
          <p:cNvPr id="6" name="Picture 5">
            <a:extLst>
              <a:ext uri="{FF2B5EF4-FFF2-40B4-BE49-F238E27FC236}">
                <a16:creationId xmlns:a16="http://schemas.microsoft.com/office/drawing/2014/main" id="{CE4E4A35-247C-46C8-CA64-D61C7CC33202}"/>
              </a:ext>
            </a:extLst>
          </p:cNvPr>
          <p:cNvPicPr>
            <a:picLocks noChangeAspect="1"/>
          </p:cNvPicPr>
          <p:nvPr/>
        </p:nvPicPr>
        <p:blipFill rotWithShape="1">
          <a:blip r:embed="rId4"/>
          <a:srcRect r="43700"/>
          <a:stretch/>
        </p:blipFill>
        <p:spPr>
          <a:xfrm>
            <a:off x="7102690" y="3230163"/>
            <a:ext cx="2259653" cy="409724"/>
          </a:xfrm>
          <a:prstGeom prst="rect">
            <a:avLst/>
          </a:prstGeom>
          <a:solidFill>
            <a:schemeClr val="bg2"/>
          </a:solidFill>
        </p:spPr>
      </p:pic>
      <p:pic>
        <p:nvPicPr>
          <p:cNvPr id="7" name="Picture 6">
            <a:extLst>
              <a:ext uri="{FF2B5EF4-FFF2-40B4-BE49-F238E27FC236}">
                <a16:creationId xmlns:a16="http://schemas.microsoft.com/office/drawing/2014/main" id="{EFDEDAC7-FDBE-074A-A5D6-69EB14816E56}"/>
              </a:ext>
            </a:extLst>
          </p:cNvPr>
          <p:cNvPicPr>
            <a:picLocks noChangeAspect="1"/>
          </p:cNvPicPr>
          <p:nvPr/>
        </p:nvPicPr>
        <p:blipFill>
          <a:blip r:embed="rId8">
            <a:clrChange>
              <a:clrFrom>
                <a:srgbClr val="CCCCCC"/>
              </a:clrFrom>
              <a:clrTo>
                <a:srgbClr val="CCCCCC">
                  <a:alpha val="0"/>
                </a:srgbClr>
              </a:clrTo>
            </a:clrChange>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6545546" y="3674752"/>
            <a:ext cx="3406005" cy="325758"/>
          </a:xfrm>
          <a:prstGeom prst="rect">
            <a:avLst/>
          </a:prstGeom>
          <a:solidFill>
            <a:schemeClr val="bg2"/>
          </a:solidFill>
        </p:spPr>
      </p:pic>
    </p:spTree>
    <p:extLst>
      <p:ext uri="{BB962C8B-B14F-4D97-AF65-F5344CB8AC3E}">
        <p14:creationId xmlns:p14="http://schemas.microsoft.com/office/powerpoint/2010/main" val="206830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9C30C-6801-650F-470E-249A5BE42FB0}"/>
              </a:ext>
            </a:extLst>
          </p:cNvPr>
          <p:cNvSpPr>
            <a:spLocks noGrp="1"/>
          </p:cNvSpPr>
          <p:nvPr>
            <p:ph type="title"/>
          </p:nvPr>
        </p:nvSpPr>
        <p:spPr>
          <a:xfrm>
            <a:off x="124576" y="-243074"/>
            <a:ext cx="10515600" cy="1325563"/>
          </a:xfrm>
        </p:spPr>
        <p:txBody>
          <a:bodyPr/>
          <a:lstStyle/>
          <a:p>
            <a:r>
              <a:rPr lang="en-US" dirty="0" err="1"/>
              <a:t>Drekar</a:t>
            </a:r>
            <a:r>
              <a:rPr lang="en-US" dirty="0"/>
              <a:t> Strong Scaling Results 3D </a:t>
            </a:r>
            <a:r>
              <a:rPr lang="en-US" dirty="0" err="1"/>
              <a:t>ITER</a:t>
            </a:r>
            <a:r>
              <a:rPr lang="en-US" dirty="0"/>
              <a:t> VDE</a:t>
            </a:r>
          </a:p>
        </p:txBody>
      </p:sp>
      <p:sp>
        <p:nvSpPr>
          <p:cNvPr id="3" name="Content Placeholder 2">
            <a:extLst>
              <a:ext uri="{FF2B5EF4-FFF2-40B4-BE49-F238E27FC236}">
                <a16:creationId xmlns:a16="http://schemas.microsoft.com/office/drawing/2014/main" id="{39E16632-D9ED-7A62-232C-603AFFC353EF}"/>
              </a:ext>
            </a:extLst>
          </p:cNvPr>
          <p:cNvSpPr>
            <a:spLocks noGrp="1"/>
          </p:cNvSpPr>
          <p:nvPr>
            <p:ph idx="1"/>
          </p:nvPr>
        </p:nvSpPr>
        <p:spPr>
          <a:xfrm>
            <a:off x="159424" y="936381"/>
            <a:ext cx="5625150" cy="1066877"/>
          </a:xfrm>
        </p:spPr>
        <p:txBody>
          <a:bodyPr>
            <a:normAutofit/>
          </a:bodyPr>
          <a:lstStyle/>
          <a:p>
            <a:pPr marL="0" indent="0">
              <a:buNone/>
            </a:pPr>
            <a:r>
              <a:rPr lang="en-US" sz="1400" dirty="0"/>
              <a:t>Strong scaling unperturbed initial equilibrium on coarse mesh with S = 1e4.</a:t>
            </a:r>
          </a:p>
          <a:p>
            <a:pPr marL="0" indent="0">
              <a:buNone/>
            </a:pPr>
            <a:r>
              <a:rPr lang="en-US" sz="1400" dirty="0">
                <a:sym typeface="Wingdings" pitchFamily="2" charset="2"/>
              </a:rPr>
              <a:t>To 250 global Alfven times. </a:t>
            </a:r>
            <a:r>
              <a:rPr lang="en-US" sz="1400" dirty="0"/>
              <a:t>72 cores </a:t>
            </a:r>
            <a:r>
              <a:rPr lang="en-US" sz="1400" dirty="0">
                <a:sym typeface="Wingdings" pitchFamily="2" charset="2"/>
              </a:rPr>
              <a:t> 4608 cores (64x increase). </a:t>
            </a:r>
            <a:endParaRPr lang="en-US" sz="1400" dirty="0"/>
          </a:p>
          <a:p>
            <a:pPr marL="0" indent="0">
              <a:buNone/>
            </a:pPr>
            <a:r>
              <a:rPr lang="en-US" sz="1400" dirty="0"/>
              <a:t>Coarse Mesh 0: 347K  elements,  7.2K poloidal x  48 toroidal</a:t>
            </a:r>
          </a:p>
        </p:txBody>
      </p:sp>
      <p:pic>
        <p:nvPicPr>
          <p:cNvPr id="5" name="Picture 4">
            <a:extLst>
              <a:ext uri="{FF2B5EF4-FFF2-40B4-BE49-F238E27FC236}">
                <a16:creationId xmlns:a16="http://schemas.microsoft.com/office/drawing/2014/main" id="{234DA592-7F59-951A-5B23-09AF389F8FFC}"/>
              </a:ext>
            </a:extLst>
          </p:cNvPr>
          <p:cNvPicPr>
            <a:picLocks noChangeAspect="1"/>
          </p:cNvPicPr>
          <p:nvPr/>
        </p:nvPicPr>
        <p:blipFill>
          <a:blip r:embed="rId3"/>
          <a:stretch>
            <a:fillRect/>
          </a:stretch>
        </p:blipFill>
        <p:spPr>
          <a:xfrm>
            <a:off x="10205230" y="116461"/>
            <a:ext cx="1760756" cy="2996102"/>
          </a:xfrm>
          <a:prstGeom prst="rect">
            <a:avLst/>
          </a:prstGeom>
        </p:spPr>
      </p:pic>
      <p:sp>
        <p:nvSpPr>
          <p:cNvPr id="6" name="TextBox 5">
            <a:extLst>
              <a:ext uri="{FF2B5EF4-FFF2-40B4-BE49-F238E27FC236}">
                <a16:creationId xmlns:a16="http://schemas.microsoft.com/office/drawing/2014/main" id="{960CF232-55FB-4F13-B72F-1FFF942650EF}"/>
              </a:ext>
            </a:extLst>
          </p:cNvPr>
          <p:cNvSpPr txBox="1"/>
          <p:nvPr/>
        </p:nvSpPr>
        <p:spPr>
          <a:xfrm>
            <a:off x="265246" y="1873279"/>
            <a:ext cx="2959336" cy="646331"/>
          </a:xfrm>
          <a:prstGeom prst="rect">
            <a:avLst/>
          </a:prstGeom>
          <a:noFill/>
        </p:spPr>
        <p:txBody>
          <a:bodyPr wrap="none" rtlCol="0">
            <a:spAutoFit/>
          </a:bodyPr>
          <a:lstStyle/>
          <a:p>
            <a:r>
              <a:rPr lang="en-US" dirty="0"/>
              <a:t>Constant time-step size dt = 2</a:t>
            </a:r>
          </a:p>
          <a:p>
            <a:r>
              <a:rPr lang="en-US" dirty="0"/>
              <a:t>Max </a:t>
            </a:r>
            <a:r>
              <a:rPr lang="en-US" dirty="0" err="1"/>
              <a:t>CFL</a:t>
            </a:r>
            <a:r>
              <a:rPr lang="en-US" baseline="-25000" dirty="0" err="1"/>
              <a:t>A</a:t>
            </a:r>
            <a:r>
              <a:rPr lang="en-US" dirty="0"/>
              <a:t> ~ 750, </a:t>
            </a:r>
            <a:r>
              <a:rPr lang="en-US" dirty="0" err="1"/>
              <a:t>CFL</a:t>
            </a:r>
            <a:r>
              <a:rPr lang="en-US" baseline="-25000" dirty="0" err="1"/>
              <a:t>u</a:t>
            </a:r>
            <a:r>
              <a:rPr lang="en-US" dirty="0"/>
              <a:t> ~3.2</a:t>
            </a:r>
          </a:p>
        </p:txBody>
      </p:sp>
      <p:pic>
        <p:nvPicPr>
          <p:cNvPr id="18" name="Picture 17">
            <a:extLst>
              <a:ext uri="{FF2B5EF4-FFF2-40B4-BE49-F238E27FC236}">
                <a16:creationId xmlns:a16="http://schemas.microsoft.com/office/drawing/2014/main" id="{F32D5370-7916-9A92-3744-5A021321B963}"/>
              </a:ext>
            </a:extLst>
          </p:cNvPr>
          <p:cNvPicPr>
            <a:picLocks noChangeAspect="1"/>
          </p:cNvPicPr>
          <p:nvPr/>
        </p:nvPicPr>
        <p:blipFill rotWithShape="1">
          <a:blip r:embed="rId4"/>
          <a:srcRect l="5340" r="7093"/>
          <a:stretch/>
        </p:blipFill>
        <p:spPr>
          <a:xfrm>
            <a:off x="0" y="2813250"/>
            <a:ext cx="3625396" cy="3307185"/>
          </a:xfrm>
          <a:prstGeom prst="rect">
            <a:avLst/>
          </a:prstGeom>
        </p:spPr>
      </p:pic>
      <p:pic>
        <p:nvPicPr>
          <p:cNvPr id="7" name="Picture 6">
            <a:extLst>
              <a:ext uri="{FF2B5EF4-FFF2-40B4-BE49-F238E27FC236}">
                <a16:creationId xmlns:a16="http://schemas.microsoft.com/office/drawing/2014/main" id="{342BA255-72BE-FE1D-ABC6-B1933C223C8F}"/>
              </a:ext>
            </a:extLst>
          </p:cNvPr>
          <p:cNvPicPr>
            <a:picLocks noChangeAspect="1"/>
          </p:cNvPicPr>
          <p:nvPr/>
        </p:nvPicPr>
        <p:blipFill rotWithShape="1">
          <a:blip r:embed="rId5"/>
          <a:srcRect t="1951"/>
          <a:stretch/>
        </p:blipFill>
        <p:spPr>
          <a:xfrm>
            <a:off x="3651010" y="2936243"/>
            <a:ext cx="4559637" cy="3224832"/>
          </a:xfrm>
          <a:prstGeom prst="rect">
            <a:avLst/>
          </a:prstGeom>
        </p:spPr>
      </p:pic>
      <p:grpSp>
        <p:nvGrpSpPr>
          <p:cNvPr id="10" name="Group 9">
            <a:extLst>
              <a:ext uri="{FF2B5EF4-FFF2-40B4-BE49-F238E27FC236}">
                <a16:creationId xmlns:a16="http://schemas.microsoft.com/office/drawing/2014/main" id="{6B970DF4-9BD3-B712-006E-42C6ACA07628}"/>
              </a:ext>
            </a:extLst>
          </p:cNvPr>
          <p:cNvGrpSpPr/>
          <p:nvPr/>
        </p:nvGrpSpPr>
        <p:grpSpPr>
          <a:xfrm>
            <a:off x="7984393" y="3197471"/>
            <a:ext cx="3981593" cy="2922964"/>
            <a:chOff x="8228515" y="3692919"/>
            <a:chExt cx="3619401" cy="2681786"/>
          </a:xfrm>
        </p:grpSpPr>
        <p:pic>
          <p:nvPicPr>
            <p:cNvPr id="19" name="Picture 18">
              <a:extLst>
                <a:ext uri="{FF2B5EF4-FFF2-40B4-BE49-F238E27FC236}">
                  <a16:creationId xmlns:a16="http://schemas.microsoft.com/office/drawing/2014/main" id="{13A0D65E-0776-526F-D778-1C0E5C3AC86B}"/>
                </a:ext>
              </a:extLst>
            </p:cNvPr>
            <p:cNvPicPr>
              <a:picLocks noChangeAspect="1"/>
            </p:cNvPicPr>
            <p:nvPr/>
          </p:nvPicPr>
          <p:blipFill>
            <a:blip r:embed="rId6"/>
            <a:stretch>
              <a:fillRect/>
            </a:stretch>
          </p:blipFill>
          <p:spPr>
            <a:xfrm>
              <a:off x="8228515" y="3692919"/>
              <a:ext cx="3619401" cy="2681786"/>
            </a:xfrm>
            <a:prstGeom prst="rect">
              <a:avLst/>
            </a:prstGeom>
          </p:spPr>
        </p:pic>
        <p:cxnSp>
          <p:nvCxnSpPr>
            <p:cNvPr id="20" name="Straight Connector 19">
              <a:extLst>
                <a:ext uri="{FF2B5EF4-FFF2-40B4-BE49-F238E27FC236}">
                  <a16:creationId xmlns:a16="http://schemas.microsoft.com/office/drawing/2014/main" id="{91BD7F3D-074E-6446-27BA-9F14CEA0B667}"/>
                </a:ext>
              </a:extLst>
            </p:cNvPr>
            <p:cNvCxnSpPr/>
            <p:nvPr/>
          </p:nvCxnSpPr>
          <p:spPr>
            <a:xfrm flipV="1">
              <a:off x="10664004" y="4618995"/>
              <a:ext cx="0" cy="127810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233C5F9-68CC-614C-E523-50BD1FF01BE8}"/>
                </a:ext>
              </a:extLst>
            </p:cNvPr>
            <p:cNvCxnSpPr>
              <a:cxnSpLocks/>
            </p:cNvCxnSpPr>
            <p:nvPr/>
          </p:nvCxnSpPr>
          <p:spPr>
            <a:xfrm>
              <a:off x="8730418" y="5722993"/>
              <a:ext cx="294477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E6CEED4-D536-3FF5-C653-445FFB09E198}"/>
                </a:ext>
              </a:extLst>
            </p:cNvPr>
            <p:cNvCxnSpPr>
              <a:cxnSpLocks/>
            </p:cNvCxnSpPr>
            <p:nvPr/>
          </p:nvCxnSpPr>
          <p:spPr>
            <a:xfrm>
              <a:off x="8730418" y="5365674"/>
              <a:ext cx="188256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9F76944-46D3-4EE7-631C-94D27AFD0916}"/>
                </a:ext>
              </a:extLst>
            </p:cNvPr>
            <p:cNvSpPr txBox="1"/>
            <p:nvPr/>
          </p:nvSpPr>
          <p:spPr>
            <a:xfrm>
              <a:off x="8917572" y="4998923"/>
              <a:ext cx="1043269" cy="379928"/>
            </a:xfrm>
            <a:prstGeom prst="rect">
              <a:avLst/>
            </a:prstGeom>
            <a:noFill/>
          </p:spPr>
          <p:txBody>
            <a:bodyPr wrap="none" rtlCol="0">
              <a:spAutoFit/>
            </a:bodyPr>
            <a:lstStyle/>
            <a:p>
              <a:r>
                <a:rPr lang="en-US" sz="2000" dirty="0"/>
                <a:t>16x cores</a:t>
              </a:r>
            </a:p>
          </p:txBody>
        </p:sp>
        <p:sp>
          <p:nvSpPr>
            <p:cNvPr id="24" name="TextBox 23">
              <a:extLst>
                <a:ext uri="{FF2B5EF4-FFF2-40B4-BE49-F238E27FC236}">
                  <a16:creationId xmlns:a16="http://schemas.microsoft.com/office/drawing/2014/main" id="{48EFB8C8-FB5A-E584-78CB-DA725C6BAA51}"/>
                </a:ext>
              </a:extLst>
            </p:cNvPr>
            <p:cNvSpPr txBox="1"/>
            <p:nvPr/>
          </p:nvSpPr>
          <p:spPr>
            <a:xfrm>
              <a:off x="8944276" y="5308930"/>
              <a:ext cx="494930" cy="379928"/>
            </a:xfrm>
            <a:prstGeom prst="rect">
              <a:avLst/>
            </a:prstGeom>
            <a:noFill/>
          </p:spPr>
          <p:txBody>
            <a:bodyPr wrap="none" rtlCol="0">
              <a:spAutoFit/>
            </a:bodyPr>
            <a:lstStyle/>
            <a:p>
              <a:r>
                <a:rPr lang="en-US" sz="2000" dirty="0"/>
                <a:t>64x</a:t>
              </a:r>
            </a:p>
          </p:txBody>
        </p:sp>
      </p:grpSp>
    </p:spTree>
    <p:extLst>
      <p:ext uri="{BB962C8B-B14F-4D97-AF65-F5344CB8AC3E}">
        <p14:creationId xmlns:p14="http://schemas.microsoft.com/office/powerpoint/2010/main" val="491934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F018-39FC-EC22-4012-1394D987281B}"/>
              </a:ext>
            </a:extLst>
          </p:cNvPr>
          <p:cNvSpPr>
            <a:spLocks noGrp="1"/>
          </p:cNvSpPr>
          <p:nvPr>
            <p:ph type="title"/>
          </p:nvPr>
        </p:nvSpPr>
        <p:spPr>
          <a:xfrm>
            <a:off x="129578" y="-159639"/>
            <a:ext cx="10515600" cy="1325563"/>
          </a:xfrm>
        </p:spPr>
        <p:txBody>
          <a:bodyPr/>
          <a:lstStyle/>
          <a:p>
            <a:r>
              <a:rPr lang="en-US" dirty="0" err="1"/>
              <a:t>Drekar</a:t>
            </a:r>
            <a:r>
              <a:rPr lang="en-US" dirty="0"/>
              <a:t> Weak scaling Study 3D </a:t>
            </a:r>
            <a:r>
              <a:rPr lang="en-US" dirty="0" err="1"/>
              <a:t>ITER</a:t>
            </a:r>
            <a:r>
              <a:rPr lang="en-US" dirty="0"/>
              <a:t> VDE</a:t>
            </a:r>
          </a:p>
        </p:txBody>
      </p:sp>
      <p:pic>
        <p:nvPicPr>
          <p:cNvPr id="3" name="Picture 2">
            <a:extLst>
              <a:ext uri="{FF2B5EF4-FFF2-40B4-BE49-F238E27FC236}">
                <a16:creationId xmlns:a16="http://schemas.microsoft.com/office/drawing/2014/main" id="{5D4A968F-D32B-FFE2-783C-6DEB00B086E1}"/>
              </a:ext>
            </a:extLst>
          </p:cNvPr>
          <p:cNvPicPr>
            <a:picLocks noChangeAspect="1"/>
          </p:cNvPicPr>
          <p:nvPr/>
        </p:nvPicPr>
        <p:blipFill>
          <a:blip r:embed="rId3"/>
          <a:stretch>
            <a:fillRect/>
          </a:stretch>
        </p:blipFill>
        <p:spPr>
          <a:xfrm>
            <a:off x="9475304" y="-236364"/>
            <a:ext cx="2716696" cy="4622729"/>
          </a:xfrm>
          <a:prstGeom prst="rect">
            <a:avLst/>
          </a:prstGeom>
        </p:spPr>
      </p:pic>
      <p:sp>
        <p:nvSpPr>
          <p:cNvPr id="4" name="TextBox 3">
            <a:extLst>
              <a:ext uri="{FF2B5EF4-FFF2-40B4-BE49-F238E27FC236}">
                <a16:creationId xmlns:a16="http://schemas.microsoft.com/office/drawing/2014/main" id="{F476DA3D-1611-536A-A8C1-89908C3D3EF5}"/>
              </a:ext>
            </a:extLst>
          </p:cNvPr>
          <p:cNvSpPr txBox="1"/>
          <p:nvPr/>
        </p:nvSpPr>
        <p:spPr>
          <a:xfrm>
            <a:off x="9475305" y="4768936"/>
            <a:ext cx="1672256" cy="646331"/>
          </a:xfrm>
          <a:prstGeom prst="rect">
            <a:avLst/>
          </a:prstGeom>
          <a:noFill/>
        </p:spPr>
        <p:txBody>
          <a:bodyPr wrap="square" rtlCol="0">
            <a:spAutoFit/>
          </a:bodyPr>
          <a:lstStyle/>
          <a:p>
            <a:r>
              <a:rPr lang="en-US" dirty="0"/>
              <a:t>Unstructured mesh sequence</a:t>
            </a:r>
          </a:p>
        </p:txBody>
      </p:sp>
      <p:grpSp>
        <p:nvGrpSpPr>
          <p:cNvPr id="13" name="Group 12">
            <a:extLst>
              <a:ext uri="{FF2B5EF4-FFF2-40B4-BE49-F238E27FC236}">
                <a16:creationId xmlns:a16="http://schemas.microsoft.com/office/drawing/2014/main" id="{4FE35283-79F5-571D-C25D-3CE1071EA1DD}"/>
              </a:ext>
            </a:extLst>
          </p:cNvPr>
          <p:cNvGrpSpPr/>
          <p:nvPr/>
        </p:nvGrpSpPr>
        <p:grpSpPr>
          <a:xfrm>
            <a:off x="322729" y="1188720"/>
            <a:ext cx="8811398" cy="5520319"/>
            <a:chOff x="1092320" y="835538"/>
            <a:chExt cx="8097258" cy="5822331"/>
          </a:xfrm>
        </p:grpSpPr>
        <p:pic>
          <p:nvPicPr>
            <p:cNvPr id="11" name="Picture 10">
              <a:extLst>
                <a:ext uri="{FF2B5EF4-FFF2-40B4-BE49-F238E27FC236}">
                  <a16:creationId xmlns:a16="http://schemas.microsoft.com/office/drawing/2014/main" id="{09C54003-8137-FB28-E059-7D847911B27D}"/>
                </a:ext>
              </a:extLst>
            </p:cNvPr>
            <p:cNvPicPr>
              <a:picLocks noChangeAspect="1"/>
            </p:cNvPicPr>
            <p:nvPr/>
          </p:nvPicPr>
          <p:blipFill>
            <a:blip r:embed="rId4"/>
            <a:stretch>
              <a:fillRect/>
            </a:stretch>
          </p:blipFill>
          <p:spPr>
            <a:xfrm>
              <a:off x="1185471" y="835538"/>
              <a:ext cx="7984435" cy="5582652"/>
            </a:xfrm>
            <a:prstGeom prst="rect">
              <a:avLst/>
            </a:prstGeom>
          </p:spPr>
        </p:pic>
        <p:sp>
          <p:nvSpPr>
            <p:cNvPr id="7" name="TextBox 6">
              <a:extLst>
                <a:ext uri="{FF2B5EF4-FFF2-40B4-BE49-F238E27FC236}">
                  <a16:creationId xmlns:a16="http://schemas.microsoft.com/office/drawing/2014/main" id="{797EB88E-FFB2-D32F-8FB9-C5141202FB60}"/>
                </a:ext>
              </a:extLst>
            </p:cNvPr>
            <p:cNvSpPr txBox="1"/>
            <p:nvPr/>
          </p:nvSpPr>
          <p:spPr>
            <a:xfrm>
              <a:off x="3199581" y="3293111"/>
              <a:ext cx="790473" cy="461665"/>
            </a:xfrm>
            <a:prstGeom prst="rect">
              <a:avLst/>
            </a:prstGeom>
            <a:noFill/>
          </p:spPr>
          <p:txBody>
            <a:bodyPr wrap="none" rtlCol="0">
              <a:spAutoFit/>
            </a:bodyPr>
            <a:lstStyle/>
            <a:p>
              <a:r>
                <a:rPr lang="en-US" sz="1200" dirty="0"/>
                <a:t>3 nodes,</a:t>
              </a:r>
            </a:p>
            <a:p>
              <a:r>
                <a:rPr lang="en-US" sz="1200" dirty="0"/>
                <a:t>108 cores</a:t>
              </a:r>
            </a:p>
          </p:txBody>
        </p:sp>
        <p:sp>
          <p:nvSpPr>
            <p:cNvPr id="8" name="TextBox 7">
              <a:extLst>
                <a:ext uri="{FF2B5EF4-FFF2-40B4-BE49-F238E27FC236}">
                  <a16:creationId xmlns:a16="http://schemas.microsoft.com/office/drawing/2014/main" id="{B5716AFF-AA38-ECBD-7EBE-4DEC6E62B190}"/>
                </a:ext>
              </a:extLst>
            </p:cNvPr>
            <p:cNvSpPr txBox="1"/>
            <p:nvPr/>
          </p:nvSpPr>
          <p:spPr>
            <a:xfrm>
              <a:off x="4990745" y="3252044"/>
              <a:ext cx="795411" cy="461665"/>
            </a:xfrm>
            <a:prstGeom prst="rect">
              <a:avLst/>
            </a:prstGeom>
            <a:noFill/>
          </p:spPr>
          <p:txBody>
            <a:bodyPr wrap="none" rtlCol="0">
              <a:spAutoFit/>
            </a:bodyPr>
            <a:lstStyle/>
            <a:p>
              <a:r>
                <a:rPr lang="en-US" sz="1200" dirty="0"/>
                <a:t>24 nodes,</a:t>
              </a:r>
            </a:p>
            <a:p>
              <a:r>
                <a:rPr lang="en-US" sz="1200" dirty="0"/>
                <a:t>864 cores</a:t>
              </a:r>
            </a:p>
          </p:txBody>
        </p:sp>
        <p:sp>
          <p:nvSpPr>
            <p:cNvPr id="9" name="TextBox 8">
              <a:extLst>
                <a:ext uri="{FF2B5EF4-FFF2-40B4-BE49-F238E27FC236}">
                  <a16:creationId xmlns:a16="http://schemas.microsoft.com/office/drawing/2014/main" id="{09092319-34C5-C5ED-C6F3-AEE3B8F53BCC}"/>
                </a:ext>
              </a:extLst>
            </p:cNvPr>
            <p:cNvSpPr txBox="1"/>
            <p:nvPr/>
          </p:nvSpPr>
          <p:spPr>
            <a:xfrm>
              <a:off x="6722591" y="3021211"/>
              <a:ext cx="873957" cy="461665"/>
            </a:xfrm>
            <a:prstGeom prst="rect">
              <a:avLst/>
            </a:prstGeom>
            <a:noFill/>
          </p:spPr>
          <p:txBody>
            <a:bodyPr wrap="none" rtlCol="0">
              <a:spAutoFit/>
            </a:bodyPr>
            <a:lstStyle/>
            <a:p>
              <a:r>
                <a:rPr lang="en-US" sz="1200" dirty="0"/>
                <a:t>192 nodes,</a:t>
              </a:r>
            </a:p>
            <a:p>
              <a:r>
                <a:rPr lang="en-US" sz="1200" dirty="0"/>
                <a:t>6912 cores</a:t>
              </a:r>
            </a:p>
          </p:txBody>
        </p:sp>
        <p:sp>
          <p:nvSpPr>
            <p:cNvPr id="10" name="TextBox 9">
              <a:extLst>
                <a:ext uri="{FF2B5EF4-FFF2-40B4-BE49-F238E27FC236}">
                  <a16:creationId xmlns:a16="http://schemas.microsoft.com/office/drawing/2014/main" id="{BFBE0F3A-CB7B-FDE0-21F6-30E36A3F2787}"/>
                </a:ext>
              </a:extLst>
            </p:cNvPr>
            <p:cNvSpPr txBox="1"/>
            <p:nvPr/>
          </p:nvSpPr>
          <p:spPr>
            <a:xfrm>
              <a:off x="1092320" y="5975571"/>
              <a:ext cx="6008508" cy="583096"/>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90ED8BD-5ECB-5452-58D1-FF9A82BDBE77}"/>
                </a:ext>
              </a:extLst>
            </p:cNvPr>
            <p:cNvSpPr txBox="1"/>
            <p:nvPr/>
          </p:nvSpPr>
          <p:spPr>
            <a:xfrm>
              <a:off x="1205143" y="6057705"/>
              <a:ext cx="7984435" cy="600164"/>
            </a:xfrm>
            <a:prstGeom prst="rect">
              <a:avLst/>
            </a:prstGeom>
            <a:noFill/>
          </p:spPr>
          <p:txBody>
            <a:bodyPr wrap="square">
              <a:spAutoFit/>
            </a:bodyPr>
            <a:lstStyle/>
            <a:p>
              <a:pPr marL="0" marR="0" algn="l">
                <a:spcBef>
                  <a:spcPts val="0"/>
                </a:spcBef>
                <a:spcAft>
                  <a:spcPts val="0"/>
                </a:spcAft>
              </a:pPr>
              <a:r>
                <a:rPr lang="en-US" sz="1100" b="0" i="0" u="none" strike="noStrike" dirty="0">
                  <a:solidFill>
                    <a:srgbClr val="000000"/>
                  </a:solidFill>
                  <a:effectLst/>
                  <a:latin typeface="Monaco" pitchFamily="2" charset="77"/>
                </a:rPr>
                <a:t>mesh 0. : 347K  elements,  7.2K poloidal x  48 toroidal, dt ~ 1.2;  108  cores on ghost</a:t>
              </a:r>
              <a:endParaRPr lang="en-US" sz="11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100" b="0" i="0" u="none" strike="noStrike" dirty="0">
                  <a:solidFill>
                    <a:srgbClr val="000000"/>
                  </a:solidFill>
                  <a:effectLst/>
                  <a:latin typeface="Monaco" pitchFamily="2" charset="77"/>
                </a:rPr>
                <a:t>mesh 1. : 2.77M elements, 28.8K poloidal x  96 toroidal, dt ~ 0.55; 864  cores on ghost</a:t>
              </a:r>
              <a:endParaRPr lang="en-US" sz="11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100" b="0" i="0" u="none" strike="noStrike" dirty="0">
                  <a:solidFill>
                    <a:srgbClr val="000000"/>
                  </a:solidFill>
                  <a:effectLst/>
                  <a:latin typeface="Monaco" pitchFamily="2" charset="77"/>
                </a:rPr>
                <a:t>mesh 2. : 22.2M elements,115.2K poloidal x 192 toroidal, dt ~ 0.25; </a:t>
              </a:r>
              <a:r>
                <a:rPr lang="en-US" sz="1100" dirty="0">
                  <a:solidFill>
                    <a:srgbClr val="000000"/>
                  </a:solidFill>
                  <a:latin typeface="Monaco" pitchFamily="2" charset="77"/>
                </a:rPr>
                <a:t>69</a:t>
              </a:r>
              <a:r>
                <a:rPr lang="en-US" sz="1100" b="0" i="0" u="none" strike="noStrike" dirty="0">
                  <a:solidFill>
                    <a:srgbClr val="000000"/>
                  </a:solidFill>
                  <a:effectLst/>
                  <a:latin typeface="Monaco" pitchFamily="2" charset="77"/>
                </a:rPr>
                <a:t>12 cores on ghost</a:t>
              </a:r>
              <a:endParaRPr lang="en-US" sz="1100" b="0" i="0" u="none" strike="noStrike" dirty="0">
                <a:solidFill>
                  <a:srgbClr val="000000"/>
                </a:solidFill>
                <a:effectLst/>
                <a:latin typeface="Calibri" panose="020F0502020204030204" pitchFamily="34" charset="0"/>
              </a:endParaRPr>
            </a:p>
          </p:txBody>
        </p:sp>
      </p:grpSp>
      <p:sp>
        <p:nvSpPr>
          <p:cNvPr id="12" name="TextBox 11">
            <a:extLst>
              <a:ext uri="{FF2B5EF4-FFF2-40B4-BE49-F238E27FC236}">
                <a16:creationId xmlns:a16="http://schemas.microsoft.com/office/drawing/2014/main" id="{96EB3E55-5146-9A7B-5F04-F5C9D32C438D}"/>
              </a:ext>
            </a:extLst>
          </p:cNvPr>
          <p:cNvSpPr txBox="1"/>
          <p:nvPr/>
        </p:nvSpPr>
        <p:spPr>
          <a:xfrm>
            <a:off x="9475305" y="5692801"/>
            <a:ext cx="2572627" cy="369332"/>
          </a:xfrm>
          <a:prstGeom prst="rect">
            <a:avLst/>
          </a:prstGeom>
          <a:noFill/>
        </p:spPr>
        <p:txBody>
          <a:bodyPr wrap="none" rtlCol="0">
            <a:spAutoFit/>
          </a:bodyPr>
          <a:lstStyle/>
          <a:p>
            <a:r>
              <a:rPr lang="en-US" dirty="0"/>
              <a:t>Max </a:t>
            </a:r>
            <a:r>
              <a:rPr lang="en-US" dirty="0" err="1"/>
              <a:t>CFL</a:t>
            </a:r>
            <a:r>
              <a:rPr lang="en-US" baseline="-25000" dirty="0" err="1"/>
              <a:t>A</a:t>
            </a:r>
            <a:r>
              <a:rPr lang="en-US" dirty="0"/>
              <a:t> = 400, </a:t>
            </a:r>
            <a:r>
              <a:rPr lang="en-US" dirty="0" err="1"/>
              <a:t>CFL</a:t>
            </a:r>
            <a:r>
              <a:rPr lang="en-US" baseline="-25000" dirty="0" err="1"/>
              <a:t>u</a:t>
            </a:r>
            <a:r>
              <a:rPr lang="en-US" dirty="0"/>
              <a:t> = 2</a:t>
            </a:r>
          </a:p>
        </p:txBody>
      </p:sp>
      <p:sp>
        <p:nvSpPr>
          <p:cNvPr id="14" name="TextBox 13">
            <a:extLst>
              <a:ext uri="{FF2B5EF4-FFF2-40B4-BE49-F238E27FC236}">
                <a16:creationId xmlns:a16="http://schemas.microsoft.com/office/drawing/2014/main" id="{1217B18F-8F0B-C29E-A0C2-3717ACE04FDB}"/>
              </a:ext>
            </a:extLst>
          </p:cNvPr>
          <p:cNvSpPr txBox="1"/>
          <p:nvPr/>
        </p:nvSpPr>
        <p:spPr>
          <a:xfrm>
            <a:off x="9475305" y="5415267"/>
            <a:ext cx="2757453" cy="338554"/>
          </a:xfrm>
          <a:prstGeom prst="rect">
            <a:avLst/>
          </a:prstGeom>
          <a:noFill/>
        </p:spPr>
        <p:txBody>
          <a:bodyPr wrap="square">
            <a:spAutoFit/>
          </a:bodyPr>
          <a:lstStyle/>
          <a:p>
            <a:r>
              <a:rPr lang="en-US" sz="1600" dirty="0">
                <a:sym typeface="Wingdings" pitchFamily="2" charset="2"/>
              </a:rPr>
              <a:t>To 50 global Alfven times</a:t>
            </a:r>
            <a:endParaRPr lang="en-US" sz="1600" dirty="0"/>
          </a:p>
        </p:txBody>
      </p:sp>
      <p:sp>
        <p:nvSpPr>
          <p:cNvPr id="15" name="TextBox 14">
            <a:extLst>
              <a:ext uri="{FF2B5EF4-FFF2-40B4-BE49-F238E27FC236}">
                <a16:creationId xmlns:a16="http://schemas.microsoft.com/office/drawing/2014/main" id="{9A7CC146-3369-CF03-DAB7-7959D3B11D71}"/>
              </a:ext>
            </a:extLst>
          </p:cNvPr>
          <p:cNvSpPr txBox="1"/>
          <p:nvPr/>
        </p:nvSpPr>
        <p:spPr>
          <a:xfrm>
            <a:off x="9475305" y="6107724"/>
            <a:ext cx="1742785" cy="369332"/>
          </a:xfrm>
          <a:prstGeom prst="rect">
            <a:avLst/>
          </a:prstGeom>
          <a:noFill/>
        </p:spPr>
        <p:txBody>
          <a:bodyPr wrap="none" rtlCol="0">
            <a:spAutoFit/>
          </a:bodyPr>
          <a:lstStyle/>
          <a:p>
            <a:r>
              <a:rPr lang="en-US" dirty="0" err="1"/>
              <a:t>Pr</a:t>
            </a:r>
            <a:r>
              <a:rPr lang="en-US" baseline="-25000" dirty="0" err="1"/>
              <a:t>m</a:t>
            </a:r>
            <a:r>
              <a:rPr lang="en-US" dirty="0"/>
              <a:t> = 0.1, </a:t>
            </a:r>
            <a:r>
              <a:rPr lang="en-US" dirty="0" err="1"/>
              <a:t>Pr</a:t>
            </a:r>
            <a:r>
              <a:rPr lang="en-US" baseline="-25000" dirty="0" err="1"/>
              <a:t>T</a:t>
            </a:r>
            <a:r>
              <a:rPr lang="en-US" dirty="0"/>
              <a:t> = 1</a:t>
            </a:r>
          </a:p>
        </p:txBody>
      </p:sp>
      <p:sp>
        <p:nvSpPr>
          <p:cNvPr id="5" name="TextBox 4">
            <a:extLst>
              <a:ext uri="{FF2B5EF4-FFF2-40B4-BE49-F238E27FC236}">
                <a16:creationId xmlns:a16="http://schemas.microsoft.com/office/drawing/2014/main" id="{5442191A-B4B4-0CA0-9BAA-6A0FC419AAD1}"/>
              </a:ext>
            </a:extLst>
          </p:cNvPr>
          <p:cNvSpPr txBox="1"/>
          <p:nvPr/>
        </p:nvSpPr>
        <p:spPr>
          <a:xfrm>
            <a:off x="3913597" y="1874622"/>
            <a:ext cx="2947562" cy="400110"/>
          </a:xfrm>
          <a:prstGeom prst="rect">
            <a:avLst/>
          </a:prstGeom>
          <a:noFill/>
        </p:spPr>
        <p:txBody>
          <a:bodyPr wrap="square" rtlCol="0">
            <a:spAutoFit/>
          </a:bodyPr>
          <a:lstStyle/>
          <a:p>
            <a:r>
              <a:rPr lang="en-US" sz="2000" b="1" dirty="0"/>
              <a:t>64x unknowns, cores</a:t>
            </a:r>
          </a:p>
        </p:txBody>
      </p:sp>
      <p:cxnSp>
        <p:nvCxnSpPr>
          <p:cNvPr id="17" name="Straight Arrow Connector 16">
            <a:extLst>
              <a:ext uri="{FF2B5EF4-FFF2-40B4-BE49-F238E27FC236}">
                <a16:creationId xmlns:a16="http://schemas.microsoft.com/office/drawing/2014/main" id="{FC860F1B-37B3-DC61-40D7-C0A5C2C600E4}"/>
              </a:ext>
            </a:extLst>
          </p:cNvPr>
          <p:cNvCxnSpPr/>
          <p:nvPr/>
        </p:nvCxnSpPr>
        <p:spPr>
          <a:xfrm>
            <a:off x="2981739" y="2312340"/>
            <a:ext cx="3975652"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571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ABBFAC-65E1-FBE9-D4BF-FBCC7264675B}"/>
              </a:ext>
            </a:extLst>
          </p:cNvPr>
          <p:cNvPicPr>
            <a:picLocks noChangeAspect="1"/>
          </p:cNvPicPr>
          <p:nvPr/>
        </p:nvPicPr>
        <p:blipFill>
          <a:blip r:embed="rId3"/>
          <a:stretch>
            <a:fillRect/>
          </a:stretch>
        </p:blipFill>
        <p:spPr>
          <a:xfrm>
            <a:off x="10385273" y="53789"/>
            <a:ext cx="1672256" cy="2845510"/>
          </a:xfrm>
          <a:prstGeom prst="rect">
            <a:avLst/>
          </a:prstGeom>
        </p:spPr>
      </p:pic>
      <p:sp>
        <p:nvSpPr>
          <p:cNvPr id="8" name="Title 1">
            <a:extLst>
              <a:ext uri="{FF2B5EF4-FFF2-40B4-BE49-F238E27FC236}">
                <a16:creationId xmlns:a16="http://schemas.microsoft.com/office/drawing/2014/main" id="{A644E023-D97E-55C7-F9CC-AB0045572012}"/>
              </a:ext>
            </a:extLst>
          </p:cNvPr>
          <p:cNvSpPr txBox="1">
            <a:spLocks/>
          </p:cNvSpPr>
          <p:nvPr/>
        </p:nvSpPr>
        <p:spPr>
          <a:xfrm>
            <a:off x="326627" y="-4313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Lundquist Number scaling, coarse mesh 0.5</a:t>
            </a:r>
            <a:br>
              <a:rPr lang="en-US" sz="3200" dirty="0"/>
            </a:br>
            <a:r>
              <a:rPr lang="en-US" sz="3200" dirty="0"/>
              <a:t>to 25 global Alfven times. </a:t>
            </a:r>
          </a:p>
        </p:txBody>
      </p:sp>
      <p:sp>
        <p:nvSpPr>
          <p:cNvPr id="4" name="TextBox 3">
            <a:extLst>
              <a:ext uri="{FF2B5EF4-FFF2-40B4-BE49-F238E27FC236}">
                <a16:creationId xmlns:a16="http://schemas.microsoft.com/office/drawing/2014/main" id="{BA7388EA-7136-67D2-5D5C-FEE87DF577A6}"/>
              </a:ext>
            </a:extLst>
          </p:cNvPr>
          <p:cNvSpPr txBox="1"/>
          <p:nvPr/>
        </p:nvSpPr>
        <p:spPr>
          <a:xfrm>
            <a:off x="9866423" y="3741129"/>
            <a:ext cx="2325577" cy="1015663"/>
          </a:xfrm>
          <a:prstGeom prst="rect">
            <a:avLst/>
          </a:prstGeom>
          <a:noFill/>
        </p:spPr>
        <p:txBody>
          <a:bodyPr wrap="square">
            <a:spAutoFit/>
          </a:bodyPr>
          <a:lstStyle/>
          <a:p>
            <a:r>
              <a:rPr lang="en-US" sz="1200" dirty="0">
                <a:solidFill>
                  <a:srgbClr val="000000"/>
                </a:solidFill>
                <a:latin typeface="Monaco" pitchFamily="2" charset="77"/>
              </a:rPr>
              <a:t>M</a:t>
            </a:r>
            <a:r>
              <a:rPr lang="en-US" sz="1200" b="0" i="0" u="none" strike="noStrike" dirty="0">
                <a:solidFill>
                  <a:srgbClr val="000000"/>
                </a:solidFill>
                <a:effectLst/>
                <a:latin typeface="Monaco" pitchFamily="2" charset="77"/>
              </a:rPr>
              <a:t>esh 0.5: 1.28M elements,10K poloidal x 128 toroidal, 1120 ARM cores</a:t>
            </a:r>
            <a:endParaRPr lang="en-US" sz="1200" dirty="0"/>
          </a:p>
        </p:txBody>
      </p:sp>
      <p:sp>
        <p:nvSpPr>
          <p:cNvPr id="7" name="TextBox 6">
            <a:extLst>
              <a:ext uri="{FF2B5EF4-FFF2-40B4-BE49-F238E27FC236}">
                <a16:creationId xmlns:a16="http://schemas.microsoft.com/office/drawing/2014/main" id="{0016FC57-5151-0888-82DD-01A49C0AF67D}"/>
              </a:ext>
            </a:extLst>
          </p:cNvPr>
          <p:cNvSpPr txBox="1"/>
          <p:nvPr/>
        </p:nvSpPr>
        <p:spPr>
          <a:xfrm>
            <a:off x="9619373" y="5417430"/>
            <a:ext cx="2487669" cy="646331"/>
          </a:xfrm>
          <a:prstGeom prst="rect">
            <a:avLst/>
          </a:prstGeom>
          <a:noFill/>
        </p:spPr>
        <p:txBody>
          <a:bodyPr wrap="none" rtlCol="0">
            <a:spAutoFit/>
          </a:bodyPr>
          <a:lstStyle/>
          <a:p>
            <a:r>
              <a:rPr lang="en-US" dirty="0"/>
              <a:t>Max </a:t>
            </a:r>
            <a:r>
              <a:rPr lang="en-US" dirty="0" err="1"/>
              <a:t>CFL</a:t>
            </a:r>
            <a:r>
              <a:rPr lang="en-US" baseline="-25000" dirty="0" err="1"/>
              <a:t>A</a:t>
            </a:r>
            <a:r>
              <a:rPr lang="en-US" dirty="0"/>
              <a:t> = 400, </a:t>
            </a:r>
            <a:r>
              <a:rPr lang="en-US" dirty="0" err="1"/>
              <a:t>CFL</a:t>
            </a:r>
            <a:r>
              <a:rPr lang="en-US" baseline="-25000" dirty="0" err="1"/>
              <a:t>u</a:t>
            </a:r>
            <a:r>
              <a:rPr lang="en-US" dirty="0"/>
              <a:t> = 2</a:t>
            </a:r>
          </a:p>
          <a:p>
            <a:r>
              <a:rPr lang="en-US" dirty="0"/>
              <a:t>dt ~ 1.0</a:t>
            </a:r>
          </a:p>
        </p:txBody>
      </p:sp>
      <p:sp>
        <p:nvSpPr>
          <p:cNvPr id="9" name="TextBox 8">
            <a:extLst>
              <a:ext uri="{FF2B5EF4-FFF2-40B4-BE49-F238E27FC236}">
                <a16:creationId xmlns:a16="http://schemas.microsoft.com/office/drawing/2014/main" id="{C3984453-ABC6-8175-5901-28AA34078ABA}"/>
              </a:ext>
            </a:extLst>
          </p:cNvPr>
          <p:cNvSpPr txBox="1"/>
          <p:nvPr/>
        </p:nvSpPr>
        <p:spPr>
          <a:xfrm>
            <a:off x="9619373" y="5139896"/>
            <a:ext cx="2757453" cy="338554"/>
          </a:xfrm>
          <a:prstGeom prst="rect">
            <a:avLst/>
          </a:prstGeom>
          <a:noFill/>
        </p:spPr>
        <p:txBody>
          <a:bodyPr wrap="square">
            <a:spAutoFit/>
          </a:bodyPr>
          <a:lstStyle/>
          <a:p>
            <a:r>
              <a:rPr lang="en-US" sz="1600" dirty="0">
                <a:sym typeface="Wingdings" pitchFamily="2" charset="2"/>
              </a:rPr>
              <a:t>To 25 global Alfven times</a:t>
            </a:r>
            <a:endParaRPr lang="en-US" sz="1600" dirty="0"/>
          </a:p>
        </p:txBody>
      </p:sp>
      <p:sp>
        <p:nvSpPr>
          <p:cNvPr id="10" name="TextBox 9">
            <a:extLst>
              <a:ext uri="{FF2B5EF4-FFF2-40B4-BE49-F238E27FC236}">
                <a16:creationId xmlns:a16="http://schemas.microsoft.com/office/drawing/2014/main" id="{6DF42376-1B95-4EA5-CA37-D4B9BC58992B}"/>
              </a:ext>
            </a:extLst>
          </p:cNvPr>
          <p:cNvSpPr txBox="1"/>
          <p:nvPr/>
        </p:nvSpPr>
        <p:spPr>
          <a:xfrm>
            <a:off x="320001" y="1062075"/>
            <a:ext cx="9834652" cy="369332"/>
          </a:xfrm>
          <a:prstGeom prst="rect">
            <a:avLst/>
          </a:prstGeom>
          <a:noFill/>
        </p:spPr>
        <p:txBody>
          <a:bodyPr wrap="square">
            <a:spAutoFit/>
          </a:bodyPr>
          <a:lstStyle/>
          <a:p>
            <a:r>
              <a:rPr lang="en-US" sz="1800" dirty="0"/>
              <a:t>(</a:t>
            </a:r>
            <a:r>
              <a:rPr lang="en-US" sz="1800" dirty="0" err="1"/>
              <a:t>Pr</a:t>
            </a:r>
            <a:r>
              <a:rPr lang="en-US" sz="1800" baseline="-25000" dirty="0" err="1"/>
              <a:t>m</a:t>
            </a:r>
            <a:r>
              <a:rPr lang="en-US" sz="1800" dirty="0"/>
              <a:t> = 10, </a:t>
            </a:r>
            <a:r>
              <a:rPr lang="en-US" sz="1800" dirty="0" err="1"/>
              <a:t>Pr</a:t>
            </a:r>
            <a:r>
              <a:rPr lang="en-US" sz="1800" baseline="-25000" dirty="0" err="1"/>
              <a:t>T</a:t>
            </a:r>
            <a:r>
              <a:rPr lang="en-US" sz="1800" dirty="0"/>
              <a:t> = 1 i.e. both momentum and thermal diffusivities the same, scale 10x resistivity ) </a:t>
            </a:r>
            <a:endParaRPr lang="en-US" dirty="0"/>
          </a:p>
        </p:txBody>
      </p:sp>
      <p:pic>
        <p:nvPicPr>
          <p:cNvPr id="5" name="Picture 4">
            <a:extLst>
              <a:ext uri="{FF2B5EF4-FFF2-40B4-BE49-F238E27FC236}">
                <a16:creationId xmlns:a16="http://schemas.microsoft.com/office/drawing/2014/main" id="{81C778A7-C72B-55C4-9ED3-7D33E0E9CAD3}"/>
              </a:ext>
            </a:extLst>
          </p:cNvPr>
          <p:cNvPicPr>
            <a:picLocks noChangeAspect="1"/>
          </p:cNvPicPr>
          <p:nvPr/>
        </p:nvPicPr>
        <p:blipFill>
          <a:blip r:embed="rId4"/>
          <a:stretch>
            <a:fillRect/>
          </a:stretch>
        </p:blipFill>
        <p:spPr>
          <a:xfrm>
            <a:off x="320001" y="1622630"/>
            <a:ext cx="9159075" cy="4858638"/>
          </a:xfrm>
          <a:prstGeom prst="rect">
            <a:avLst/>
          </a:prstGeom>
        </p:spPr>
      </p:pic>
    </p:spTree>
    <p:extLst>
      <p:ext uri="{BB962C8B-B14F-4D97-AF65-F5344CB8AC3E}">
        <p14:creationId xmlns:p14="http://schemas.microsoft.com/office/powerpoint/2010/main" val="1217887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F018-39FC-EC22-4012-1394D987281B}"/>
              </a:ext>
            </a:extLst>
          </p:cNvPr>
          <p:cNvSpPr>
            <a:spLocks noGrp="1"/>
          </p:cNvSpPr>
          <p:nvPr>
            <p:ph type="title"/>
          </p:nvPr>
        </p:nvSpPr>
        <p:spPr>
          <a:xfrm>
            <a:off x="262713" y="463801"/>
            <a:ext cx="10515600" cy="1325563"/>
          </a:xfrm>
        </p:spPr>
        <p:txBody>
          <a:bodyPr>
            <a:normAutofit fontScale="90000"/>
          </a:bodyPr>
          <a:lstStyle/>
          <a:p>
            <a:r>
              <a:rPr lang="en-US" dirty="0"/>
              <a:t>Time-step Size scaling for S = 10</a:t>
            </a:r>
            <a:r>
              <a:rPr lang="en-US" baseline="30000" dirty="0"/>
              <a:t>7</a:t>
            </a:r>
            <a:br>
              <a:rPr lang="en-US" baseline="30000" dirty="0"/>
            </a:br>
            <a:br>
              <a:rPr lang="en-US" baseline="30000" dirty="0"/>
            </a:br>
            <a:r>
              <a:rPr lang="en-US" baseline="30000" dirty="0"/>
              <a:t>Coarse mesh0</a:t>
            </a:r>
          </a:p>
        </p:txBody>
      </p:sp>
      <p:sp>
        <p:nvSpPr>
          <p:cNvPr id="4" name="TextBox 3">
            <a:extLst>
              <a:ext uri="{FF2B5EF4-FFF2-40B4-BE49-F238E27FC236}">
                <a16:creationId xmlns:a16="http://schemas.microsoft.com/office/drawing/2014/main" id="{B0C9B7EC-6DA3-6C21-BD1F-CCD206CCD24C}"/>
              </a:ext>
            </a:extLst>
          </p:cNvPr>
          <p:cNvSpPr txBox="1"/>
          <p:nvPr/>
        </p:nvSpPr>
        <p:spPr>
          <a:xfrm>
            <a:off x="9027572" y="5843533"/>
            <a:ext cx="2757453" cy="338554"/>
          </a:xfrm>
          <a:prstGeom prst="rect">
            <a:avLst/>
          </a:prstGeom>
          <a:noFill/>
        </p:spPr>
        <p:txBody>
          <a:bodyPr wrap="square">
            <a:spAutoFit/>
          </a:bodyPr>
          <a:lstStyle/>
          <a:p>
            <a:r>
              <a:rPr lang="en-US" sz="1600" dirty="0">
                <a:sym typeface="Wingdings" pitchFamily="2" charset="2"/>
              </a:rPr>
              <a:t>To 100 global Alfven times</a:t>
            </a:r>
            <a:endParaRPr lang="en-US" sz="1600" dirty="0"/>
          </a:p>
        </p:txBody>
      </p:sp>
      <p:grpSp>
        <p:nvGrpSpPr>
          <p:cNvPr id="21" name="Group 20">
            <a:extLst>
              <a:ext uri="{FF2B5EF4-FFF2-40B4-BE49-F238E27FC236}">
                <a16:creationId xmlns:a16="http://schemas.microsoft.com/office/drawing/2014/main" id="{1E013E5C-38F3-CA81-55BF-8857DFC3E258}"/>
              </a:ext>
            </a:extLst>
          </p:cNvPr>
          <p:cNvGrpSpPr/>
          <p:nvPr/>
        </p:nvGrpSpPr>
        <p:grpSpPr>
          <a:xfrm>
            <a:off x="210636" y="2418340"/>
            <a:ext cx="11610859" cy="3251642"/>
            <a:chOff x="262713" y="1979504"/>
            <a:chExt cx="11245115" cy="2898992"/>
          </a:xfrm>
        </p:grpSpPr>
        <p:grpSp>
          <p:nvGrpSpPr>
            <p:cNvPr id="19" name="Group 18">
              <a:extLst>
                <a:ext uri="{FF2B5EF4-FFF2-40B4-BE49-F238E27FC236}">
                  <a16:creationId xmlns:a16="http://schemas.microsoft.com/office/drawing/2014/main" id="{B108DE13-58B3-7842-D615-40A59A6C8476}"/>
                </a:ext>
              </a:extLst>
            </p:cNvPr>
            <p:cNvGrpSpPr/>
            <p:nvPr/>
          </p:nvGrpSpPr>
          <p:grpSpPr>
            <a:xfrm>
              <a:off x="262713" y="1979504"/>
              <a:ext cx="5407884" cy="2898992"/>
              <a:chOff x="262713" y="1979504"/>
              <a:chExt cx="5407884" cy="2898992"/>
            </a:xfrm>
          </p:grpSpPr>
          <p:pic>
            <p:nvPicPr>
              <p:cNvPr id="3076" name="Picture 4">
                <a:extLst>
                  <a:ext uri="{FF2B5EF4-FFF2-40B4-BE49-F238E27FC236}">
                    <a16:creationId xmlns:a16="http://schemas.microsoft.com/office/drawing/2014/main" id="{04A54A60-B8EE-AAFA-A7EA-3DC8090FE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13" y="1979504"/>
                <a:ext cx="5407884" cy="289899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C9EF97DF-A9BD-43F7-6B15-7C9FEB6529A6}"/>
                  </a:ext>
                </a:extLst>
              </p:cNvPr>
              <p:cNvCxnSpPr>
                <a:cxnSpLocks/>
              </p:cNvCxnSpPr>
              <p:nvPr/>
            </p:nvCxnSpPr>
            <p:spPr>
              <a:xfrm>
                <a:off x="4777408" y="3140765"/>
                <a:ext cx="0" cy="1212575"/>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6DEE0F-351A-ACA7-311C-1B4259893E54}"/>
                  </a:ext>
                </a:extLst>
              </p:cNvPr>
              <p:cNvCxnSpPr>
                <a:cxnSpLocks/>
              </p:cNvCxnSpPr>
              <p:nvPr/>
            </p:nvCxnSpPr>
            <p:spPr>
              <a:xfrm>
                <a:off x="3034747" y="3087756"/>
                <a:ext cx="0" cy="1212575"/>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03EE3C67-592C-36E9-6E3F-65D584150593}"/>
                </a:ext>
              </a:extLst>
            </p:cNvPr>
            <p:cNvGrpSpPr/>
            <p:nvPr/>
          </p:nvGrpSpPr>
          <p:grpSpPr>
            <a:xfrm>
              <a:off x="6096000" y="1979504"/>
              <a:ext cx="5411828" cy="2898992"/>
              <a:chOff x="6096000" y="1979504"/>
              <a:chExt cx="5411828" cy="2898992"/>
            </a:xfrm>
          </p:grpSpPr>
          <p:pic>
            <p:nvPicPr>
              <p:cNvPr id="4098" name="Picture 2">
                <a:extLst>
                  <a:ext uri="{FF2B5EF4-FFF2-40B4-BE49-F238E27FC236}">
                    <a16:creationId xmlns:a16="http://schemas.microsoft.com/office/drawing/2014/main" id="{2BF20035-7459-4046-8FDB-EFC109AD1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79504"/>
                <a:ext cx="5411828" cy="289899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6A39B8D2-47C4-5CDE-8863-5DEC5D238751}"/>
                  </a:ext>
                </a:extLst>
              </p:cNvPr>
              <p:cNvCxnSpPr>
                <a:cxnSpLocks/>
              </p:cNvCxnSpPr>
              <p:nvPr/>
            </p:nvCxnSpPr>
            <p:spPr>
              <a:xfrm>
                <a:off x="8859077" y="3379304"/>
                <a:ext cx="0" cy="887896"/>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1D9600F-C489-04EB-D9F9-ABAA51B9890B}"/>
                  </a:ext>
                </a:extLst>
              </p:cNvPr>
              <p:cNvCxnSpPr>
                <a:cxnSpLocks/>
              </p:cNvCxnSpPr>
              <p:nvPr/>
            </p:nvCxnSpPr>
            <p:spPr>
              <a:xfrm>
                <a:off x="10614990" y="3372678"/>
                <a:ext cx="0" cy="887896"/>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grpSp>
      <p:pic>
        <p:nvPicPr>
          <p:cNvPr id="18" name="Picture 17">
            <a:extLst>
              <a:ext uri="{FF2B5EF4-FFF2-40B4-BE49-F238E27FC236}">
                <a16:creationId xmlns:a16="http://schemas.microsoft.com/office/drawing/2014/main" id="{3F2DA980-4F62-0311-F808-F0783E2E3C35}"/>
              </a:ext>
            </a:extLst>
          </p:cNvPr>
          <p:cNvPicPr>
            <a:picLocks noChangeAspect="1"/>
          </p:cNvPicPr>
          <p:nvPr/>
        </p:nvPicPr>
        <p:blipFill>
          <a:blip r:embed="rId4"/>
          <a:stretch>
            <a:fillRect/>
          </a:stretch>
        </p:blipFill>
        <p:spPr>
          <a:xfrm>
            <a:off x="10853974" y="192937"/>
            <a:ext cx="1203554" cy="2047967"/>
          </a:xfrm>
          <a:prstGeom prst="rect">
            <a:avLst/>
          </a:prstGeom>
        </p:spPr>
      </p:pic>
    </p:spTree>
    <p:extLst>
      <p:ext uri="{BB962C8B-B14F-4D97-AF65-F5344CB8AC3E}">
        <p14:creationId xmlns:p14="http://schemas.microsoft.com/office/powerpoint/2010/main" val="2861025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28"/>
          <p:cNvSpPr>
            <a:spLocks noGrp="1" noChangeArrowheads="1"/>
          </p:cNvSpPr>
          <p:nvPr>
            <p:ph type="subTitle" idx="1"/>
          </p:nvPr>
        </p:nvSpPr>
        <p:spPr>
          <a:xfrm>
            <a:off x="942009" y="349501"/>
            <a:ext cx="9931661" cy="476707"/>
          </a:xfrm>
          <a:noFill/>
        </p:spPr>
        <p:txBody>
          <a:bodyPr>
            <a:normAutofit/>
          </a:bodyPr>
          <a:lstStyle/>
          <a:p>
            <a:r>
              <a:rPr lang="en-US" sz="2800" b="1" u="sng" dirty="0"/>
              <a:t>Conclusions</a:t>
            </a:r>
            <a:endParaRPr lang="en-US" sz="2800" b="1" u="sng" dirty="0">
              <a:latin typeface="Times New Roman" charset="0"/>
            </a:endParaRPr>
          </a:p>
        </p:txBody>
      </p:sp>
      <p:sp>
        <p:nvSpPr>
          <p:cNvPr id="10" name="Rectangle 20"/>
          <p:cNvSpPr>
            <a:spLocks noChangeArrowheads="1"/>
          </p:cNvSpPr>
          <p:nvPr/>
        </p:nvSpPr>
        <p:spPr bwMode="auto">
          <a:xfrm>
            <a:off x="8435975" y="6264276"/>
            <a:ext cx="184150" cy="366713"/>
          </a:xfrm>
          <a:prstGeom prst="rect">
            <a:avLst/>
          </a:prstGeom>
          <a:noFill/>
          <a:ln w="12700">
            <a:noFill/>
            <a:miter lim="800000"/>
            <a:headEnd/>
            <a:tailEnd/>
          </a:ln>
          <a:effectLst/>
        </p:spPr>
        <p:txBody>
          <a:bodyPr wrap="none">
            <a:prstTxWarp prst="textNoShape">
              <a:avLst/>
            </a:prstTxWarp>
            <a:spAutoFit/>
          </a:bodyPr>
          <a:lstStyle/>
          <a:p>
            <a:endParaRPr lang="en-US"/>
          </a:p>
        </p:txBody>
      </p:sp>
      <p:sp>
        <p:nvSpPr>
          <p:cNvPr id="20" name="Rectangle 45"/>
          <p:cNvSpPr>
            <a:spLocks noChangeArrowheads="1"/>
          </p:cNvSpPr>
          <p:nvPr/>
        </p:nvSpPr>
        <p:spPr bwMode="auto">
          <a:xfrm>
            <a:off x="8086725" y="5783263"/>
            <a:ext cx="184150" cy="366712"/>
          </a:xfrm>
          <a:prstGeom prst="rect">
            <a:avLst/>
          </a:prstGeom>
          <a:noFill/>
          <a:ln w="12700">
            <a:noFill/>
            <a:miter lim="800000"/>
            <a:headEnd/>
            <a:tailEnd/>
          </a:ln>
          <a:effectLst/>
        </p:spPr>
        <p:txBody>
          <a:bodyPr wrap="none">
            <a:prstTxWarp prst="textNoShape">
              <a:avLst/>
            </a:prstTxWarp>
            <a:spAutoFit/>
          </a:bodyPr>
          <a:lstStyle/>
          <a:p>
            <a:endParaRPr lang="en-US"/>
          </a:p>
        </p:txBody>
      </p:sp>
      <p:sp>
        <p:nvSpPr>
          <p:cNvPr id="4" name="Text Placeholder 2">
            <a:extLst>
              <a:ext uri="{FF2B5EF4-FFF2-40B4-BE49-F238E27FC236}">
                <a16:creationId xmlns:a16="http://schemas.microsoft.com/office/drawing/2014/main" id="{D382DCE2-E063-C1A6-2B4D-202451BBF729}"/>
              </a:ext>
            </a:extLst>
          </p:cNvPr>
          <p:cNvSpPr txBox="1">
            <a:spLocks/>
          </p:cNvSpPr>
          <p:nvPr/>
        </p:nvSpPr>
        <p:spPr>
          <a:xfrm>
            <a:off x="614537" y="1295400"/>
            <a:ext cx="10586603" cy="4267200"/>
          </a:xfrm>
          <a:prstGeom prst="rect">
            <a:avLst/>
          </a:prstGeom>
        </p:spPr>
        <p:txBody>
          <a:bodyPr vert="horz" lIns="0" tIns="0" rIns="0" bIns="0" rtlCol="0">
            <a:noAutofit/>
          </a:bodyPr>
          <a:lstStyle>
            <a:lvl1pPr marL="230183" indent="-230183" algn="l" defTabSz="685783"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64" indent="-230183" algn="l" defTabSz="685783"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58" indent="-231770" algn="l" defTabSz="685783"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378" indent="-227007"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3" marR="0" lvl="0" indent="-230183" algn="l" defTabSz="685783" rtl="0" eaLnBrk="1" fontAlgn="auto" latinLnBrk="0" hangingPunct="1">
              <a:lnSpc>
                <a:spcPct val="100000"/>
              </a:lnSpc>
              <a:spcBef>
                <a:spcPts val="60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Developed scalable fully implicit low Mach compressible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visco</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-resistive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MHD</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solver.</a:t>
            </a:r>
          </a:p>
          <a:p>
            <a:pPr marL="460364" marR="0" lvl="1" indent="-230183" algn="l" defTabSz="685783" rtl="0" eaLnBrk="1" fontAlgn="auto" latinLnBrk="0" hangingPunct="1">
              <a:lnSpc>
                <a:spcPct val="100000"/>
              </a:lnSpc>
              <a:spcBef>
                <a:spcPts val="375"/>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Stabilized FE formulation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itchFamily="2" charset="2"/>
              </a:rPr>
              <a:t> definite linear system and solvability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Wingdings" pitchFamily="2" charset="2"/>
              </a:rPr>
              <a:t>demonstated</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itchFamily="2" charset="2"/>
              </a:rPr>
              <a:t> numerically)</a:t>
            </a:r>
          </a:p>
          <a:p>
            <a:pPr marL="460364" marR="0" lvl="1" indent="-230183" algn="l" defTabSz="685783" rtl="0" eaLnBrk="1" fontAlgn="auto" latinLnBrk="0" hangingPunct="1">
              <a:lnSpc>
                <a:spcPct val="100000"/>
              </a:lnSpc>
              <a:spcBef>
                <a:spcPts val="375"/>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itchFamily="2" charset="2"/>
              </a:rPr>
              <a:t>Approximate block factorization  scalable treatment of multiphysics equation coupling.</a:t>
            </a:r>
          </a:p>
          <a:p>
            <a:pPr marL="460364" marR="0" lvl="1" indent="-230183" algn="l" defTabSz="685783" rtl="0" eaLnBrk="1" fontAlgn="auto" latinLnBrk="0" hangingPunct="1">
              <a:lnSpc>
                <a:spcPct val="100000"/>
              </a:lnSpc>
              <a:spcBef>
                <a:spcPts val="375"/>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itchFamily="2" charset="2"/>
              </a:rPr>
              <a:t>Scalable AMG solves  efficient scalable sub-block preconditioning.</a:t>
            </a:r>
          </a:p>
          <a:p>
            <a:pPr marL="230183" marR="0" lvl="0" indent="-230183" algn="l" defTabSz="685783" rtl="0" eaLnBrk="1" fontAlgn="auto" latinLnBrk="0" hangingPunct="1">
              <a:lnSpc>
                <a:spcPct val="100000"/>
              </a:lnSpc>
              <a:spcBef>
                <a:spcPts val="60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Demonstrated scalability (strong and weak), Lundquist number robustness, promising initial efficiency for longer-time scale simulations.</a:t>
            </a:r>
          </a:p>
          <a:p>
            <a:pPr marL="230183" marR="0" lvl="0" indent="-230183" algn="l" defTabSz="685783" rtl="0" eaLnBrk="1" fontAlgn="auto" latinLnBrk="0" hangingPunct="1">
              <a:lnSpc>
                <a:spcPct val="100000"/>
              </a:lnSpc>
              <a:spcBef>
                <a:spcPts val="60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Proof-of-principle numerical experiments.</a:t>
            </a:r>
          </a:p>
          <a:p>
            <a:pPr marL="460364" marR="0" lvl="1" indent="-230183" algn="l" defTabSz="685783" rtl="0" eaLnBrk="1" fontAlgn="auto" latinLnBrk="0" hangingPunct="1">
              <a:lnSpc>
                <a:spcPct val="100000"/>
              </a:lnSpc>
              <a:spcBef>
                <a:spcPts val="375"/>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Cold VDE.</a:t>
            </a:r>
          </a:p>
          <a:p>
            <a:pPr marL="460364" marR="0" lvl="1" indent="-230183" algn="l" defTabSz="685783" rtl="0" eaLnBrk="1" fontAlgn="auto" latinLnBrk="0" hangingPunct="1">
              <a:lnSpc>
                <a:spcPct val="100000"/>
              </a:lnSpc>
              <a:spcBef>
                <a:spcPts val="375"/>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internal kink mode.</a:t>
            </a:r>
          </a:p>
          <a:p>
            <a:pPr marL="230183" marR="0" lvl="0" indent="-230183" algn="l" defTabSz="685783" rtl="0" eaLnBrk="1" fontAlgn="auto" latinLnBrk="0" hangingPunct="1">
              <a:lnSpc>
                <a:spcPct val="100000"/>
              </a:lnSpc>
              <a:spcBef>
                <a:spcPts val="60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Future work</a:t>
            </a:r>
          </a:p>
          <a:p>
            <a:pPr marL="460364" marR="0" lvl="1" indent="-230183" algn="l" defTabSz="685783" rtl="0" eaLnBrk="1" fontAlgn="auto" latinLnBrk="0" hangingPunct="1">
              <a:lnSpc>
                <a:spcPct val="100000"/>
              </a:lnSpc>
              <a:spcBef>
                <a:spcPts val="375"/>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Further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V&amp;V</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benchmarks.</a:t>
            </a:r>
          </a:p>
          <a:p>
            <a:pPr marL="460364" marR="0" lvl="1" indent="-230183" algn="l" defTabSz="685783" rtl="0" eaLnBrk="1" fontAlgn="auto" latinLnBrk="0" hangingPunct="1">
              <a:lnSpc>
                <a:spcPct val="100000"/>
              </a:lnSpc>
              <a:spcBef>
                <a:spcPts val="375"/>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Extension to two temperature models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1800" b="0" i="0" u="none" strike="noStrike" kern="1200" cap="none" spc="0" normalizeH="0" baseline="-25000" noProof="0" dirty="0" err="1">
                <a:ln>
                  <a:noFill/>
                </a:ln>
                <a:solidFill>
                  <a:srgbClr val="000000"/>
                </a:solidFill>
                <a:effectLst/>
                <a:uLnTx/>
                <a:uFillTx/>
                <a:latin typeface="Arial" panose="020B0604020202020204" pitchFamily="34" charset="0"/>
                <a:ea typeface="+mn-ea"/>
                <a:cs typeface="Arial" panose="020B0604020202020204" pitchFamily="34" charset="0"/>
              </a:rPr>
              <a:t>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1800" b="0" i="0" u="none" strike="noStrike" kern="1200" cap="none" spc="0" normalizeH="0" baseline="-25000" noProof="0" dirty="0" err="1">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460364" marR="0" lvl="1" indent="-230183" algn="l" defTabSz="685783"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60364" marR="0" lvl="1" indent="-230183" algn="l" defTabSz="685783"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173381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38D580-69D7-68E5-C159-B9675C22C54F}"/>
              </a:ext>
            </a:extLst>
          </p:cNvPr>
          <p:cNvPicPr>
            <a:picLocks noChangeAspect="1"/>
          </p:cNvPicPr>
          <p:nvPr/>
        </p:nvPicPr>
        <p:blipFill>
          <a:blip r:embed="rId3"/>
          <a:stretch>
            <a:fillRect/>
          </a:stretch>
        </p:blipFill>
        <p:spPr>
          <a:xfrm>
            <a:off x="971006" y="445548"/>
            <a:ext cx="3093997" cy="4169265"/>
          </a:xfrm>
          <a:prstGeom prst="rect">
            <a:avLst/>
          </a:prstGeom>
        </p:spPr>
      </p:pic>
      <p:pic>
        <p:nvPicPr>
          <p:cNvPr id="5" name="Picture 4">
            <a:extLst>
              <a:ext uri="{FF2B5EF4-FFF2-40B4-BE49-F238E27FC236}">
                <a16:creationId xmlns:a16="http://schemas.microsoft.com/office/drawing/2014/main" id="{E46E9E5F-AC45-D05A-E44D-BCD0BD2168AF}"/>
              </a:ext>
            </a:extLst>
          </p:cNvPr>
          <p:cNvPicPr>
            <a:picLocks noChangeAspect="1"/>
          </p:cNvPicPr>
          <p:nvPr/>
        </p:nvPicPr>
        <p:blipFill>
          <a:blip r:embed="rId4"/>
          <a:stretch>
            <a:fillRect/>
          </a:stretch>
        </p:blipFill>
        <p:spPr>
          <a:xfrm>
            <a:off x="4969837" y="838496"/>
            <a:ext cx="6172200" cy="4394200"/>
          </a:xfrm>
          <a:prstGeom prst="rect">
            <a:avLst/>
          </a:prstGeom>
        </p:spPr>
      </p:pic>
      <p:sp>
        <p:nvSpPr>
          <p:cNvPr id="6" name="TextBox 5">
            <a:extLst>
              <a:ext uri="{FF2B5EF4-FFF2-40B4-BE49-F238E27FC236}">
                <a16:creationId xmlns:a16="http://schemas.microsoft.com/office/drawing/2014/main" id="{4B3B80E3-5EDC-40D8-E6A3-1026F292F1FC}"/>
              </a:ext>
            </a:extLst>
          </p:cNvPr>
          <p:cNvSpPr txBox="1"/>
          <p:nvPr/>
        </p:nvSpPr>
        <p:spPr>
          <a:xfrm>
            <a:off x="5364803" y="5955252"/>
            <a:ext cx="3728521" cy="646331"/>
          </a:xfrm>
          <a:prstGeom prst="rect">
            <a:avLst/>
          </a:prstGeom>
          <a:noFill/>
        </p:spPr>
        <p:txBody>
          <a:bodyPr wrap="none" rtlCol="0">
            <a:spAutoFit/>
          </a:bodyPr>
          <a:lstStyle/>
          <a:p>
            <a:r>
              <a:rPr lang="en-US" dirty="0" err="1"/>
              <a:t>Xianzhu</a:t>
            </a:r>
            <a:r>
              <a:rPr lang="en-US" dirty="0"/>
              <a:t> Tang (Lead – DOE PI, </a:t>
            </a:r>
            <a:r>
              <a:rPr lang="en-US" dirty="0" err="1"/>
              <a:t>LANL</a:t>
            </a:r>
            <a:r>
              <a:rPr lang="en-US" dirty="0"/>
              <a:t> PI)</a:t>
            </a:r>
          </a:p>
          <a:p>
            <a:r>
              <a:rPr lang="en-US" dirty="0"/>
              <a:t>J </a:t>
            </a:r>
            <a:r>
              <a:rPr lang="en-US" dirty="0" err="1"/>
              <a:t>Shadid</a:t>
            </a:r>
            <a:r>
              <a:rPr lang="en-US" dirty="0"/>
              <a:t> (DOE </a:t>
            </a:r>
            <a:r>
              <a:rPr lang="en-US" dirty="0" err="1"/>
              <a:t>ASCR</a:t>
            </a:r>
            <a:r>
              <a:rPr lang="en-US" dirty="0"/>
              <a:t> – PI, SNL PI)</a:t>
            </a:r>
          </a:p>
        </p:txBody>
      </p:sp>
      <p:sp>
        <p:nvSpPr>
          <p:cNvPr id="7" name="TextBox 6">
            <a:extLst>
              <a:ext uri="{FF2B5EF4-FFF2-40B4-BE49-F238E27FC236}">
                <a16:creationId xmlns:a16="http://schemas.microsoft.com/office/drawing/2014/main" id="{AFF0FE32-D379-4B57-57D7-2057B840194B}"/>
              </a:ext>
            </a:extLst>
          </p:cNvPr>
          <p:cNvSpPr txBox="1"/>
          <p:nvPr/>
        </p:nvSpPr>
        <p:spPr>
          <a:xfrm>
            <a:off x="861236" y="4784934"/>
            <a:ext cx="4632807" cy="646331"/>
          </a:xfrm>
          <a:prstGeom prst="rect">
            <a:avLst/>
          </a:prstGeom>
          <a:noFill/>
        </p:spPr>
        <p:txBody>
          <a:bodyPr wrap="none" rtlCol="0">
            <a:spAutoFit/>
          </a:bodyPr>
          <a:lstStyle/>
          <a:p>
            <a:r>
              <a:rPr lang="en-US" dirty="0"/>
              <a:t>DOE Office of Science </a:t>
            </a:r>
          </a:p>
          <a:p>
            <a:r>
              <a:rPr lang="en-US" dirty="0" err="1"/>
              <a:t>ASCR</a:t>
            </a:r>
            <a:r>
              <a:rPr lang="en-US" dirty="0"/>
              <a:t>/</a:t>
            </a:r>
            <a:r>
              <a:rPr lang="en-US" dirty="0" err="1"/>
              <a:t>OFES</a:t>
            </a:r>
            <a:r>
              <a:rPr lang="en-US" dirty="0"/>
              <a:t> SciDAC-4 Partnership (FY18 – FY23) </a:t>
            </a:r>
          </a:p>
        </p:txBody>
      </p:sp>
      <p:sp>
        <p:nvSpPr>
          <p:cNvPr id="8" name="TextBox 7">
            <a:extLst>
              <a:ext uri="{FF2B5EF4-FFF2-40B4-BE49-F238E27FC236}">
                <a16:creationId xmlns:a16="http://schemas.microsoft.com/office/drawing/2014/main" id="{DD9ED127-27B8-423C-760F-E9C1871B741B}"/>
              </a:ext>
            </a:extLst>
          </p:cNvPr>
          <p:cNvSpPr txBox="1"/>
          <p:nvPr/>
        </p:nvSpPr>
        <p:spPr>
          <a:xfrm>
            <a:off x="2773726" y="256417"/>
            <a:ext cx="6703951" cy="461665"/>
          </a:xfrm>
          <a:prstGeom prst="rect">
            <a:avLst/>
          </a:prstGeom>
          <a:noFill/>
        </p:spPr>
        <p:txBody>
          <a:bodyPr wrap="none" rtlCol="0">
            <a:spAutoFit/>
          </a:bodyPr>
          <a:lstStyle/>
          <a:p>
            <a:r>
              <a:rPr lang="en-US" sz="2400" dirty="0"/>
              <a:t>Tokamak Disruption Simulation (TDS) </a:t>
            </a:r>
            <a:r>
              <a:rPr lang="en-US" sz="2400" dirty="0" err="1"/>
              <a:t>SciDAC</a:t>
            </a:r>
            <a:r>
              <a:rPr lang="en-US" sz="2400" dirty="0"/>
              <a:t> Center </a:t>
            </a:r>
          </a:p>
        </p:txBody>
      </p:sp>
    </p:spTree>
    <p:extLst>
      <p:ext uri="{BB962C8B-B14F-4D97-AF65-F5344CB8AC3E}">
        <p14:creationId xmlns:p14="http://schemas.microsoft.com/office/powerpoint/2010/main" val="7025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E6EE29-35F1-AD4B-975E-B19CD0109B64}"/>
              </a:ext>
            </a:extLst>
          </p:cNvPr>
          <p:cNvSpPr>
            <a:spLocks noGrp="1"/>
          </p:cNvSpPr>
          <p:nvPr>
            <p:ph type="body" sz="quarter" idx="14"/>
          </p:nvPr>
        </p:nvSpPr>
        <p:spPr/>
        <p:txBody>
          <a:bodyPr/>
          <a:lstStyle/>
          <a:p>
            <a:r>
              <a:rPr lang="en-US" dirty="0"/>
              <a:t>Overview of </a:t>
            </a:r>
            <a:r>
              <a:rPr lang="en-US" dirty="0" err="1"/>
              <a:t>Drekar</a:t>
            </a:r>
            <a:endParaRPr lang="en-US" dirty="0"/>
          </a:p>
        </p:txBody>
      </p:sp>
      <p:sp>
        <p:nvSpPr>
          <p:cNvPr id="3" name="Text Placeholder 2">
            <a:extLst>
              <a:ext uri="{FF2B5EF4-FFF2-40B4-BE49-F238E27FC236}">
                <a16:creationId xmlns:a16="http://schemas.microsoft.com/office/drawing/2014/main" id="{5166B705-5629-9943-8293-6C1338A93CBF}"/>
              </a:ext>
            </a:extLst>
          </p:cNvPr>
          <p:cNvSpPr>
            <a:spLocks noGrp="1"/>
          </p:cNvSpPr>
          <p:nvPr>
            <p:ph type="body" sz="quarter" idx="19"/>
          </p:nvPr>
        </p:nvSpPr>
        <p:spPr>
          <a:xfrm>
            <a:off x="576616" y="2218651"/>
            <a:ext cx="3887808" cy="3590481"/>
          </a:xfrm>
          <a:ln>
            <a:solidFill>
              <a:schemeClr val="tx1"/>
            </a:solidFill>
          </a:ln>
        </p:spPr>
        <p:txBody>
          <a:bodyPr/>
          <a:lstStyle/>
          <a:p>
            <a:pPr marL="0" indent="0" algn="ctr">
              <a:buNone/>
            </a:pPr>
            <a:r>
              <a:rPr lang="en-US" sz="2400" b="1" dirty="0"/>
              <a:t>Physics</a:t>
            </a:r>
          </a:p>
          <a:p>
            <a:pPr marL="0" indent="0">
              <a:buNone/>
            </a:pPr>
            <a:r>
              <a:rPr lang="en-US" sz="2400" dirty="0"/>
              <a:t> Advection-Diffusion-Reaction</a:t>
            </a:r>
          </a:p>
          <a:p>
            <a:pPr marL="0" indent="0">
              <a:buNone/>
            </a:pPr>
            <a:r>
              <a:rPr lang="en-US" sz="2400" dirty="0"/>
              <a:t> Fluid Dynamics</a:t>
            </a:r>
          </a:p>
          <a:p>
            <a:pPr marL="0" indent="0">
              <a:buNone/>
            </a:pPr>
            <a:r>
              <a:rPr lang="en-US" sz="2400" dirty="0"/>
              <a:t> Electromagnetics</a:t>
            </a:r>
          </a:p>
          <a:p>
            <a:pPr marL="0" indent="0">
              <a:buNone/>
            </a:pPr>
            <a:r>
              <a:rPr lang="en-US" sz="2400" dirty="0"/>
              <a:t> Solids</a:t>
            </a:r>
          </a:p>
          <a:p>
            <a:pPr marL="0" indent="0">
              <a:buNone/>
            </a:pPr>
            <a:r>
              <a:rPr lang="en-US" sz="2400" dirty="0"/>
              <a:t> Magnetohydrodynamics</a:t>
            </a:r>
          </a:p>
          <a:p>
            <a:pPr marL="0" indent="0">
              <a:buNone/>
            </a:pPr>
            <a:r>
              <a:rPr lang="en-US" sz="2400" dirty="0"/>
              <a:t> Generalized Ohm’s Law</a:t>
            </a:r>
          </a:p>
          <a:p>
            <a:pPr marL="0" indent="0">
              <a:buNone/>
            </a:pPr>
            <a:r>
              <a:rPr lang="en-US" sz="2400" dirty="0"/>
              <a:t> Multifluid Plasma</a:t>
            </a:r>
          </a:p>
        </p:txBody>
      </p:sp>
      <p:sp>
        <p:nvSpPr>
          <p:cNvPr id="12" name="Text Placeholder 2">
            <a:extLst>
              <a:ext uri="{FF2B5EF4-FFF2-40B4-BE49-F238E27FC236}">
                <a16:creationId xmlns:a16="http://schemas.microsoft.com/office/drawing/2014/main" id="{FA34F82F-09AD-07C1-A800-F7665DA95407}"/>
              </a:ext>
            </a:extLst>
          </p:cNvPr>
          <p:cNvSpPr txBox="1">
            <a:spLocks/>
          </p:cNvSpPr>
          <p:nvPr/>
        </p:nvSpPr>
        <p:spPr>
          <a:xfrm>
            <a:off x="4935255" y="2218651"/>
            <a:ext cx="6489365" cy="3590481"/>
          </a:xfrm>
          <a:prstGeom prst="rect">
            <a:avLst/>
          </a:prstGeom>
          <a:ln>
            <a:solidFill>
              <a:schemeClr val="tx1"/>
            </a:solidFill>
          </a:ln>
        </p:spPr>
        <p:txBody>
          <a:bodyPr vert="horz" lIns="0" tIns="0" rIns="0" bIns="0" rtlCol="0">
            <a:noAutofit/>
          </a:bodyPr>
          <a:lstStyle>
            <a:lvl1pPr marL="230183" indent="-230183" algn="l" defTabSz="914400" rtl="0" eaLnBrk="1" latinLnBrk="0" hangingPunct="1">
              <a:lnSpc>
                <a:spcPct val="100000"/>
              </a:lnSpc>
              <a:spcBef>
                <a:spcPts val="600"/>
              </a:spcBef>
              <a:buFont typeface="Arial"/>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b="1" dirty="0"/>
              <a:t>Discretization + Algorithms</a:t>
            </a:r>
          </a:p>
          <a:p>
            <a:pPr marL="0" indent="0">
              <a:buFont typeface="Arial"/>
              <a:buNone/>
            </a:pPr>
            <a:r>
              <a:rPr lang="en-US" sz="2400" dirty="0"/>
              <a:t> Finite Elements (nodal, edge, face, etc.)</a:t>
            </a:r>
          </a:p>
          <a:p>
            <a:pPr marL="0" indent="0">
              <a:buFont typeface="Arial"/>
              <a:buNone/>
            </a:pPr>
            <a:r>
              <a:rPr lang="en-US" sz="2400" dirty="0"/>
              <a:t> Stabilization (VMS, AFC, etc.) </a:t>
            </a:r>
          </a:p>
          <a:p>
            <a:pPr marL="0" indent="0">
              <a:buFont typeface="Arial"/>
              <a:buNone/>
            </a:pPr>
            <a:r>
              <a:rPr lang="en-US" sz="2400" dirty="0"/>
              <a:t> Time Integration (implicit, explicit, IMEX)</a:t>
            </a:r>
          </a:p>
          <a:p>
            <a:pPr marL="0" indent="0">
              <a:buFont typeface="Arial"/>
              <a:buNone/>
            </a:pPr>
            <a:r>
              <a:rPr lang="en-US" sz="2400" dirty="0"/>
              <a:t> Nonlinear Solvers</a:t>
            </a:r>
          </a:p>
          <a:p>
            <a:pPr marL="0" indent="0">
              <a:buFont typeface="Arial"/>
              <a:buNone/>
            </a:pPr>
            <a:r>
              <a:rPr lang="en-US" sz="2400" dirty="0"/>
              <a:t> Linear Solvers</a:t>
            </a:r>
          </a:p>
          <a:p>
            <a:pPr marL="0" indent="0">
              <a:buFont typeface="Arial"/>
              <a:buNone/>
            </a:pPr>
            <a:r>
              <a:rPr lang="en-US" sz="2400" dirty="0"/>
              <a:t>      Preconditioners</a:t>
            </a:r>
          </a:p>
          <a:p>
            <a:pPr marL="0" indent="0">
              <a:buFont typeface="Arial"/>
              <a:buNone/>
            </a:pPr>
            <a:r>
              <a:rPr lang="en-US" sz="2400" dirty="0"/>
              <a:t> Adjoints + Optimization</a:t>
            </a:r>
          </a:p>
        </p:txBody>
      </p:sp>
      <p:sp>
        <p:nvSpPr>
          <p:cNvPr id="13" name="TextBox 12">
            <a:extLst>
              <a:ext uri="{FF2B5EF4-FFF2-40B4-BE49-F238E27FC236}">
                <a16:creationId xmlns:a16="http://schemas.microsoft.com/office/drawing/2014/main" id="{344ACD11-15CC-1F7D-62BF-9D6D8E9E056D}"/>
              </a:ext>
            </a:extLst>
          </p:cNvPr>
          <p:cNvSpPr txBox="1"/>
          <p:nvPr/>
        </p:nvSpPr>
        <p:spPr>
          <a:xfrm>
            <a:off x="528347" y="1055704"/>
            <a:ext cx="10896273" cy="830997"/>
          </a:xfrm>
          <a:prstGeom prst="rect">
            <a:avLst/>
          </a:prstGeom>
          <a:noFill/>
        </p:spPr>
        <p:txBody>
          <a:bodyPr wrap="square" rtlCol="0">
            <a:spAutoFit/>
          </a:bodyPr>
          <a:lstStyle/>
          <a:p>
            <a:r>
              <a:rPr lang="en-US" sz="2400" dirty="0" err="1"/>
              <a:t>Drekar</a:t>
            </a:r>
            <a:r>
              <a:rPr lang="en-US" sz="2400" dirty="0"/>
              <a:t> is a finite element based </a:t>
            </a:r>
            <a:r>
              <a:rPr lang="en-US" sz="2400" dirty="0" err="1"/>
              <a:t>multiphysics</a:t>
            </a:r>
            <a:r>
              <a:rPr lang="en-US" sz="2400" dirty="0"/>
              <a:t> code built using </a:t>
            </a:r>
            <a:r>
              <a:rPr lang="en-US" sz="2400" dirty="0" err="1"/>
              <a:t>Trilinos</a:t>
            </a:r>
            <a:r>
              <a:rPr lang="en-US" sz="2400" dirty="0"/>
              <a:t> components with a strong emphasis on implicit time integration methods and linear solvers </a:t>
            </a:r>
          </a:p>
        </p:txBody>
      </p:sp>
      <p:sp>
        <p:nvSpPr>
          <p:cNvPr id="14" name="TextBox 13">
            <a:extLst>
              <a:ext uri="{FF2B5EF4-FFF2-40B4-BE49-F238E27FC236}">
                <a16:creationId xmlns:a16="http://schemas.microsoft.com/office/drawing/2014/main" id="{B1D7F87E-9A77-11CE-9962-FD22C2CB0B8C}"/>
              </a:ext>
            </a:extLst>
          </p:cNvPr>
          <p:cNvSpPr txBox="1"/>
          <p:nvPr/>
        </p:nvSpPr>
        <p:spPr>
          <a:xfrm>
            <a:off x="355004" y="1987818"/>
            <a:ext cx="1021975" cy="461665"/>
          </a:xfrm>
          <a:prstGeom prst="rect">
            <a:avLst/>
          </a:prstGeom>
          <a:solidFill>
            <a:srgbClr val="FFFF00"/>
          </a:solidFill>
          <a:ln>
            <a:solidFill>
              <a:schemeClr val="tx1"/>
            </a:solidFill>
          </a:ln>
        </p:spPr>
        <p:txBody>
          <a:bodyPr wrap="square" rtlCol="0">
            <a:spAutoFit/>
          </a:bodyPr>
          <a:lstStyle/>
          <a:p>
            <a:r>
              <a:rPr lang="en-US" sz="2400" dirty="0" err="1"/>
              <a:t>Drekar</a:t>
            </a:r>
            <a:endParaRPr lang="en-US" sz="2400" dirty="0"/>
          </a:p>
        </p:txBody>
      </p:sp>
      <p:sp>
        <p:nvSpPr>
          <p:cNvPr id="15" name="TextBox 14">
            <a:extLst>
              <a:ext uri="{FF2B5EF4-FFF2-40B4-BE49-F238E27FC236}">
                <a16:creationId xmlns:a16="http://schemas.microsoft.com/office/drawing/2014/main" id="{71615B58-05AF-9F34-257C-038006750EB0}"/>
              </a:ext>
            </a:extLst>
          </p:cNvPr>
          <p:cNvSpPr txBox="1"/>
          <p:nvPr/>
        </p:nvSpPr>
        <p:spPr>
          <a:xfrm>
            <a:off x="4175048" y="2132522"/>
            <a:ext cx="1021975" cy="461665"/>
          </a:xfrm>
          <a:prstGeom prst="rect">
            <a:avLst/>
          </a:prstGeom>
          <a:solidFill>
            <a:srgbClr val="FFFF00"/>
          </a:solidFill>
          <a:ln>
            <a:solidFill>
              <a:schemeClr val="tx1"/>
            </a:solidFill>
          </a:ln>
        </p:spPr>
        <p:txBody>
          <a:bodyPr wrap="square" rtlCol="0">
            <a:spAutoFit/>
          </a:bodyPr>
          <a:lstStyle/>
          <a:p>
            <a:r>
              <a:rPr lang="en-US" sz="2400" dirty="0"/>
              <a:t>Panzer</a:t>
            </a:r>
          </a:p>
        </p:txBody>
      </p:sp>
      <p:sp>
        <p:nvSpPr>
          <p:cNvPr id="16" name="TextBox 15">
            <a:extLst>
              <a:ext uri="{FF2B5EF4-FFF2-40B4-BE49-F238E27FC236}">
                <a16:creationId xmlns:a16="http://schemas.microsoft.com/office/drawing/2014/main" id="{D61E1EE8-054B-5349-0245-B79A364CEC32}"/>
              </a:ext>
            </a:extLst>
          </p:cNvPr>
          <p:cNvSpPr txBox="1"/>
          <p:nvPr/>
        </p:nvSpPr>
        <p:spPr>
          <a:xfrm>
            <a:off x="4026234" y="5664428"/>
            <a:ext cx="1170789" cy="461665"/>
          </a:xfrm>
          <a:prstGeom prst="rect">
            <a:avLst/>
          </a:prstGeom>
          <a:solidFill>
            <a:srgbClr val="FFFF00"/>
          </a:solidFill>
          <a:ln>
            <a:solidFill>
              <a:schemeClr val="tx1"/>
            </a:solidFill>
          </a:ln>
        </p:spPr>
        <p:txBody>
          <a:bodyPr wrap="square" rtlCol="0">
            <a:spAutoFit/>
          </a:bodyPr>
          <a:lstStyle/>
          <a:p>
            <a:r>
              <a:rPr lang="en-US" sz="2400" dirty="0"/>
              <a:t>Phalanx</a:t>
            </a:r>
          </a:p>
        </p:txBody>
      </p:sp>
      <p:sp>
        <p:nvSpPr>
          <p:cNvPr id="17" name="TextBox 16">
            <a:extLst>
              <a:ext uri="{FF2B5EF4-FFF2-40B4-BE49-F238E27FC236}">
                <a16:creationId xmlns:a16="http://schemas.microsoft.com/office/drawing/2014/main" id="{64BEB5D8-785F-5765-58AB-B0DFFD2CF3AD}"/>
              </a:ext>
            </a:extLst>
          </p:cNvPr>
          <p:cNvSpPr txBox="1"/>
          <p:nvPr/>
        </p:nvSpPr>
        <p:spPr>
          <a:xfrm>
            <a:off x="9974133" y="2594187"/>
            <a:ext cx="1340406" cy="461665"/>
          </a:xfrm>
          <a:prstGeom prst="rect">
            <a:avLst/>
          </a:prstGeom>
          <a:solidFill>
            <a:srgbClr val="FFFF00"/>
          </a:solidFill>
          <a:ln>
            <a:solidFill>
              <a:schemeClr val="tx1"/>
            </a:solidFill>
          </a:ln>
        </p:spPr>
        <p:txBody>
          <a:bodyPr wrap="square" rtlCol="0">
            <a:spAutoFit/>
          </a:bodyPr>
          <a:lstStyle/>
          <a:p>
            <a:r>
              <a:rPr lang="en-US" sz="2400" dirty="0"/>
              <a:t>Intrepid2</a:t>
            </a:r>
          </a:p>
        </p:txBody>
      </p:sp>
      <p:sp>
        <p:nvSpPr>
          <p:cNvPr id="18" name="TextBox 17">
            <a:extLst>
              <a:ext uri="{FF2B5EF4-FFF2-40B4-BE49-F238E27FC236}">
                <a16:creationId xmlns:a16="http://schemas.microsoft.com/office/drawing/2014/main" id="{0A4D784A-4FFA-808D-A021-1FEF535BA58E}"/>
              </a:ext>
            </a:extLst>
          </p:cNvPr>
          <p:cNvSpPr txBox="1"/>
          <p:nvPr/>
        </p:nvSpPr>
        <p:spPr>
          <a:xfrm>
            <a:off x="10089962" y="3540915"/>
            <a:ext cx="1224577" cy="461665"/>
          </a:xfrm>
          <a:prstGeom prst="rect">
            <a:avLst/>
          </a:prstGeom>
          <a:solidFill>
            <a:srgbClr val="FFFF00"/>
          </a:solidFill>
          <a:ln>
            <a:solidFill>
              <a:schemeClr val="tx1"/>
            </a:solidFill>
          </a:ln>
        </p:spPr>
        <p:txBody>
          <a:bodyPr wrap="square" rtlCol="0">
            <a:spAutoFit/>
          </a:bodyPr>
          <a:lstStyle/>
          <a:p>
            <a:r>
              <a:rPr lang="en-US" sz="2400" dirty="0"/>
              <a:t>Tempus</a:t>
            </a:r>
          </a:p>
        </p:txBody>
      </p:sp>
      <p:sp>
        <p:nvSpPr>
          <p:cNvPr id="19" name="TextBox 18">
            <a:extLst>
              <a:ext uri="{FF2B5EF4-FFF2-40B4-BE49-F238E27FC236}">
                <a16:creationId xmlns:a16="http://schemas.microsoft.com/office/drawing/2014/main" id="{9F8C3642-A425-B0FD-2614-793F5B816504}"/>
              </a:ext>
            </a:extLst>
          </p:cNvPr>
          <p:cNvSpPr txBox="1"/>
          <p:nvPr/>
        </p:nvSpPr>
        <p:spPr>
          <a:xfrm>
            <a:off x="7392299" y="3915230"/>
            <a:ext cx="869574" cy="461665"/>
          </a:xfrm>
          <a:prstGeom prst="rect">
            <a:avLst/>
          </a:prstGeom>
          <a:solidFill>
            <a:srgbClr val="FFFF00"/>
          </a:solidFill>
          <a:ln>
            <a:solidFill>
              <a:schemeClr val="tx1"/>
            </a:solidFill>
          </a:ln>
        </p:spPr>
        <p:txBody>
          <a:bodyPr wrap="square" rtlCol="0">
            <a:spAutoFit/>
          </a:bodyPr>
          <a:lstStyle/>
          <a:p>
            <a:r>
              <a:rPr lang="en-US" sz="2400" dirty="0"/>
              <a:t>NOX</a:t>
            </a:r>
          </a:p>
        </p:txBody>
      </p:sp>
      <p:sp>
        <p:nvSpPr>
          <p:cNvPr id="20" name="TextBox 19">
            <a:extLst>
              <a:ext uri="{FF2B5EF4-FFF2-40B4-BE49-F238E27FC236}">
                <a16:creationId xmlns:a16="http://schemas.microsoft.com/office/drawing/2014/main" id="{1883E5AC-9860-864F-5B4C-611B39EA1819}"/>
              </a:ext>
            </a:extLst>
          </p:cNvPr>
          <p:cNvSpPr txBox="1"/>
          <p:nvPr/>
        </p:nvSpPr>
        <p:spPr>
          <a:xfrm>
            <a:off x="6822143" y="4389205"/>
            <a:ext cx="869575" cy="461665"/>
          </a:xfrm>
          <a:prstGeom prst="rect">
            <a:avLst/>
          </a:prstGeom>
          <a:solidFill>
            <a:srgbClr val="FFFF00"/>
          </a:solidFill>
          <a:ln>
            <a:solidFill>
              <a:schemeClr val="tx1"/>
            </a:solidFill>
          </a:ln>
        </p:spPr>
        <p:txBody>
          <a:bodyPr wrap="square" rtlCol="0">
            <a:spAutoFit/>
          </a:bodyPr>
          <a:lstStyle/>
          <a:p>
            <a:r>
              <a:rPr lang="en-US" sz="2400" dirty="0" err="1"/>
              <a:t>Belos</a:t>
            </a:r>
            <a:endParaRPr lang="en-US" sz="2400" dirty="0"/>
          </a:p>
        </p:txBody>
      </p:sp>
      <p:sp>
        <p:nvSpPr>
          <p:cNvPr id="21" name="TextBox 20">
            <a:extLst>
              <a:ext uri="{FF2B5EF4-FFF2-40B4-BE49-F238E27FC236}">
                <a16:creationId xmlns:a16="http://schemas.microsoft.com/office/drawing/2014/main" id="{E13667A2-6944-CA47-85FD-2E18840C5669}"/>
              </a:ext>
            </a:extLst>
          </p:cNvPr>
          <p:cNvSpPr txBox="1"/>
          <p:nvPr/>
        </p:nvSpPr>
        <p:spPr>
          <a:xfrm>
            <a:off x="7392299" y="4862181"/>
            <a:ext cx="2924285" cy="461665"/>
          </a:xfrm>
          <a:prstGeom prst="rect">
            <a:avLst/>
          </a:prstGeom>
          <a:solidFill>
            <a:srgbClr val="FFFF00"/>
          </a:solidFill>
          <a:ln>
            <a:solidFill>
              <a:schemeClr val="tx1"/>
            </a:solidFill>
          </a:ln>
        </p:spPr>
        <p:txBody>
          <a:bodyPr wrap="square" rtlCol="0">
            <a:spAutoFit/>
          </a:bodyPr>
          <a:lstStyle/>
          <a:p>
            <a:r>
              <a:rPr lang="en-US" sz="2400" dirty="0"/>
              <a:t>Teko, </a:t>
            </a:r>
            <a:r>
              <a:rPr lang="en-US" sz="2400" dirty="0" err="1"/>
              <a:t>MueLu</a:t>
            </a:r>
            <a:r>
              <a:rPr lang="en-US" sz="2400" dirty="0"/>
              <a:t>, Ifpack2</a:t>
            </a:r>
          </a:p>
        </p:txBody>
      </p:sp>
      <p:sp>
        <p:nvSpPr>
          <p:cNvPr id="22" name="TextBox 21">
            <a:extLst>
              <a:ext uri="{FF2B5EF4-FFF2-40B4-BE49-F238E27FC236}">
                <a16:creationId xmlns:a16="http://schemas.microsoft.com/office/drawing/2014/main" id="{88D64123-D0EF-662A-440B-732E00EBD670}"/>
              </a:ext>
            </a:extLst>
          </p:cNvPr>
          <p:cNvSpPr txBox="1"/>
          <p:nvPr/>
        </p:nvSpPr>
        <p:spPr>
          <a:xfrm>
            <a:off x="8039731" y="5422284"/>
            <a:ext cx="1213820" cy="461665"/>
          </a:xfrm>
          <a:prstGeom prst="rect">
            <a:avLst/>
          </a:prstGeom>
          <a:solidFill>
            <a:srgbClr val="FFFF00"/>
          </a:solidFill>
          <a:ln>
            <a:solidFill>
              <a:schemeClr val="tx1"/>
            </a:solidFill>
          </a:ln>
        </p:spPr>
        <p:txBody>
          <a:bodyPr wrap="square" rtlCol="0">
            <a:spAutoFit/>
          </a:bodyPr>
          <a:lstStyle/>
          <a:p>
            <a:r>
              <a:rPr lang="en-US" sz="2400" dirty="0" err="1"/>
              <a:t>Sacado</a:t>
            </a:r>
            <a:endParaRPr lang="en-US" sz="2400" dirty="0"/>
          </a:p>
        </p:txBody>
      </p:sp>
    </p:spTree>
    <p:extLst>
      <p:ext uri="{BB962C8B-B14F-4D97-AF65-F5344CB8AC3E}">
        <p14:creationId xmlns:p14="http://schemas.microsoft.com/office/powerpoint/2010/main" val="197536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E6EE29-35F1-AD4B-975E-B19CD0109B64}"/>
              </a:ext>
            </a:extLst>
          </p:cNvPr>
          <p:cNvSpPr>
            <a:spLocks noGrp="1"/>
          </p:cNvSpPr>
          <p:nvPr>
            <p:ph type="body" sz="quarter" idx="14"/>
          </p:nvPr>
        </p:nvSpPr>
        <p:spPr/>
        <p:txBody>
          <a:bodyPr/>
          <a:lstStyle/>
          <a:p>
            <a:r>
              <a:rPr lang="en-US" dirty="0"/>
              <a:t>Motivation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166B705-5629-9943-8293-6C1338A93CBF}"/>
                  </a:ext>
                </a:extLst>
              </p:cNvPr>
              <p:cNvSpPr>
                <a:spLocks noGrp="1"/>
              </p:cNvSpPr>
              <p:nvPr>
                <p:ph type="body" sz="quarter" idx="19"/>
              </p:nvPr>
            </p:nvSpPr>
            <p:spPr>
              <a:xfrm>
                <a:off x="576616" y="1218187"/>
                <a:ext cx="7615964" cy="4267200"/>
              </a:xfrm>
            </p:spPr>
            <p:txBody>
              <a:bodyPr/>
              <a:lstStyle/>
              <a:p>
                <a:r>
                  <a:rPr lang="en-US" sz="2400" dirty="0"/>
                  <a:t>ITER Fusion conditions: </a:t>
                </a:r>
              </a:p>
              <a:p>
                <a:pPr lvl="1"/>
                <a:r>
                  <a:rPr lang="en-US" sz="2000" dirty="0"/>
                  <a:t>Temperature of &gt; 100M deg K ( &gt; 6x Sun core temp.).</a:t>
                </a:r>
              </a:p>
              <a:p>
                <a:pPr lvl="1"/>
                <a:r>
                  <a:rPr lang="en-US" sz="2000" dirty="0"/>
                  <a:t>Pulse times of </a:t>
                </a:r>
                <a14:m>
                  <m:oMath xmlns:m="http://schemas.openxmlformats.org/officeDocument/2006/math">
                    <m:r>
                      <a:rPr lang="en-US" sz="2000" b="0" i="1" dirty="0" smtClean="0">
                        <a:latin typeface="Cambria Math" panose="02040503050406030204" pitchFamily="18" charset="0"/>
                      </a:rPr>
                      <m:t>𝒪</m:t>
                    </m:r>
                    <m:d>
                      <m:dPr>
                        <m:ctrlPr>
                          <a:rPr lang="en-US" sz="2000" i="1" dirty="0" smtClean="0">
                            <a:latin typeface="Cambria Math" panose="02040503050406030204" pitchFamily="18" charset="0"/>
                          </a:rPr>
                        </m:ctrlPr>
                      </m:dPr>
                      <m:e>
                        <m:r>
                          <a:rPr lang="en-US" sz="2000" i="1" dirty="0" smtClean="0">
                            <a:latin typeface="Cambria Math" panose="02040503050406030204" pitchFamily="18" charset="0"/>
                          </a:rPr>
                          <m:t>100</m:t>
                        </m:r>
                      </m:e>
                    </m:d>
                    <m:r>
                      <a:rPr lang="en-US" sz="2000" i="1" dirty="0" smtClean="0">
                        <a:latin typeface="Cambria Math" panose="02040503050406030204" pitchFamily="18" charset="0"/>
                      </a:rPr>
                      <m:t> –</m:t>
                    </m:r>
                    <m:r>
                      <a:rPr lang="en-US" sz="2000" i="1" dirty="0">
                        <a:latin typeface="Cambria Math" panose="02040503050406030204" pitchFamily="18" charset="0"/>
                      </a:rPr>
                      <m:t>𝒪</m:t>
                    </m:r>
                    <m:r>
                      <a:rPr lang="en-US" sz="2000" i="1" dirty="0" smtClean="0">
                        <a:latin typeface="Cambria Math" panose="02040503050406030204" pitchFamily="18" charset="0"/>
                      </a:rPr>
                      <m:t>(1000) </m:t>
                    </m:r>
                  </m:oMath>
                </a14:m>
                <a:r>
                  <a:rPr lang="en-US" sz="2000" dirty="0"/>
                  <a:t>sec. are desired.                 (energy confinement times of </a:t>
                </a:r>
                <a14:m>
                  <m:oMath xmlns:m="http://schemas.openxmlformats.org/officeDocument/2006/math">
                    <m:r>
                      <a:rPr lang="en-US" sz="2000" i="1" dirty="0">
                        <a:latin typeface="Cambria Math" panose="02040503050406030204" pitchFamily="18" charset="0"/>
                      </a:rPr>
                      <m:t>𝒪</m:t>
                    </m:r>
                    <m:d>
                      <m:dPr>
                        <m:ctrlPr>
                          <a:rPr lang="en-US" sz="2000" i="1" dirty="0">
                            <a:latin typeface="Cambria Math" panose="02040503050406030204" pitchFamily="18" charset="0"/>
                          </a:rPr>
                        </m:ctrlPr>
                      </m:dPr>
                      <m:e>
                        <m:r>
                          <a:rPr lang="en-US" sz="2000" i="1" dirty="0">
                            <a:latin typeface="Cambria Math" panose="02040503050406030204" pitchFamily="18" charset="0"/>
                          </a:rPr>
                          <m:t>1</m:t>
                        </m:r>
                      </m:e>
                    </m:d>
                    <m:r>
                      <a:rPr lang="en-US" sz="2000" i="1" dirty="0">
                        <a:latin typeface="Cambria Math" panose="02040503050406030204" pitchFamily="18" charset="0"/>
                      </a:rPr>
                      <m:t> –</m:t>
                    </m:r>
                    <m:r>
                      <a:rPr lang="en-US" sz="2000" i="1" dirty="0">
                        <a:latin typeface="Cambria Math" panose="02040503050406030204" pitchFamily="18" charset="0"/>
                      </a:rPr>
                      <m:t>𝒪</m:t>
                    </m:r>
                    <m:d>
                      <m:dPr>
                        <m:ctrlPr>
                          <a:rPr lang="en-US" sz="2000" i="1" dirty="0">
                            <a:latin typeface="Cambria Math" panose="02040503050406030204" pitchFamily="18" charset="0"/>
                          </a:rPr>
                        </m:ctrlPr>
                      </m:dPr>
                      <m:e>
                        <m:r>
                          <a:rPr lang="en-US" sz="2000" i="1" dirty="0">
                            <a:latin typeface="Cambria Math" panose="02040503050406030204" pitchFamily="18" charset="0"/>
                          </a:rPr>
                          <m:t>10</m:t>
                        </m:r>
                      </m:e>
                    </m:d>
                    <m:r>
                      <a:rPr lang="en-US" sz="2000" b="0" i="1" dirty="0" smtClean="0">
                        <a:latin typeface="Cambria Math" panose="02040503050406030204" pitchFamily="18" charset="0"/>
                      </a:rPr>
                      <m:t> </m:t>
                    </m:r>
                    <m:r>
                      <a:rPr lang="en-US" sz="2000" b="0" i="1" dirty="0" smtClean="0">
                        <a:latin typeface="Cambria Math" panose="02040503050406030204" pitchFamily="18" charset="0"/>
                      </a:rPr>
                      <m:t>𝑠𝑒𝑐</m:t>
                    </m:r>
                    <m:r>
                      <a:rPr lang="en-US" sz="2000" b="0" i="1" dirty="0" smtClean="0">
                        <a:latin typeface="Cambria Math" panose="02040503050406030204" pitchFamily="18" charset="0"/>
                      </a:rPr>
                      <m:t>.</m:t>
                    </m:r>
                  </m:oMath>
                </a14:m>
                <a:r>
                  <a:rPr lang="en-US" sz="2000" dirty="0"/>
                  <a:t>).</a:t>
                </a:r>
              </a:p>
              <a:p>
                <a:r>
                  <a:rPr lang="en-US" sz="2400" dirty="0"/>
                  <a:t>Disruptions can cause</a:t>
                </a:r>
              </a:p>
              <a:p>
                <a:pPr lvl="1"/>
                <a:r>
                  <a:rPr lang="en-US" sz="2000" dirty="0"/>
                  <a:t>Loss of vertical positioning control.</a:t>
                </a:r>
              </a:p>
              <a:p>
                <a:pPr lvl="1"/>
                <a:r>
                  <a:rPr lang="en-US" sz="2000" dirty="0"/>
                  <a:t>Huge thermal energy deposition to the walls, and discharge of very large electrical currents to surface.</a:t>
                </a:r>
              </a:p>
              <a:p>
                <a:pPr lvl="1"/>
                <a:r>
                  <a:rPr lang="en-US" sz="2000" dirty="0"/>
                  <a:t>Huge forces can be generated in first wall &amp; vacuum vessel structures.</a:t>
                </a:r>
              </a:p>
              <a:p>
                <a:r>
                  <a:rPr lang="en-US" sz="2400" dirty="0"/>
                  <a:t>ITER can sustain only a limited number of significant disruptions, </a:t>
                </a:r>
                <a14:m>
                  <m:oMath xmlns:m="http://schemas.openxmlformats.org/officeDocument/2006/math">
                    <m:r>
                      <a:rPr lang="en-US" sz="2400" i="1" dirty="0">
                        <a:latin typeface="Cambria Math" panose="02040503050406030204" pitchFamily="18" charset="0"/>
                      </a:rPr>
                      <m:t>𝒪</m:t>
                    </m:r>
                    <m:r>
                      <a:rPr lang="en-US" sz="2400" i="1" dirty="0" smtClean="0">
                        <a:latin typeface="Cambria Math" panose="02040503050406030204" pitchFamily="18" charset="0"/>
                      </a:rPr>
                      <m:t>(1 – 5)</m:t>
                    </m:r>
                  </m:oMath>
                </a14:m>
                <a:r>
                  <a:rPr lang="en-US" sz="2400" dirty="0"/>
                  <a:t>.</a:t>
                </a:r>
              </a:p>
              <a:p>
                <a:r>
                  <a:rPr lang="en-US" sz="2400" dirty="0"/>
                  <a:t>Understanding and controlling instabilities/disruptions in plasma confinement is critical</a:t>
                </a:r>
              </a:p>
              <a:p>
                <a:endParaRPr lang="en-US" sz="2400" dirty="0"/>
              </a:p>
            </p:txBody>
          </p:sp>
        </mc:Choice>
        <mc:Fallback xmlns="">
          <p:sp>
            <p:nvSpPr>
              <p:cNvPr id="3" name="Text Placeholder 2">
                <a:extLst>
                  <a:ext uri="{FF2B5EF4-FFF2-40B4-BE49-F238E27FC236}">
                    <a16:creationId xmlns:a16="http://schemas.microsoft.com/office/drawing/2014/main" id="{5166B705-5629-9943-8293-6C1338A93CBF}"/>
                  </a:ext>
                </a:extLst>
              </p:cNvPr>
              <p:cNvSpPr>
                <a:spLocks noGrp="1" noRot="1" noChangeAspect="1" noMove="1" noResize="1" noEditPoints="1" noAdjustHandles="1" noChangeArrowheads="1" noChangeShapeType="1" noTextEdit="1"/>
              </p:cNvSpPr>
              <p:nvPr>
                <p:ph type="body" sz="quarter" idx="19"/>
              </p:nvPr>
            </p:nvSpPr>
            <p:spPr>
              <a:xfrm>
                <a:off x="576616" y="1218187"/>
                <a:ext cx="7615964" cy="4267200"/>
              </a:xfrm>
              <a:blipFill>
                <a:blip r:embed="rId2"/>
                <a:stretch>
                  <a:fillRect l="-2329" t="-2374" r="-2329" b="-19585"/>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D3B95582-E0E7-2437-BCE7-19F5621DFBFB}"/>
              </a:ext>
            </a:extLst>
          </p:cNvPr>
          <p:cNvGrpSpPr/>
          <p:nvPr/>
        </p:nvGrpSpPr>
        <p:grpSpPr>
          <a:xfrm>
            <a:off x="8634149" y="439271"/>
            <a:ext cx="2996932" cy="2964169"/>
            <a:chOff x="9492968" y="3127828"/>
            <a:chExt cx="2224179" cy="2483164"/>
          </a:xfrm>
        </p:grpSpPr>
        <p:pic>
          <p:nvPicPr>
            <p:cNvPr id="5" name="Picture 1028" descr="iter">
              <a:extLst>
                <a:ext uri="{FF2B5EF4-FFF2-40B4-BE49-F238E27FC236}">
                  <a16:creationId xmlns:a16="http://schemas.microsoft.com/office/drawing/2014/main" id="{BE4AC382-250C-3ACB-91D3-5FDF86D3A44A}"/>
                </a:ext>
              </a:extLst>
            </p:cNvPr>
            <p:cNvPicPr>
              <a:picLocks noChangeAspect="1" noChangeArrowheads="1"/>
            </p:cNvPicPr>
            <p:nvPr/>
          </p:nvPicPr>
          <p:blipFill>
            <a:blip r:embed="rId3"/>
            <a:srcRect/>
            <a:stretch>
              <a:fillRect/>
            </a:stretch>
          </p:blipFill>
          <p:spPr bwMode="auto">
            <a:xfrm>
              <a:off x="9492968" y="3127828"/>
              <a:ext cx="2224179" cy="2222815"/>
            </a:xfrm>
            <a:prstGeom prst="rect">
              <a:avLst/>
            </a:prstGeom>
            <a:noFill/>
            <a:ln w="9525">
              <a:noFill/>
              <a:miter lim="800000"/>
              <a:headEnd/>
              <a:tailEnd/>
            </a:ln>
          </p:spPr>
        </p:pic>
        <p:sp>
          <p:nvSpPr>
            <p:cNvPr id="6" name="TextBox 5">
              <a:extLst>
                <a:ext uri="{FF2B5EF4-FFF2-40B4-BE49-F238E27FC236}">
                  <a16:creationId xmlns:a16="http://schemas.microsoft.com/office/drawing/2014/main" id="{B546BD0C-052A-A66F-0848-29F5EF016788}"/>
                </a:ext>
              </a:extLst>
            </p:cNvPr>
            <p:cNvSpPr txBox="1"/>
            <p:nvPr/>
          </p:nvSpPr>
          <p:spPr>
            <a:xfrm>
              <a:off x="9933459" y="5350643"/>
              <a:ext cx="1343196" cy="260349"/>
            </a:xfrm>
            <a:prstGeom prst="rect">
              <a:avLst/>
            </a:prstGeom>
            <a:noFill/>
          </p:spPr>
          <p:txBody>
            <a:bodyPr wrap="square" rtlCol="0">
              <a:spAutoFit/>
            </a:bodyPr>
            <a:lstStyle/>
            <a:p>
              <a:pPr eaLnBrk="0" fontAlgn="base" hangingPunct="0">
                <a:spcBef>
                  <a:spcPct val="0"/>
                </a:spcBef>
                <a:spcAft>
                  <a:spcPct val="0"/>
                </a:spcAft>
              </a:pPr>
              <a:r>
                <a:rPr lang="en-US" sz="1100" dirty="0">
                  <a:solidFill>
                    <a:prstClr val="black"/>
                  </a:solidFill>
                  <a:latin typeface="Arial" charset="0"/>
                </a:rPr>
                <a:t>ITER Tokamak</a:t>
              </a:r>
            </a:p>
          </p:txBody>
        </p:sp>
      </p:grpSp>
      <p:grpSp>
        <p:nvGrpSpPr>
          <p:cNvPr id="7" name="Group 6">
            <a:extLst>
              <a:ext uri="{FF2B5EF4-FFF2-40B4-BE49-F238E27FC236}">
                <a16:creationId xmlns:a16="http://schemas.microsoft.com/office/drawing/2014/main" id="{B1CBB5C5-A5C0-D4B3-10E2-B99F6742B617}"/>
              </a:ext>
            </a:extLst>
          </p:cNvPr>
          <p:cNvGrpSpPr/>
          <p:nvPr/>
        </p:nvGrpSpPr>
        <p:grpSpPr>
          <a:xfrm>
            <a:off x="8192579" y="3597103"/>
            <a:ext cx="3900807" cy="2431905"/>
            <a:chOff x="8940054" y="522550"/>
            <a:chExt cx="3231063" cy="2124049"/>
          </a:xfrm>
        </p:grpSpPr>
        <p:sp>
          <p:nvSpPr>
            <p:cNvPr id="8" name="TextBox 37">
              <a:extLst>
                <a:ext uri="{FF2B5EF4-FFF2-40B4-BE49-F238E27FC236}">
                  <a16:creationId xmlns:a16="http://schemas.microsoft.com/office/drawing/2014/main" id="{698F683A-09CF-0550-0315-830A756910BE}"/>
                </a:ext>
              </a:extLst>
            </p:cNvPr>
            <p:cNvSpPr txBox="1">
              <a:spLocks noChangeArrowheads="1"/>
            </p:cNvSpPr>
            <p:nvPr/>
          </p:nvSpPr>
          <p:spPr bwMode="auto">
            <a:xfrm>
              <a:off x="8940054" y="2243376"/>
              <a:ext cx="3231063" cy="403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accent1"/>
                  </a:solidFill>
                  <a:latin typeface="Arial" charset="0"/>
                  <a:ea typeface="ＭＳ Ｐゴシック" charset="0"/>
                  <a:cs typeface="ＭＳ Ｐゴシック" charset="0"/>
                </a:defRPr>
              </a:lvl1pPr>
              <a:lvl2pPr marL="742950" indent="-285750" eaLnBrk="0" hangingPunct="0">
                <a:defRPr sz="2400" b="1">
                  <a:solidFill>
                    <a:schemeClr val="accent1"/>
                  </a:solidFill>
                  <a:latin typeface="Arial" charset="0"/>
                  <a:ea typeface="ＭＳ Ｐゴシック" charset="0"/>
                </a:defRPr>
              </a:lvl2pPr>
              <a:lvl3pPr marL="1143000" indent="-228600" eaLnBrk="0" hangingPunct="0">
                <a:defRPr sz="2400" b="1">
                  <a:solidFill>
                    <a:schemeClr val="accent1"/>
                  </a:solidFill>
                  <a:latin typeface="Arial" charset="0"/>
                  <a:ea typeface="ＭＳ Ｐゴシック" charset="0"/>
                </a:defRPr>
              </a:lvl3pPr>
              <a:lvl4pPr marL="1600200" indent="-228600" eaLnBrk="0" hangingPunct="0">
                <a:defRPr sz="2400" b="1">
                  <a:solidFill>
                    <a:schemeClr val="accent1"/>
                  </a:solidFill>
                  <a:latin typeface="Arial" charset="0"/>
                  <a:ea typeface="ＭＳ Ｐゴシック" charset="0"/>
                </a:defRPr>
              </a:lvl4pPr>
              <a:lvl5pPr marL="2057400" indent="-228600" eaLnBrk="0" hangingPunct="0">
                <a:defRPr sz="2400" b="1">
                  <a:solidFill>
                    <a:schemeClr val="accent1"/>
                  </a:solidFill>
                  <a:latin typeface="Arial" charset="0"/>
                  <a:ea typeface="ＭＳ Ｐゴシック" charset="0"/>
                </a:defRPr>
              </a:lvl5pPr>
              <a:lvl6pPr marL="2514600" indent="-228600" eaLnBrk="0" fontAlgn="base" hangingPunct="0">
                <a:spcBef>
                  <a:spcPct val="0"/>
                </a:spcBef>
                <a:spcAft>
                  <a:spcPct val="0"/>
                </a:spcAft>
                <a:defRPr sz="2400" b="1">
                  <a:solidFill>
                    <a:schemeClr val="accent1"/>
                  </a:solidFill>
                  <a:latin typeface="Arial" charset="0"/>
                  <a:ea typeface="ＭＳ Ｐゴシック" charset="0"/>
                </a:defRPr>
              </a:lvl6pPr>
              <a:lvl7pPr marL="2971800" indent="-228600" eaLnBrk="0" fontAlgn="base" hangingPunct="0">
                <a:spcBef>
                  <a:spcPct val="0"/>
                </a:spcBef>
                <a:spcAft>
                  <a:spcPct val="0"/>
                </a:spcAft>
                <a:defRPr sz="2400" b="1">
                  <a:solidFill>
                    <a:schemeClr val="accent1"/>
                  </a:solidFill>
                  <a:latin typeface="Arial" charset="0"/>
                  <a:ea typeface="ＭＳ Ｐゴシック" charset="0"/>
                </a:defRPr>
              </a:lvl7pPr>
              <a:lvl8pPr marL="3429000" indent="-228600" eaLnBrk="0" fontAlgn="base" hangingPunct="0">
                <a:spcBef>
                  <a:spcPct val="0"/>
                </a:spcBef>
                <a:spcAft>
                  <a:spcPct val="0"/>
                </a:spcAft>
                <a:defRPr sz="2400" b="1">
                  <a:solidFill>
                    <a:schemeClr val="accent1"/>
                  </a:solidFill>
                  <a:latin typeface="Arial" charset="0"/>
                  <a:ea typeface="ＭＳ Ｐゴシック" charset="0"/>
                </a:defRPr>
              </a:lvl8pPr>
              <a:lvl9pPr marL="3886200" indent="-228600" eaLnBrk="0" fontAlgn="base" hangingPunct="0">
                <a:spcBef>
                  <a:spcPct val="0"/>
                </a:spcBef>
                <a:spcAft>
                  <a:spcPct val="0"/>
                </a:spcAft>
                <a:defRPr sz="2400" b="1">
                  <a:solidFill>
                    <a:schemeClr val="accent1"/>
                  </a:solidFill>
                  <a:latin typeface="Arial" charset="0"/>
                  <a:ea typeface="ＭＳ Ｐゴシック" charset="0"/>
                </a:defRPr>
              </a:lvl9pPr>
            </a:lstStyle>
            <a:p>
              <a:pPr eaLnBrk="1" hangingPunct="1">
                <a:defRPr/>
              </a:pPr>
              <a:r>
                <a:rPr lang="en-US" sz="1200" kern="0" dirty="0">
                  <a:solidFill>
                    <a:srgbClr val="000000"/>
                  </a:solidFill>
                </a:rPr>
                <a:t>Vertical Displacement Event (VDE) in </a:t>
              </a:r>
              <a:r>
                <a:rPr lang="en-US" sz="1200" kern="0" dirty="0" err="1">
                  <a:solidFill>
                    <a:srgbClr val="000000"/>
                  </a:solidFill>
                </a:rPr>
                <a:t>ITER</a:t>
              </a:r>
              <a:r>
                <a:rPr lang="en-US" sz="1200" kern="0" dirty="0">
                  <a:solidFill>
                    <a:srgbClr val="000000"/>
                  </a:solidFill>
                </a:rPr>
                <a:t> Tokamak Plasma and Wall Geometry (</a:t>
              </a:r>
              <a:r>
                <a:rPr lang="en-US" sz="1200" kern="0" dirty="0" err="1">
                  <a:solidFill>
                    <a:srgbClr val="000000"/>
                  </a:solidFill>
                </a:rPr>
                <a:t>Drekar</a:t>
              </a:r>
              <a:r>
                <a:rPr lang="en-US" sz="1200" kern="0" dirty="0">
                  <a:solidFill>
                    <a:srgbClr val="000000"/>
                  </a:solidFill>
                </a:rPr>
                <a:t> sim.) </a:t>
              </a:r>
            </a:p>
          </p:txBody>
        </p:sp>
        <p:grpSp>
          <p:nvGrpSpPr>
            <p:cNvPr id="9" name="Group 8">
              <a:extLst>
                <a:ext uri="{FF2B5EF4-FFF2-40B4-BE49-F238E27FC236}">
                  <a16:creationId xmlns:a16="http://schemas.microsoft.com/office/drawing/2014/main" id="{C492A1E5-9EF1-1D07-051E-2F3E9F08B186}"/>
                </a:ext>
              </a:extLst>
            </p:cNvPr>
            <p:cNvGrpSpPr/>
            <p:nvPr/>
          </p:nvGrpSpPr>
          <p:grpSpPr>
            <a:xfrm>
              <a:off x="9028888" y="522550"/>
              <a:ext cx="2958982" cy="1720826"/>
              <a:chOff x="9028888" y="522550"/>
              <a:chExt cx="2958982" cy="1720826"/>
            </a:xfrm>
          </p:grpSpPr>
          <p:pic>
            <p:nvPicPr>
              <p:cNvPr id="10" name="Picture 9">
                <a:extLst>
                  <a:ext uri="{FF2B5EF4-FFF2-40B4-BE49-F238E27FC236}">
                    <a16:creationId xmlns:a16="http://schemas.microsoft.com/office/drawing/2014/main" id="{5A1E00E7-A7E8-616E-1EBA-9452025D514A}"/>
                  </a:ext>
                </a:extLst>
              </p:cNvPr>
              <p:cNvPicPr>
                <a:picLocks noChangeAspect="1"/>
              </p:cNvPicPr>
              <p:nvPr/>
            </p:nvPicPr>
            <p:blipFill>
              <a:blip r:embed="rId4"/>
              <a:stretch>
                <a:fillRect/>
              </a:stretch>
            </p:blipFill>
            <p:spPr>
              <a:xfrm>
                <a:off x="9028888" y="522550"/>
                <a:ext cx="2958982" cy="1720826"/>
              </a:xfrm>
              <a:prstGeom prst="rect">
                <a:avLst/>
              </a:prstGeom>
            </p:spPr>
          </p:pic>
          <p:sp>
            <p:nvSpPr>
              <p:cNvPr id="11" name="Rectangle 10">
                <a:extLst>
                  <a:ext uri="{FF2B5EF4-FFF2-40B4-BE49-F238E27FC236}">
                    <a16:creationId xmlns:a16="http://schemas.microsoft.com/office/drawing/2014/main" id="{B681A5FC-7B7B-74C3-5C40-6B0406B999B8}"/>
                  </a:ext>
                </a:extLst>
              </p:cNvPr>
              <p:cNvSpPr/>
              <p:nvPr/>
            </p:nvSpPr>
            <p:spPr>
              <a:xfrm>
                <a:off x="11877292" y="1542197"/>
                <a:ext cx="110578" cy="5920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5742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DA7A5A1-01A0-1CF1-81F1-AA6A02CB3717}"/>
              </a:ext>
            </a:extLst>
          </p:cNvPr>
          <p:cNvGrpSpPr/>
          <p:nvPr/>
        </p:nvGrpSpPr>
        <p:grpSpPr>
          <a:xfrm>
            <a:off x="2147533" y="1366634"/>
            <a:ext cx="7446254" cy="2886689"/>
            <a:chOff x="1441253" y="3308018"/>
            <a:chExt cx="9622510" cy="3270958"/>
          </a:xfrm>
        </p:grpSpPr>
        <p:pic>
          <p:nvPicPr>
            <p:cNvPr id="15" name="Picture 14">
              <a:extLst>
                <a:ext uri="{FF2B5EF4-FFF2-40B4-BE49-F238E27FC236}">
                  <a16:creationId xmlns:a16="http://schemas.microsoft.com/office/drawing/2014/main" id="{9215E60B-F9A4-C4B6-6693-38EE80E3E06E}"/>
                </a:ext>
              </a:extLst>
            </p:cNvPr>
            <p:cNvPicPr>
              <a:picLocks noChangeAspect="1"/>
            </p:cNvPicPr>
            <p:nvPr/>
          </p:nvPicPr>
          <p:blipFill rotWithShape="1">
            <a:blip r:embed="rId2"/>
            <a:srcRect b="12668"/>
            <a:stretch/>
          </p:blipFill>
          <p:spPr>
            <a:xfrm>
              <a:off x="1441253" y="3308018"/>
              <a:ext cx="7141433" cy="3008680"/>
            </a:xfrm>
            <a:prstGeom prst="rect">
              <a:avLst/>
            </a:prstGeom>
          </p:spPr>
        </p:pic>
        <p:pic>
          <p:nvPicPr>
            <p:cNvPr id="16" name="Picture 15" descr="length_scales.pdf">
              <a:extLst>
                <a:ext uri="{FF2B5EF4-FFF2-40B4-BE49-F238E27FC236}">
                  <a16:creationId xmlns:a16="http://schemas.microsoft.com/office/drawing/2014/main" id="{7C599EE4-B99F-0026-8C75-E31595304217}"/>
                </a:ext>
              </a:extLst>
            </p:cNvPr>
            <p:cNvPicPr>
              <a:picLocks noChangeAspect="1"/>
            </p:cNvPicPr>
            <p:nvPr/>
          </p:nvPicPr>
          <p:blipFill rotWithShape="1">
            <a:blip r:embed="rId3">
              <a:extLst>
                <a:ext uri="{28A0092B-C50C-407E-A947-70E740481C1C}">
                  <a14:useLocalDpi xmlns:a14="http://schemas.microsoft.com/office/drawing/2010/main" val="0"/>
                </a:ext>
              </a:extLst>
            </a:blip>
            <a:srcRect r="-547"/>
            <a:stretch/>
          </p:blipFill>
          <p:spPr>
            <a:xfrm>
              <a:off x="8682537" y="3382297"/>
              <a:ext cx="2151349" cy="2896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63C23A81-7C50-52C7-729F-F5579D9B3EB5}"/>
                </a:ext>
              </a:extLst>
            </p:cNvPr>
            <p:cNvSpPr txBox="1"/>
            <p:nvPr/>
          </p:nvSpPr>
          <p:spPr>
            <a:xfrm>
              <a:off x="1498341" y="6316698"/>
              <a:ext cx="9565422" cy="262278"/>
            </a:xfrm>
            <a:prstGeom prst="rect">
              <a:avLst/>
            </a:prstGeom>
            <a:noFill/>
          </p:spPr>
          <p:txBody>
            <a:bodyPr wrap="square" rtlCol="0">
              <a:spAutoFit/>
            </a:bodyPr>
            <a:lstStyle/>
            <a:p>
              <a:pPr eaLnBrk="0" fontAlgn="base" hangingPunct="0">
                <a:spcBef>
                  <a:spcPct val="0"/>
                </a:spcBef>
                <a:spcAft>
                  <a:spcPct val="0"/>
                </a:spcAft>
              </a:pPr>
              <a:r>
                <a:rPr lang="en-US" sz="900" dirty="0">
                  <a:solidFill>
                    <a:prstClr val="black"/>
                  </a:solidFill>
                  <a:latin typeface="Arial" charset="0"/>
                </a:rPr>
                <a:t>DOE Office of Science ASCR/OFES Reports: Fusion Simulation Project Workshop Report, 2007, Integrated System Modeling Workshop 2015</a:t>
              </a:r>
            </a:p>
          </p:txBody>
        </p:sp>
      </p:grpSp>
      <p:sp>
        <p:nvSpPr>
          <p:cNvPr id="2" name="Text Placeholder 1">
            <a:extLst>
              <a:ext uri="{FF2B5EF4-FFF2-40B4-BE49-F238E27FC236}">
                <a16:creationId xmlns:a16="http://schemas.microsoft.com/office/drawing/2014/main" id="{7EE6EE29-35F1-AD4B-975E-B19CD0109B64}"/>
              </a:ext>
            </a:extLst>
          </p:cNvPr>
          <p:cNvSpPr>
            <a:spLocks noGrp="1"/>
          </p:cNvSpPr>
          <p:nvPr>
            <p:ph type="body" sz="quarter" idx="14"/>
          </p:nvPr>
        </p:nvSpPr>
        <p:spPr>
          <a:xfrm>
            <a:off x="609600" y="413584"/>
            <a:ext cx="10968072" cy="892208"/>
          </a:xfrm>
        </p:spPr>
        <p:txBody>
          <a:bodyPr/>
          <a:lstStyle/>
          <a:p>
            <a:r>
              <a:rPr lang="en-US" dirty="0"/>
              <a:t>Goal</a:t>
            </a:r>
          </a:p>
        </p:txBody>
      </p:sp>
      <p:sp>
        <p:nvSpPr>
          <p:cNvPr id="13" name="Text Placeholder 12">
            <a:extLst>
              <a:ext uri="{FF2B5EF4-FFF2-40B4-BE49-F238E27FC236}">
                <a16:creationId xmlns:a16="http://schemas.microsoft.com/office/drawing/2014/main" id="{91B981E2-414E-CDE2-F1BD-986925F61BE4}"/>
              </a:ext>
            </a:extLst>
          </p:cNvPr>
          <p:cNvSpPr>
            <a:spLocks noGrp="1"/>
          </p:cNvSpPr>
          <p:nvPr>
            <p:ph type="body" sz="quarter" idx="19"/>
          </p:nvPr>
        </p:nvSpPr>
        <p:spPr>
          <a:xfrm>
            <a:off x="609600" y="4392286"/>
            <a:ext cx="11424886" cy="1431149"/>
          </a:xfrm>
        </p:spPr>
        <p:txBody>
          <a:bodyPr/>
          <a:lstStyle/>
          <a:p>
            <a:r>
              <a:rPr lang="en-US" sz="2400" b="1" dirty="0"/>
              <a:t>Implicit</a:t>
            </a:r>
            <a:r>
              <a:rPr lang="en-US" sz="2400" dirty="0"/>
              <a:t> time integration (overstep fastest time scales/</a:t>
            </a:r>
            <a:r>
              <a:rPr lang="en-US" sz="2400" dirty="0" err="1"/>
              <a:t>CFL</a:t>
            </a:r>
            <a:r>
              <a:rPr lang="en-US" sz="2400" dirty="0"/>
              <a:t> on refined meshes).</a:t>
            </a:r>
          </a:p>
          <a:p>
            <a:r>
              <a:rPr lang="en-US" sz="2400" b="1" dirty="0"/>
              <a:t>Stabilized FE formulation </a:t>
            </a:r>
            <a:r>
              <a:rPr lang="en-US" sz="2400" dirty="0"/>
              <a:t>(resolution, higher-order accuracy, enforcing constraints)</a:t>
            </a:r>
          </a:p>
          <a:p>
            <a:pPr marL="0" indent="0">
              <a:buNone/>
            </a:pPr>
            <a:r>
              <a:rPr lang="en-US" sz="2400" dirty="0"/>
              <a:t>  (currently) Single-fluid compressible </a:t>
            </a:r>
            <a:r>
              <a:rPr lang="en-US" sz="2400" dirty="0" err="1"/>
              <a:t>visco</a:t>
            </a:r>
            <a:r>
              <a:rPr lang="en-US" sz="2400" dirty="0"/>
              <a:t>-resistive </a:t>
            </a:r>
            <a:r>
              <a:rPr lang="en-US" sz="2400" dirty="0" err="1"/>
              <a:t>MHD</a:t>
            </a:r>
            <a:r>
              <a:rPr lang="en-US" sz="2400" dirty="0"/>
              <a:t>.</a:t>
            </a:r>
          </a:p>
          <a:p>
            <a:pPr marL="230183" marR="0" lvl="0" indent="-230183" algn="l" defTabSz="914400" rtl="0" eaLnBrk="1" fontAlgn="auto" latinLnBrk="0" hangingPunct="1">
              <a:lnSpc>
                <a:spcPct val="100000"/>
              </a:lnSpc>
              <a:spcBef>
                <a:spcPts val="600"/>
              </a:spcBef>
              <a:spcAft>
                <a:spcPts val="0"/>
              </a:spcAft>
              <a:buClrTx/>
              <a:buSzTx/>
              <a:buFont typeface="Arial"/>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Newton-</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Krylov</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 multiphysics block preconditioners (Highly scalable, efficient and robust solvers)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sz="2400" dirty="0"/>
          </a:p>
        </p:txBody>
      </p:sp>
      <p:sp>
        <p:nvSpPr>
          <p:cNvPr id="18" name="Text Placeholder 12">
            <a:extLst>
              <a:ext uri="{FF2B5EF4-FFF2-40B4-BE49-F238E27FC236}">
                <a16:creationId xmlns:a16="http://schemas.microsoft.com/office/drawing/2014/main" id="{1F10CCA1-09AA-E8A6-505C-9B297C4D1392}"/>
              </a:ext>
            </a:extLst>
          </p:cNvPr>
          <p:cNvSpPr txBox="1">
            <a:spLocks/>
          </p:cNvSpPr>
          <p:nvPr/>
        </p:nvSpPr>
        <p:spPr>
          <a:xfrm>
            <a:off x="408712" y="899392"/>
            <a:ext cx="10968071" cy="545363"/>
          </a:xfrm>
          <a:prstGeom prst="rect">
            <a:avLst/>
          </a:prstGeom>
        </p:spPr>
        <p:txBody>
          <a:bodyPr vert="horz" lIns="0" tIns="0" rIns="0" bIns="0" rtlCol="0">
            <a:noAutofit/>
          </a:bodyPr>
          <a:lstStyle>
            <a:lvl1pPr marL="230183" indent="-230183" algn="l" defTabSz="685783"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64" indent="-230183" algn="l" defTabSz="685783"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58" indent="-231770" algn="l" defTabSz="685783"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378" indent="-227007"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t>Analyze macroscopic plasma </a:t>
            </a:r>
            <a:r>
              <a:rPr lang="en-US" sz="2400" b="1" dirty="0"/>
              <a:t>3D</a:t>
            </a:r>
            <a:r>
              <a:rPr lang="en-US" sz="2400" dirty="0"/>
              <a:t> behavior/instabilities under ITER conditions.</a:t>
            </a:r>
          </a:p>
        </p:txBody>
      </p:sp>
    </p:spTree>
    <p:extLst>
      <p:ext uri="{BB962C8B-B14F-4D97-AF65-F5344CB8AC3E}">
        <p14:creationId xmlns:p14="http://schemas.microsoft.com/office/powerpoint/2010/main" val="659893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 Box 2"/>
          <p:cNvSpPr txBox="1">
            <a:spLocks noChangeArrowheads="1"/>
          </p:cNvSpPr>
          <p:nvPr/>
        </p:nvSpPr>
        <p:spPr bwMode="auto">
          <a:xfrm>
            <a:off x="238056" y="132791"/>
            <a:ext cx="11044555" cy="830997"/>
          </a:xfrm>
          <a:prstGeom prst="rect">
            <a:avLst/>
          </a:prstGeom>
          <a:noFill/>
          <a:ln w="9525">
            <a:noFill/>
            <a:miter lim="800000"/>
            <a:headEnd/>
            <a:tailEnd/>
          </a:ln>
        </p:spPr>
        <p:txBody>
          <a:bodyPr wrap="square">
            <a:prstTxWarp prst="textNoShape">
              <a:avLst/>
            </a:prstTxWarp>
            <a:spAutoFit/>
          </a:bodyPr>
          <a:lstStyle/>
          <a:p>
            <a:pPr algn="l"/>
            <a:r>
              <a:rPr lang="en-US" sz="2400" dirty="0">
                <a:solidFill>
                  <a:srgbClr val="000000"/>
                </a:solidFill>
                <a:ea typeface="ＭＳ Ｐゴシック" charset="-128"/>
                <a:cs typeface="ＭＳ Ｐゴシック" charset="-128"/>
              </a:rPr>
              <a:t>A Reduced length-scale/time scale representation; Basic single fluid</a:t>
            </a:r>
          </a:p>
          <a:p>
            <a:pPr algn="l"/>
            <a:r>
              <a:rPr lang="en-US" sz="2400" dirty="0">
                <a:solidFill>
                  <a:srgbClr val="000000"/>
                </a:solidFill>
                <a:ea typeface="ＭＳ Ｐゴシック" charset="-128"/>
                <a:cs typeface="ＭＳ Ｐゴシック" charset="-128"/>
              </a:rPr>
              <a:t>Resistive MHD [e.g. 3D H(grad) Variational Multiscale (VMS) Stabilized FE] </a:t>
            </a:r>
            <a:endParaRPr lang="en-US" sz="2000" dirty="0">
              <a:solidFill>
                <a:srgbClr val="000000"/>
              </a:solidFill>
              <a:ea typeface="ＭＳ Ｐゴシック" charset="-128"/>
              <a:cs typeface="ＭＳ Ｐゴシック" charset="-128"/>
            </a:endParaRPr>
          </a:p>
        </p:txBody>
      </p:sp>
      <p:sp>
        <p:nvSpPr>
          <p:cNvPr id="73" name="Rectangle 3"/>
          <p:cNvSpPr>
            <a:spLocks noChangeArrowheads="1"/>
          </p:cNvSpPr>
          <p:nvPr/>
        </p:nvSpPr>
        <p:spPr bwMode="auto">
          <a:xfrm>
            <a:off x="3349625" y="6491288"/>
            <a:ext cx="237566" cy="369332"/>
          </a:xfrm>
          <a:prstGeom prst="rect">
            <a:avLst/>
          </a:prstGeom>
          <a:noFill/>
          <a:ln w="12700">
            <a:noFill/>
            <a:miter lim="800000"/>
            <a:headEnd/>
            <a:tailEnd/>
          </a:ln>
        </p:spPr>
        <p:txBody>
          <a:bodyPr wrap="none">
            <a:prstTxWarp prst="textNoShape">
              <a:avLst/>
            </a:prstTxWarp>
            <a:spAutoFit/>
          </a:bodyPr>
          <a:lstStyle/>
          <a:p>
            <a:r>
              <a:rPr lang="en-US">
                <a:solidFill>
                  <a:srgbClr val="618FFD"/>
                </a:solidFill>
              </a:rPr>
              <a:t> </a:t>
            </a:r>
          </a:p>
        </p:txBody>
      </p:sp>
      <p:sp>
        <p:nvSpPr>
          <p:cNvPr id="74" name="Rectangle 4"/>
          <p:cNvSpPr>
            <a:spLocks noChangeArrowheads="1"/>
          </p:cNvSpPr>
          <p:nvPr/>
        </p:nvSpPr>
        <p:spPr bwMode="auto">
          <a:xfrm>
            <a:off x="638812" y="1452585"/>
            <a:ext cx="9208048" cy="5193875"/>
          </a:xfrm>
          <a:prstGeom prst="rect">
            <a:avLst/>
          </a:prstGeom>
          <a:noFill/>
          <a:ln w="12700">
            <a:solidFill>
              <a:schemeClr val="tx1"/>
            </a:solidFill>
            <a:miter lim="800000"/>
            <a:headEnd/>
            <a:tailEnd/>
          </a:ln>
        </p:spPr>
        <p:txBody>
          <a:bodyPr wrap="none" anchor="ctr">
            <a:prstTxWarp prst="textNoShape">
              <a:avLst/>
            </a:prstTxWarp>
          </a:bodyPr>
          <a:lstStyle/>
          <a:p>
            <a:endParaRPr lang="en-US">
              <a:solidFill>
                <a:srgbClr val="618FFD"/>
              </a:solidFill>
            </a:endParaRPr>
          </a:p>
        </p:txBody>
      </p:sp>
      <p:pic>
        <p:nvPicPr>
          <p:cNvPr id="85" name="Picture 84" descr="latex-image-1.pdf"/>
          <p:cNvPicPr>
            <a:picLocks noChangeAspect="1"/>
          </p:cNvPicPr>
          <p:nvPr/>
        </p:nvPicPr>
        <p:blipFill rotWithShape="1">
          <a:blip r:embed="rId3">
            <a:extLst>
              <a:ext uri="{28A0092B-C50C-407E-A947-70E740481C1C}">
                <a14:useLocalDpi xmlns:a14="http://schemas.microsoft.com/office/drawing/2010/main" val="0"/>
              </a:ext>
            </a:extLst>
          </a:blip>
          <a:srcRect l="25730"/>
          <a:stretch/>
        </p:blipFill>
        <p:spPr>
          <a:xfrm>
            <a:off x="817032" y="3193679"/>
            <a:ext cx="1858831" cy="508488"/>
          </a:xfrm>
          <a:prstGeom prst="rect">
            <a:avLst/>
          </a:prstGeom>
        </p:spPr>
      </p:pic>
      <p:pic>
        <p:nvPicPr>
          <p:cNvPr id="87" name="Picture 86" descr="latex-image-1.pdf"/>
          <p:cNvPicPr>
            <a:picLocks noChangeAspect="1"/>
          </p:cNvPicPr>
          <p:nvPr/>
        </p:nvPicPr>
        <p:blipFill rotWithShape="1">
          <a:blip r:embed="rId4">
            <a:extLst>
              <a:ext uri="{28A0092B-C50C-407E-A947-70E740481C1C}">
                <a14:useLocalDpi xmlns:a14="http://schemas.microsoft.com/office/drawing/2010/main" val="0"/>
              </a:ext>
            </a:extLst>
          </a:blip>
          <a:srcRect l="9101"/>
          <a:stretch/>
        </p:blipFill>
        <p:spPr>
          <a:xfrm>
            <a:off x="781077" y="5088977"/>
            <a:ext cx="5612228" cy="523029"/>
          </a:xfrm>
          <a:prstGeom prst="rect">
            <a:avLst/>
          </a:prstGeom>
        </p:spPr>
      </p:pic>
      <p:grpSp>
        <p:nvGrpSpPr>
          <p:cNvPr id="88" name="Group 87"/>
          <p:cNvGrpSpPr/>
          <p:nvPr/>
        </p:nvGrpSpPr>
        <p:grpSpPr>
          <a:xfrm>
            <a:off x="10053282" y="402020"/>
            <a:ext cx="1900662" cy="566113"/>
            <a:chOff x="3757766" y="508418"/>
            <a:chExt cx="1959085" cy="734783"/>
          </a:xfrm>
        </p:grpSpPr>
        <p:grpSp>
          <p:nvGrpSpPr>
            <p:cNvPr id="89" name="Group 88"/>
            <p:cNvGrpSpPr/>
            <p:nvPr/>
          </p:nvGrpSpPr>
          <p:grpSpPr>
            <a:xfrm>
              <a:off x="3757766" y="508418"/>
              <a:ext cx="336813" cy="340763"/>
              <a:chOff x="1631850" y="717263"/>
              <a:chExt cx="426335" cy="447739"/>
            </a:xfrm>
          </p:grpSpPr>
          <p:sp>
            <p:nvSpPr>
              <p:cNvPr id="155" name="Rectangle 154"/>
              <p:cNvSpPr/>
              <p:nvPr/>
            </p:nvSpPr>
            <p:spPr bwMode="auto">
              <a:xfrm>
                <a:off x="1652878" y="741812"/>
                <a:ext cx="382836" cy="400555"/>
              </a:xfrm>
              <a:prstGeom prst="rect">
                <a:avLst/>
              </a:prstGeom>
              <a:solidFill>
                <a:srgbClr val="BFBFB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grpSp>
            <p:nvGrpSpPr>
              <p:cNvPr id="156" name="Group 155"/>
              <p:cNvGrpSpPr/>
              <p:nvPr/>
            </p:nvGrpSpPr>
            <p:grpSpPr>
              <a:xfrm>
                <a:off x="1631850" y="717263"/>
                <a:ext cx="426335" cy="45719"/>
                <a:chOff x="1634647" y="723339"/>
                <a:chExt cx="426335" cy="45719"/>
              </a:xfrm>
            </p:grpSpPr>
            <p:sp>
              <p:nvSpPr>
                <p:cNvPr id="160" name="Oval 159"/>
                <p:cNvSpPr/>
                <p:nvPr/>
              </p:nvSpPr>
              <p:spPr bwMode="auto">
                <a:xfrm>
                  <a:off x="1634647"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sp>
              <p:nvSpPr>
                <p:cNvPr id="161" name="Oval 160"/>
                <p:cNvSpPr/>
                <p:nvPr/>
              </p:nvSpPr>
              <p:spPr bwMode="auto">
                <a:xfrm>
                  <a:off x="2012368"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grpSp>
          <p:grpSp>
            <p:nvGrpSpPr>
              <p:cNvPr id="157" name="Group 156"/>
              <p:cNvGrpSpPr/>
              <p:nvPr/>
            </p:nvGrpSpPr>
            <p:grpSpPr>
              <a:xfrm>
                <a:off x="1631850" y="1119283"/>
                <a:ext cx="426335" cy="45719"/>
                <a:chOff x="1634647" y="723339"/>
                <a:chExt cx="426335" cy="45719"/>
              </a:xfrm>
            </p:grpSpPr>
            <p:sp>
              <p:nvSpPr>
                <p:cNvPr id="158" name="Oval 157"/>
                <p:cNvSpPr/>
                <p:nvPr/>
              </p:nvSpPr>
              <p:spPr bwMode="auto">
                <a:xfrm>
                  <a:off x="1634647"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sp>
              <p:nvSpPr>
                <p:cNvPr id="159" name="Oval 158"/>
                <p:cNvSpPr/>
                <p:nvPr/>
              </p:nvSpPr>
              <p:spPr bwMode="auto">
                <a:xfrm>
                  <a:off x="2012368"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grpSp>
        </p:grpSp>
        <p:sp>
          <p:nvSpPr>
            <p:cNvPr id="90" name="TextBox 89"/>
            <p:cNvSpPr txBox="1"/>
            <p:nvPr/>
          </p:nvSpPr>
          <p:spPr>
            <a:xfrm>
              <a:off x="3771557" y="799591"/>
              <a:ext cx="348961" cy="439424"/>
            </a:xfrm>
            <a:prstGeom prst="rect">
              <a:avLst/>
            </a:prstGeom>
            <a:noFill/>
          </p:spPr>
          <p:txBody>
            <a:bodyPr wrap="none" rtlCol="0">
              <a:spAutoFit/>
            </a:bodyPr>
            <a:lstStyle/>
            <a:p>
              <a:r>
                <a:rPr lang="en-US" sz="1600" dirty="0">
                  <a:solidFill>
                    <a:srgbClr val="000000"/>
                  </a:solidFill>
                </a:rPr>
                <a:t>u </a:t>
              </a:r>
            </a:p>
          </p:txBody>
        </p:sp>
        <p:grpSp>
          <p:nvGrpSpPr>
            <p:cNvPr id="91" name="Group 90"/>
            <p:cNvGrpSpPr/>
            <p:nvPr/>
          </p:nvGrpSpPr>
          <p:grpSpPr>
            <a:xfrm>
              <a:off x="4173679" y="511841"/>
              <a:ext cx="336813" cy="340763"/>
              <a:chOff x="1631850" y="717263"/>
              <a:chExt cx="426335" cy="447739"/>
            </a:xfrm>
          </p:grpSpPr>
          <p:sp>
            <p:nvSpPr>
              <p:cNvPr id="148" name="Rectangle 147"/>
              <p:cNvSpPr/>
              <p:nvPr/>
            </p:nvSpPr>
            <p:spPr bwMode="auto">
              <a:xfrm>
                <a:off x="1652878" y="741812"/>
                <a:ext cx="382836" cy="400555"/>
              </a:xfrm>
              <a:prstGeom prst="rect">
                <a:avLst/>
              </a:prstGeom>
              <a:solidFill>
                <a:srgbClr val="BFBFB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grpSp>
            <p:nvGrpSpPr>
              <p:cNvPr id="149" name="Group 148"/>
              <p:cNvGrpSpPr/>
              <p:nvPr/>
            </p:nvGrpSpPr>
            <p:grpSpPr>
              <a:xfrm>
                <a:off x="1631850" y="717263"/>
                <a:ext cx="426335" cy="45719"/>
                <a:chOff x="1634647" y="723339"/>
                <a:chExt cx="426335" cy="45719"/>
              </a:xfrm>
            </p:grpSpPr>
            <p:sp>
              <p:nvSpPr>
                <p:cNvPr id="153" name="Oval 152"/>
                <p:cNvSpPr/>
                <p:nvPr/>
              </p:nvSpPr>
              <p:spPr bwMode="auto">
                <a:xfrm>
                  <a:off x="1634647"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sp>
              <p:nvSpPr>
                <p:cNvPr id="154" name="Oval 153"/>
                <p:cNvSpPr/>
                <p:nvPr/>
              </p:nvSpPr>
              <p:spPr bwMode="auto">
                <a:xfrm>
                  <a:off x="2012368"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grpSp>
          <p:grpSp>
            <p:nvGrpSpPr>
              <p:cNvPr id="150" name="Group 149"/>
              <p:cNvGrpSpPr/>
              <p:nvPr/>
            </p:nvGrpSpPr>
            <p:grpSpPr>
              <a:xfrm>
                <a:off x="1631850" y="1119283"/>
                <a:ext cx="426335" cy="45719"/>
                <a:chOff x="1634647" y="723339"/>
                <a:chExt cx="426335" cy="45719"/>
              </a:xfrm>
            </p:grpSpPr>
            <p:sp>
              <p:nvSpPr>
                <p:cNvPr id="151" name="Oval 150"/>
                <p:cNvSpPr/>
                <p:nvPr/>
              </p:nvSpPr>
              <p:spPr bwMode="auto">
                <a:xfrm>
                  <a:off x="1634647"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sp>
              <p:nvSpPr>
                <p:cNvPr id="152" name="Oval 151"/>
                <p:cNvSpPr/>
                <p:nvPr/>
              </p:nvSpPr>
              <p:spPr bwMode="auto">
                <a:xfrm>
                  <a:off x="2012368"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grpSp>
        </p:grpSp>
        <p:sp>
          <p:nvSpPr>
            <p:cNvPr id="106" name="TextBox 105"/>
            <p:cNvSpPr txBox="1"/>
            <p:nvPr/>
          </p:nvSpPr>
          <p:spPr>
            <a:xfrm>
              <a:off x="4223897" y="803014"/>
              <a:ext cx="347309" cy="439424"/>
            </a:xfrm>
            <a:prstGeom prst="rect">
              <a:avLst/>
            </a:prstGeom>
            <a:noFill/>
          </p:spPr>
          <p:txBody>
            <a:bodyPr wrap="none" rtlCol="0">
              <a:spAutoFit/>
            </a:bodyPr>
            <a:lstStyle/>
            <a:p>
              <a:r>
                <a:rPr lang="en-US" sz="1600" dirty="0">
                  <a:solidFill>
                    <a:srgbClr val="000000"/>
                  </a:solidFill>
                </a:rPr>
                <a:t>P </a:t>
              </a:r>
            </a:p>
          </p:txBody>
        </p:sp>
        <p:grpSp>
          <p:nvGrpSpPr>
            <p:cNvPr id="107" name="Group 106"/>
            <p:cNvGrpSpPr/>
            <p:nvPr/>
          </p:nvGrpSpPr>
          <p:grpSpPr>
            <a:xfrm>
              <a:off x="4968814" y="515266"/>
              <a:ext cx="336813" cy="340763"/>
              <a:chOff x="1631850" y="717263"/>
              <a:chExt cx="426335" cy="447739"/>
            </a:xfrm>
          </p:grpSpPr>
          <p:sp>
            <p:nvSpPr>
              <p:cNvPr id="141" name="Rectangle 140"/>
              <p:cNvSpPr/>
              <p:nvPr/>
            </p:nvSpPr>
            <p:spPr bwMode="auto">
              <a:xfrm>
                <a:off x="1652878" y="741812"/>
                <a:ext cx="382836" cy="400555"/>
              </a:xfrm>
              <a:prstGeom prst="rect">
                <a:avLst/>
              </a:prstGeom>
              <a:solidFill>
                <a:srgbClr val="BFBFB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grpSp>
            <p:nvGrpSpPr>
              <p:cNvPr id="142" name="Group 141"/>
              <p:cNvGrpSpPr/>
              <p:nvPr/>
            </p:nvGrpSpPr>
            <p:grpSpPr>
              <a:xfrm>
                <a:off x="1631850" y="717263"/>
                <a:ext cx="426335" cy="45719"/>
                <a:chOff x="1634647" y="723339"/>
                <a:chExt cx="426335" cy="45719"/>
              </a:xfrm>
            </p:grpSpPr>
            <p:sp>
              <p:nvSpPr>
                <p:cNvPr id="146" name="Oval 145"/>
                <p:cNvSpPr/>
                <p:nvPr/>
              </p:nvSpPr>
              <p:spPr bwMode="auto">
                <a:xfrm>
                  <a:off x="1634647"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sp>
              <p:nvSpPr>
                <p:cNvPr id="147" name="Oval 146"/>
                <p:cNvSpPr/>
                <p:nvPr/>
              </p:nvSpPr>
              <p:spPr bwMode="auto">
                <a:xfrm>
                  <a:off x="2012368"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grpSp>
          <p:grpSp>
            <p:nvGrpSpPr>
              <p:cNvPr id="143" name="Group 142"/>
              <p:cNvGrpSpPr/>
              <p:nvPr/>
            </p:nvGrpSpPr>
            <p:grpSpPr>
              <a:xfrm>
                <a:off x="1631850" y="1119283"/>
                <a:ext cx="426335" cy="45719"/>
                <a:chOff x="1634647" y="723339"/>
                <a:chExt cx="426335" cy="45719"/>
              </a:xfrm>
            </p:grpSpPr>
            <p:sp>
              <p:nvSpPr>
                <p:cNvPr id="144" name="Oval 143"/>
                <p:cNvSpPr/>
                <p:nvPr/>
              </p:nvSpPr>
              <p:spPr bwMode="auto">
                <a:xfrm>
                  <a:off x="1634647"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sp>
              <p:nvSpPr>
                <p:cNvPr id="145" name="Oval 144"/>
                <p:cNvSpPr/>
                <p:nvPr/>
              </p:nvSpPr>
              <p:spPr bwMode="auto">
                <a:xfrm>
                  <a:off x="2012368"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grpSp>
        </p:grpSp>
        <p:sp>
          <p:nvSpPr>
            <p:cNvPr id="108" name="TextBox 107"/>
            <p:cNvSpPr txBox="1"/>
            <p:nvPr/>
          </p:nvSpPr>
          <p:spPr>
            <a:xfrm>
              <a:off x="5019032" y="781838"/>
              <a:ext cx="353918" cy="439424"/>
            </a:xfrm>
            <a:prstGeom prst="rect">
              <a:avLst/>
            </a:prstGeom>
            <a:noFill/>
          </p:spPr>
          <p:txBody>
            <a:bodyPr wrap="none" rtlCol="0">
              <a:spAutoFit/>
            </a:bodyPr>
            <a:lstStyle/>
            <a:p>
              <a:r>
                <a:rPr lang="en-US" sz="1600" dirty="0">
                  <a:solidFill>
                    <a:srgbClr val="000000"/>
                  </a:solidFill>
                </a:rPr>
                <a:t>B </a:t>
              </a:r>
            </a:p>
          </p:txBody>
        </p:sp>
        <p:grpSp>
          <p:nvGrpSpPr>
            <p:cNvPr id="109" name="Group 108"/>
            <p:cNvGrpSpPr/>
            <p:nvPr/>
          </p:nvGrpSpPr>
          <p:grpSpPr>
            <a:xfrm>
              <a:off x="5380038" y="518690"/>
              <a:ext cx="336813" cy="340763"/>
              <a:chOff x="1631850" y="717263"/>
              <a:chExt cx="426335" cy="447739"/>
            </a:xfrm>
          </p:grpSpPr>
          <p:sp>
            <p:nvSpPr>
              <p:cNvPr id="127" name="Rectangle 126"/>
              <p:cNvSpPr/>
              <p:nvPr/>
            </p:nvSpPr>
            <p:spPr bwMode="auto">
              <a:xfrm>
                <a:off x="1652878" y="741812"/>
                <a:ext cx="382836" cy="400555"/>
              </a:xfrm>
              <a:prstGeom prst="rect">
                <a:avLst/>
              </a:prstGeom>
              <a:solidFill>
                <a:srgbClr val="BFBFB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grpSp>
            <p:nvGrpSpPr>
              <p:cNvPr id="128" name="Group 127"/>
              <p:cNvGrpSpPr/>
              <p:nvPr/>
            </p:nvGrpSpPr>
            <p:grpSpPr>
              <a:xfrm>
                <a:off x="1631850" y="717263"/>
                <a:ext cx="426335" cy="45719"/>
                <a:chOff x="1634647" y="723339"/>
                <a:chExt cx="426335" cy="45719"/>
              </a:xfrm>
            </p:grpSpPr>
            <p:sp>
              <p:nvSpPr>
                <p:cNvPr id="139" name="Oval 138"/>
                <p:cNvSpPr/>
                <p:nvPr/>
              </p:nvSpPr>
              <p:spPr bwMode="auto">
                <a:xfrm>
                  <a:off x="1634647"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sp>
              <p:nvSpPr>
                <p:cNvPr id="140" name="Oval 139"/>
                <p:cNvSpPr/>
                <p:nvPr/>
              </p:nvSpPr>
              <p:spPr bwMode="auto">
                <a:xfrm>
                  <a:off x="2012368"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grpSp>
          <p:grpSp>
            <p:nvGrpSpPr>
              <p:cNvPr id="129" name="Group 128"/>
              <p:cNvGrpSpPr/>
              <p:nvPr/>
            </p:nvGrpSpPr>
            <p:grpSpPr>
              <a:xfrm>
                <a:off x="1631850" y="1119283"/>
                <a:ext cx="426335" cy="45719"/>
                <a:chOff x="1634647" y="723339"/>
                <a:chExt cx="426335" cy="45719"/>
              </a:xfrm>
            </p:grpSpPr>
            <p:sp>
              <p:nvSpPr>
                <p:cNvPr id="137" name="Oval 136"/>
                <p:cNvSpPr/>
                <p:nvPr/>
              </p:nvSpPr>
              <p:spPr bwMode="auto">
                <a:xfrm>
                  <a:off x="1634647"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sp>
              <p:nvSpPr>
                <p:cNvPr id="138" name="Oval 137"/>
                <p:cNvSpPr/>
                <p:nvPr/>
              </p:nvSpPr>
              <p:spPr bwMode="auto">
                <a:xfrm>
                  <a:off x="2012368"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grpSp>
        </p:grpSp>
        <p:sp>
          <p:nvSpPr>
            <p:cNvPr id="110" name="TextBox 109"/>
            <p:cNvSpPr txBox="1"/>
            <p:nvPr/>
          </p:nvSpPr>
          <p:spPr>
            <a:xfrm>
              <a:off x="5442443" y="775994"/>
              <a:ext cx="238259" cy="439424"/>
            </a:xfrm>
            <a:prstGeom prst="rect">
              <a:avLst/>
            </a:prstGeom>
            <a:noFill/>
          </p:spPr>
          <p:txBody>
            <a:bodyPr wrap="none" rtlCol="0">
              <a:spAutoFit/>
            </a:bodyPr>
            <a:lstStyle/>
            <a:p>
              <a:r>
                <a:rPr lang="en-US" sz="1600" dirty="0">
                  <a:solidFill>
                    <a:srgbClr val="000000"/>
                  </a:solidFill>
                </a:rPr>
                <a:t> </a:t>
              </a:r>
            </a:p>
          </p:txBody>
        </p:sp>
        <p:grpSp>
          <p:nvGrpSpPr>
            <p:cNvPr id="111" name="Group 110"/>
            <p:cNvGrpSpPr/>
            <p:nvPr/>
          </p:nvGrpSpPr>
          <p:grpSpPr>
            <a:xfrm>
              <a:off x="4581988" y="512605"/>
              <a:ext cx="336813" cy="340763"/>
              <a:chOff x="1631850" y="717263"/>
              <a:chExt cx="426335" cy="447739"/>
            </a:xfrm>
          </p:grpSpPr>
          <p:sp>
            <p:nvSpPr>
              <p:cNvPr id="114" name="Rectangle 113"/>
              <p:cNvSpPr/>
              <p:nvPr/>
            </p:nvSpPr>
            <p:spPr bwMode="auto">
              <a:xfrm>
                <a:off x="1652878" y="741812"/>
                <a:ext cx="382836" cy="400555"/>
              </a:xfrm>
              <a:prstGeom prst="rect">
                <a:avLst/>
              </a:prstGeom>
              <a:solidFill>
                <a:srgbClr val="BFBFB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grpSp>
            <p:nvGrpSpPr>
              <p:cNvPr id="115" name="Group 114"/>
              <p:cNvGrpSpPr/>
              <p:nvPr/>
            </p:nvGrpSpPr>
            <p:grpSpPr>
              <a:xfrm>
                <a:off x="1631850" y="717263"/>
                <a:ext cx="426335" cy="45719"/>
                <a:chOff x="1634647" y="723339"/>
                <a:chExt cx="426335" cy="45719"/>
              </a:xfrm>
            </p:grpSpPr>
            <p:sp>
              <p:nvSpPr>
                <p:cNvPr id="119" name="Oval 118"/>
                <p:cNvSpPr/>
                <p:nvPr/>
              </p:nvSpPr>
              <p:spPr bwMode="auto">
                <a:xfrm>
                  <a:off x="1634647"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sp>
              <p:nvSpPr>
                <p:cNvPr id="120" name="Oval 119"/>
                <p:cNvSpPr/>
                <p:nvPr/>
              </p:nvSpPr>
              <p:spPr bwMode="auto">
                <a:xfrm>
                  <a:off x="2012368"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grpSp>
          <p:grpSp>
            <p:nvGrpSpPr>
              <p:cNvPr id="116" name="Group 115"/>
              <p:cNvGrpSpPr/>
              <p:nvPr/>
            </p:nvGrpSpPr>
            <p:grpSpPr>
              <a:xfrm>
                <a:off x="1631850" y="1119283"/>
                <a:ext cx="426335" cy="45719"/>
                <a:chOff x="1634647" y="723339"/>
                <a:chExt cx="426335" cy="45719"/>
              </a:xfrm>
            </p:grpSpPr>
            <p:sp>
              <p:nvSpPr>
                <p:cNvPr id="117" name="Oval 116"/>
                <p:cNvSpPr/>
                <p:nvPr/>
              </p:nvSpPr>
              <p:spPr bwMode="auto">
                <a:xfrm>
                  <a:off x="1634647"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sp>
              <p:nvSpPr>
                <p:cNvPr id="118" name="Oval 117"/>
                <p:cNvSpPr/>
                <p:nvPr/>
              </p:nvSpPr>
              <p:spPr bwMode="auto">
                <a:xfrm>
                  <a:off x="2012368" y="723339"/>
                  <a:ext cx="48614" cy="4571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618FFD"/>
                    </a:solidFill>
                  </a:endParaRPr>
                </a:p>
              </p:txBody>
            </p:sp>
          </p:grpSp>
        </p:grpSp>
        <p:sp>
          <p:nvSpPr>
            <p:cNvPr id="112" name="TextBox 111"/>
            <p:cNvSpPr txBox="1"/>
            <p:nvPr/>
          </p:nvSpPr>
          <p:spPr>
            <a:xfrm>
              <a:off x="4601334" y="803777"/>
              <a:ext cx="340700" cy="439424"/>
            </a:xfrm>
            <a:prstGeom prst="rect">
              <a:avLst/>
            </a:prstGeom>
            <a:noFill/>
          </p:spPr>
          <p:txBody>
            <a:bodyPr wrap="none" rtlCol="0">
              <a:spAutoFit/>
            </a:bodyPr>
            <a:lstStyle/>
            <a:p>
              <a:r>
                <a:rPr lang="en-US" sz="1600" dirty="0">
                  <a:solidFill>
                    <a:srgbClr val="000000"/>
                  </a:solidFill>
                </a:rPr>
                <a:t>T </a:t>
              </a:r>
            </a:p>
          </p:txBody>
        </p:sp>
        <p:pic>
          <p:nvPicPr>
            <p:cNvPr id="113" name="Picture 112" descr="latex-image-1.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4988" y="914458"/>
              <a:ext cx="159261" cy="228506"/>
            </a:xfrm>
            <a:prstGeom prst="rect">
              <a:avLst/>
            </a:prstGeom>
          </p:spPr>
        </p:pic>
      </p:grpSp>
      <p:pic>
        <p:nvPicPr>
          <p:cNvPr id="165" name="Picture 164" descr="latex-image-1.pdf">
            <a:extLst>
              <a:ext uri="{FF2B5EF4-FFF2-40B4-BE49-F238E27FC236}">
                <a16:creationId xmlns:a16="http://schemas.microsoft.com/office/drawing/2014/main" id="{66DD7CA2-E3DE-2B45-AC27-886C968F2AE3}"/>
              </a:ext>
            </a:extLst>
          </p:cNvPr>
          <p:cNvPicPr>
            <a:picLocks noChangeAspect="1"/>
          </p:cNvPicPr>
          <p:nvPr/>
        </p:nvPicPr>
        <p:blipFill rotWithShape="1">
          <a:blip r:embed="rId6">
            <a:extLst>
              <a:ext uri="{28A0092B-C50C-407E-A947-70E740481C1C}">
                <a14:useLocalDpi xmlns:a14="http://schemas.microsoft.com/office/drawing/2010/main" val="0"/>
              </a:ext>
            </a:extLst>
          </a:blip>
          <a:srcRect l="60769"/>
          <a:stretch/>
        </p:blipFill>
        <p:spPr>
          <a:xfrm>
            <a:off x="1410905" y="5712486"/>
            <a:ext cx="1006933" cy="557409"/>
          </a:xfrm>
          <a:prstGeom prst="rect">
            <a:avLst/>
          </a:prstGeom>
        </p:spPr>
      </p:pic>
      <p:sp>
        <p:nvSpPr>
          <p:cNvPr id="79" name="Rectangle 21"/>
          <p:cNvSpPr>
            <a:spLocks noChangeArrowheads="1"/>
          </p:cNvSpPr>
          <p:nvPr/>
        </p:nvSpPr>
        <p:spPr bwMode="auto">
          <a:xfrm>
            <a:off x="722631" y="1499728"/>
            <a:ext cx="3390415" cy="307777"/>
          </a:xfrm>
          <a:prstGeom prst="rect">
            <a:avLst/>
          </a:prstGeom>
          <a:noFill/>
          <a:ln w="12700">
            <a:noFill/>
            <a:miter lim="800000"/>
            <a:headEnd/>
            <a:tailEnd/>
          </a:ln>
        </p:spPr>
        <p:txBody>
          <a:bodyPr wrap="none">
            <a:prstTxWarp prst="textNoShape">
              <a:avLst/>
            </a:prstTxWarp>
            <a:spAutoFit/>
          </a:bodyPr>
          <a:lstStyle/>
          <a:p>
            <a:r>
              <a:rPr lang="en-US" sz="1400" u="sng" dirty="0">
                <a:solidFill>
                  <a:srgbClr val="000000"/>
                </a:solidFill>
              </a:rPr>
              <a:t>Resistive MHD Model in Conservative Form</a:t>
            </a:r>
          </a:p>
        </p:txBody>
      </p:sp>
      <p:sp>
        <p:nvSpPr>
          <p:cNvPr id="75" name="Rectangle 74"/>
          <p:cNvSpPr/>
          <p:nvPr/>
        </p:nvSpPr>
        <p:spPr>
          <a:xfrm>
            <a:off x="3999352" y="3423884"/>
            <a:ext cx="575401" cy="377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750C0C3-0908-66DA-832F-DFA0E02751F2}"/>
              </a:ext>
            </a:extLst>
          </p:cNvPr>
          <p:cNvPicPr>
            <a:picLocks noChangeAspect="1"/>
          </p:cNvPicPr>
          <p:nvPr/>
        </p:nvPicPr>
        <p:blipFill>
          <a:blip r:embed="rId7"/>
          <a:stretch>
            <a:fillRect/>
          </a:stretch>
        </p:blipFill>
        <p:spPr>
          <a:xfrm>
            <a:off x="755100" y="1897106"/>
            <a:ext cx="4346054" cy="486404"/>
          </a:xfrm>
          <a:prstGeom prst="rect">
            <a:avLst/>
          </a:prstGeom>
        </p:spPr>
      </p:pic>
      <p:pic>
        <p:nvPicPr>
          <p:cNvPr id="12" name="Picture 11">
            <a:extLst>
              <a:ext uri="{FF2B5EF4-FFF2-40B4-BE49-F238E27FC236}">
                <a16:creationId xmlns:a16="http://schemas.microsoft.com/office/drawing/2014/main" id="{EF5D90C5-D8F6-3319-AC5E-70AEA248F93C}"/>
              </a:ext>
            </a:extLst>
          </p:cNvPr>
          <p:cNvPicPr>
            <a:picLocks noChangeAspect="1"/>
          </p:cNvPicPr>
          <p:nvPr/>
        </p:nvPicPr>
        <p:blipFill>
          <a:blip r:embed="rId8"/>
          <a:stretch>
            <a:fillRect/>
          </a:stretch>
        </p:blipFill>
        <p:spPr>
          <a:xfrm>
            <a:off x="6194124" y="1965711"/>
            <a:ext cx="2888462" cy="424943"/>
          </a:xfrm>
          <a:prstGeom prst="rect">
            <a:avLst/>
          </a:prstGeom>
        </p:spPr>
      </p:pic>
      <p:grpSp>
        <p:nvGrpSpPr>
          <p:cNvPr id="33" name="Group 32">
            <a:extLst>
              <a:ext uri="{FF2B5EF4-FFF2-40B4-BE49-F238E27FC236}">
                <a16:creationId xmlns:a16="http://schemas.microsoft.com/office/drawing/2014/main" id="{A2F50503-C523-6A4E-5948-043A40F02F8B}"/>
              </a:ext>
            </a:extLst>
          </p:cNvPr>
          <p:cNvGrpSpPr/>
          <p:nvPr/>
        </p:nvGrpSpPr>
        <p:grpSpPr>
          <a:xfrm>
            <a:off x="3167560" y="2295868"/>
            <a:ext cx="2788381" cy="2967450"/>
            <a:chOff x="1890830" y="473819"/>
            <a:chExt cx="2788381" cy="2967450"/>
          </a:xfrm>
        </p:grpSpPr>
        <p:cxnSp>
          <p:nvCxnSpPr>
            <p:cNvPr id="37" name="Straight Arrow Connector 36">
              <a:extLst>
                <a:ext uri="{FF2B5EF4-FFF2-40B4-BE49-F238E27FC236}">
                  <a16:creationId xmlns:a16="http://schemas.microsoft.com/office/drawing/2014/main" id="{A94E84AC-5FED-975F-7091-8CB52A631C26}"/>
                </a:ext>
              </a:extLst>
            </p:cNvPr>
            <p:cNvCxnSpPr>
              <a:cxnSpLocks/>
            </p:cNvCxnSpPr>
            <p:nvPr/>
          </p:nvCxnSpPr>
          <p:spPr bwMode="auto">
            <a:xfrm flipV="1">
              <a:off x="1890830" y="473819"/>
              <a:ext cx="1407193" cy="2967450"/>
            </a:xfrm>
            <a:prstGeom prst="straightConnector1">
              <a:avLst/>
            </a:prstGeom>
            <a:solidFill>
              <a:schemeClr val="accent1"/>
            </a:solidFill>
            <a:ln w="38100" cap="flat" cmpd="sng" algn="ctr">
              <a:solidFill>
                <a:srgbClr val="FF0000"/>
              </a:solidFill>
              <a:prstDash val="solid"/>
              <a:round/>
              <a:headEnd type="arrow"/>
              <a:tailEnd type="arrow"/>
            </a:ln>
            <a:effectLst/>
          </p:spPr>
        </p:cxnSp>
        <p:sp>
          <p:nvSpPr>
            <p:cNvPr id="35" name="TextBox 34">
              <a:extLst>
                <a:ext uri="{FF2B5EF4-FFF2-40B4-BE49-F238E27FC236}">
                  <a16:creationId xmlns:a16="http://schemas.microsoft.com/office/drawing/2014/main" id="{BD376851-428F-83F7-39BF-1DB441924061}"/>
                </a:ext>
              </a:extLst>
            </p:cNvPr>
            <p:cNvSpPr txBox="1"/>
            <p:nvPr/>
          </p:nvSpPr>
          <p:spPr>
            <a:xfrm>
              <a:off x="2883235" y="1861658"/>
              <a:ext cx="1795976" cy="523220"/>
            </a:xfrm>
            <a:prstGeom prst="rect">
              <a:avLst/>
            </a:prstGeom>
            <a:solidFill>
              <a:schemeClr val="bg1"/>
            </a:solidFill>
            <a:ln>
              <a:solidFill>
                <a:srgbClr val="FF0000"/>
              </a:solidFill>
            </a:ln>
          </p:spPr>
          <p:txBody>
            <a:bodyPr wrap="square" rtlCol="0">
              <a:spAutoFit/>
            </a:bodyPr>
            <a:lstStyle/>
            <a:p>
              <a:pPr eaLnBrk="0" fontAlgn="base" hangingPunct="0">
                <a:spcBef>
                  <a:spcPct val="0"/>
                </a:spcBef>
                <a:spcAft>
                  <a:spcPct val="0"/>
                </a:spcAft>
              </a:pPr>
              <a:r>
                <a:rPr lang="en-US" sz="1400" b="1" dirty="0">
                  <a:solidFill>
                    <a:srgbClr val="FF0000"/>
                  </a:solidFill>
                </a:rPr>
                <a:t>Alfven wave strong off diagonal coupling </a:t>
              </a:r>
            </a:p>
          </p:txBody>
        </p:sp>
      </p:grpSp>
      <p:sp>
        <p:nvSpPr>
          <p:cNvPr id="45" name="TextBox 44">
            <a:extLst>
              <a:ext uri="{FF2B5EF4-FFF2-40B4-BE49-F238E27FC236}">
                <a16:creationId xmlns:a16="http://schemas.microsoft.com/office/drawing/2014/main" id="{DD2BB518-4CBF-572E-8C20-4A9197FEDA5D}"/>
              </a:ext>
            </a:extLst>
          </p:cNvPr>
          <p:cNvSpPr txBox="1"/>
          <p:nvPr/>
        </p:nvSpPr>
        <p:spPr>
          <a:xfrm>
            <a:off x="2518353" y="5725154"/>
            <a:ext cx="1714282" cy="523220"/>
          </a:xfrm>
          <a:prstGeom prst="rect">
            <a:avLst/>
          </a:prstGeom>
          <a:solidFill>
            <a:schemeClr val="bg1"/>
          </a:solidFill>
          <a:ln>
            <a:solidFill>
              <a:srgbClr val="FF0000"/>
            </a:solidFill>
          </a:ln>
        </p:spPr>
        <p:txBody>
          <a:bodyPr wrap="square" rtlCol="0">
            <a:spAutoFit/>
          </a:bodyPr>
          <a:lstStyle/>
          <a:p>
            <a:pPr eaLnBrk="0" fontAlgn="base" hangingPunct="0">
              <a:spcBef>
                <a:spcPct val="0"/>
              </a:spcBef>
              <a:spcAft>
                <a:spcPct val="0"/>
              </a:spcAft>
            </a:pPr>
            <a:r>
              <a:rPr lang="en-US" sz="1400" b="1" dirty="0">
                <a:solidFill>
                  <a:srgbClr val="FF0000"/>
                </a:solidFill>
              </a:rPr>
              <a:t>Elliptic constraint – infinite wave speed</a:t>
            </a:r>
          </a:p>
        </p:txBody>
      </p:sp>
      <p:pic>
        <p:nvPicPr>
          <p:cNvPr id="2" name="Picture 1" descr="latex-image-1.pdf">
            <a:extLst>
              <a:ext uri="{FF2B5EF4-FFF2-40B4-BE49-F238E27FC236}">
                <a16:creationId xmlns:a16="http://schemas.microsoft.com/office/drawing/2014/main" id="{A8E296C2-F8FF-4BE4-45B4-362770F702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80313" y="6084367"/>
            <a:ext cx="3688292" cy="240403"/>
          </a:xfrm>
          <a:prstGeom prst="rect">
            <a:avLst/>
          </a:prstGeom>
        </p:spPr>
      </p:pic>
      <p:sp>
        <p:nvSpPr>
          <p:cNvPr id="3" name="TextBox 2">
            <a:extLst>
              <a:ext uri="{FF2B5EF4-FFF2-40B4-BE49-F238E27FC236}">
                <a16:creationId xmlns:a16="http://schemas.microsoft.com/office/drawing/2014/main" id="{F1B16B3B-CA66-B192-2226-17E2B74CCD41}"/>
              </a:ext>
            </a:extLst>
          </p:cNvPr>
          <p:cNvSpPr txBox="1"/>
          <p:nvPr/>
        </p:nvSpPr>
        <p:spPr>
          <a:xfrm>
            <a:off x="4706355" y="5701235"/>
            <a:ext cx="1558760" cy="307777"/>
          </a:xfrm>
          <a:prstGeom prst="rect">
            <a:avLst/>
          </a:prstGeom>
          <a:noFill/>
        </p:spPr>
        <p:txBody>
          <a:bodyPr wrap="none" rtlCol="0">
            <a:spAutoFit/>
          </a:bodyPr>
          <a:lstStyle/>
          <a:p>
            <a:r>
              <a:rPr lang="en-US" sz="1400" u="sng" dirty="0" err="1"/>
              <a:t>MHD</a:t>
            </a:r>
            <a:r>
              <a:rPr lang="en-US" sz="1400" u="sng" dirty="0"/>
              <a:t> Wave speeds</a:t>
            </a:r>
          </a:p>
        </p:txBody>
      </p:sp>
      <p:grpSp>
        <p:nvGrpSpPr>
          <p:cNvPr id="4" name="Group 3">
            <a:extLst>
              <a:ext uri="{FF2B5EF4-FFF2-40B4-BE49-F238E27FC236}">
                <a16:creationId xmlns:a16="http://schemas.microsoft.com/office/drawing/2014/main" id="{7503A010-CC5D-2E90-58CB-609F07757C78}"/>
              </a:ext>
            </a:extLst>
          </p:cNvPr>
          <p:cNvGrpSpPr/>
          <p:nvPr/>
        </p:nvGrpSpPr>
        <p:grpSpPr>
          <a:xfrm>
            <a:off x="4706355" y="6341948"/>
            <a:ext cx="4466094" cy="369332"/>
            <a:chOff x="5634317" y="6334055"/>
            <a:chExt cx="4466094" cy="369332"/>
          </a:xfrm>
        </p:grpSpPr>
        <p:sp>
          <p:nvSpPr>
            <p:cNvPr id="6" name="TextBox 5">
              <a:extLst>
                <a:ext uri="{FF2B5EF4-FFF2-40B4-BE49-F238E27FC236}">
                  <a16:creationId xmlns:a16="http://schemas.microsoft.com/office/drawing/2014/main" id="{F81E25FB-744C-1282-DD42-E23429A268EE}"/>
                </a:ext>
              </a:extLst>
            </p:cNvPr>
            <p:cNvSpPr txBox="1"/>
            <p:nvPr/>
          </p:nvSpPr>
          <p:spPr>
            <a:xfrm>
              <a:off x="5634317" y="6334055"/>
              <a:ext cx="4466094" cy="369332"/>
            </a:xfrm>
            <a:prstGeom prst="rect">
              <a:avLst/>
            </a:prstGeom>
            <a:noFill/>
          </p:spPr>
          <p:txBody>
            <a:bodyPr wrap="none" rtlCol="0">
              <a:spAutoFit/>
            </a:bodyPr>
            <a:lstStyle/>
            <a:p>
              <a:r>
                <a:rPr lang="en-US" dirty="0"/>
                <a:t>Here </a:t>
              </a:r>
              <a:r>
                <a:rPr lang="en-US" i="1" dirty="0" err="1"/>
                <a:t>c</a:t>
              </a:r>
              <a:r>
                <a:rPr lang="en-US" baseline="-25000" dirty="0" err="1"/>
                <a:t>h</a:t>
              </a:r>
              <a:r>
                <a:rPr lang="en-US" baseline="-25000" dirty="0"/>
                <a:t> </a:t>
              </a:r>
              <a:r>
                <a:rPr lang="en-US" dirty="0"/>
                <a:t>is</a:t>
              </a:r>
              <a:r>
                <a:rPr lang="en-US" baseline="-25000" dirty="0"/>
                <a:t>                </a:t>
              </a:r>
              <a:r>
                <a:rPr lang="en-US" dirty="0"/>
                <a:t>for elliptic divergence cleaning</a:t>
              </a:r>
            </a:p>
          </p:txBody>
        </p:sp>
        <p:pic>
          <p:nvPicPr>
            <p:cNvPr id="7" name="Picture 6" descr="latex-image-1.pdf">
              <a:extLst>
                <a:ext uri="{FF2B5EF4-FFF2-40B4-BE49-F238E27FC236}">
                  <a16:creationId xmlns:a16="http://schemas.microsoft.com/office/drawing/2014/main" id="{E3371F87-2D39-8ACC-4EE4-4E6A3BC2C4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11332" y="6481758"/>
              <a:ext cx="257653" cy="102243"/>
            </a:xfrm>
            <a:prstGeom prst="rect">
              <a:avLst/>
            </a:prstGeom>
          </p:spPr>
        </p:pic>
      </p:grpSp>
      <p:grpSp>
        <p:nvGrpSpPr>
          <p:cNvPr id="16" name="Group 15">
            <a:extLst>
              <a:ext uri="{FF2B5EF4-FFF2-40B4-BE49-F238E27FC236}">
                <a16:creationId xmlns:a16="http://schemas.microsoft.com/office/drawing/2014/main" id="{FDCC2D64-89D1-1D7E-4568-DD2A52718D5A}"/>
              </a:ext>
            </a:extLst>
          </p:cNvPr>
          <p:cNvGrpSpPr/>
          <p:nvPr/>
        </p:nvGrpSpPr>
        <p:grpSpPr>
          <a:xfrm>
            <a:off x="781077" y="2252026"/>
            <a:ext cx="2298685" cy="1845449"/>
            <a:chOff x="831782" y="2305186"/>
            <a:chExt cx="2298685" cy="1845449"/>
          </a:xfrm>
        </p:grpSpPr>
        <p:grpSp>
          <p:nvGrpSpPr>
            <p:cNvPr id="32" name="Group 31">
              <a:extLst>
                <a:ext uri="{FF2B5EF4-FFF2-40B4-BE49-F238E27FC236}">
                  <a16:creationId xmlns:a16="http://schemas.microsoft.com/office/drawing/2014/main" id="{4DEE37D5-3234-CA63-B92E-5541575FDD33}"/>
                </a:ext>
              </a:extLst>
            </p:cNvPr>
            <p:cNvGrpSpPr/>
            <p:nvPr/>
          </p:nvGrpSpPr>
          <p:grpSpPr>
            <a:xfrm>
              <a:off x="831782" y="2305186"/>
              <a:ext cx="2298685" cy="1845449"/>
              <a:chOff x="1008814" y="2206502"/>
              <a:chExt cx="2298685" cy="1845449"/>
            </a:xfrm>
          </p:grpSpPr>
          <p:sp>
            <p:nvSpPr>
              <p:cNvPr id="30" name="TextBox 29">
                <a:extLst>
                  <a:ext uri="{FF2B5EF4-FFF2-40B4-BE49-F238E27FC236}">
                    <a16:creationId xmlns:a16="http://schemas.microsoft.com/office/drawing/2014/main" id="{AD54868C-4DAF-7F74-E55B-EFEBE8DD3B98}"/>
                  </a:ext>
                </a:extLst>
              </p:cNvPr>
              <p:cNvSpPr txBox="1"/>
              <p:nvPr/>
            </p:nvSpPr>
            <p:spPr>
              <a:xfrm>
                <a:off x="1008814" y="2292385"/>
                <a:ext cx="1733800" cy="830997"/>
              </a:xfrm>
              <a:prstGeom prst="rect">
                <a:avLst/>
              </a:prstGeom>
              <a:solidFill>
                <a:schemeClr val="bg1"/>
              </a:solidFill>
              <a:ln>
                <a:solidFill>
                  <a:srgbClr val="FF0000"/>
                </a:solidFill>
              </a:ln>
            </p:spPr>
            <p:txBody>
              <a:bodyPr wrap="square" rtlCol="0">
                <a:spAutoFit/>
              </a:bodyPr>
              <a:lstStyle/>
              <a:p>
                <a:pPr eaLnBrk="0" fontAlgn="base" hangingPunct="0">
                  <a:spcBef>
                    <a:spcPct val="0"/>
                  </a:spcBef>
                  <a:spcAft>
                    <a:spcPct val="0"/>
                  </a:spcAft>
                </a:pPr>
                <a:r>
                  <a:rPr lang="en-US" sz="1200" b="1" dirty="0">
                    <a:solidFill>
                      <a:srgbClr val="FF0000"/>
                    </a:solidFill>
                  </a:rPr>
                  <a:t>Sound wave off diagonal coupling, and</a:t>
                </a:r>
              </a:p>
              <a:p>
                <a:pPr eaLnBrk="0" fontAlgn="base" hangingPunct="0">
                  <a:spcBef>
                    <a:spcPct val="0"/>
                  </a:spcBef>
                  <a:spcAft>
                    <a:spcPct val="0"/>
                  </a:spcAft>
                </a:pPr>
                <a:r>
                  <a:rPr lang="en-US" sz="1200" b="1" dirty="0">
                    <a:solidFill>
                      <a:srgbClr val="FF0000"/>
                    </a:solidFill>
                  </a:rPr>
                  <a:t>nearly incompressible </a:t>
                </a:r>
              </a:p>
              <a:p>
                <a:pPr eaLnBrk="0" fontAlgn="base" hangingPunct="0">
                  <a:spcBef>
                    <a:spcPct val="0"/>
                  </a:spcBef>
                  <a:spcAft>
                    <a:spcPct val="0"/>
                  </a:spcAft>
                </a:pPr>
                <a:r>
                  <a:rPr lang="en-US" sz="1200" b="1" dirty="0">
                    <a:solidFill>
                      <a:srgbClr val="FF0000"/>
                    </a:solidFill>
                  </a:rPr>
                  <a:t>flow limit (                       )</a:t>
                </a:r>
              </a:p>
            </p:txBody>
          </p:sp>
          <p:grpSp>
            <p:nvGrpSpPr>
              <p:cNvPr id="28" name="Group 27">
                <a:extLst>
                  <a:ext uri="{FF2B5EF4-FFF2-40B4-BE49-F238E27FC236}">
                    <a16:creationId xmlns:a16="http://schemas.microsoft.com/office/drawing/2014/main" id="{DC17090F-FC81-B214-751A-3F8A682A9057}"/>
                  </a:ext>
                </a:extLst>
              </p:cNvPr>
              <p:cNvGrpSpPr/>
              <p:nvPr/>
            </p:nvGrpSpPr>
            <p:grpSpPr>
              <a:xfrm>
                <a:off x="1587937" y="2206502"/>
                <a:ext cx="1719562" cy="1845449"/>
                <a:chOff x="1587937" y="2206502"/>
                <a:chExt cx="1719562" cy="1845449"/>
              </a:xfrm>
            </p:grpSpPr>
            <p:cxnSp>
              <p:nvCxnSpPr>
                <p:cNvPr id="17" name="Straight Arrow Connector 16">
                  <a:extLst>
                    <a:ext uri="{FF2B5EF4-FFF2-40B4-BE49-F238E27FC236}">
                      <a16:creationId xmlns:a16="http://schemas.microsoft.com/office/drawing/2014/main" id="{A05AF717-98CC-06A9-871B-26034D197E0A}"/>
                    </a:ext>
                  </a:extLst>
                </p:cNvPr>
                <p:cNvCxnSpPr>
                  <a:cxnSpLocks/>
                </p:cNvCxnSpPr>
                <p:nvPr/>
              </p:nvCxnSpPr>
              <p:spPr bwMode="auto">
                <a:xfrm flipV="1">
                  <a:off x="1587937" y="3514010"/>
                  <a:ext cx="0" cy="537941"/>
                </a:xfrm>
                <a:prstGeom prst="straightConnector1">
                  <a:avLst/>
                </a:prstGeom>
                <a:solidFill>
                  <a:schemeClr val="accent1"/>
                </a:solidFill>
                <a:ln w="38100" cap="flat" cmpd="sng" algn="ctr">
                  <a:solidFill>
                    <a:srgbClr val="FF0000"/>
                  </a:solidFill>
                  <a:prstDash val="solid"/>
                  <a:round/>
                  <a:headEnd type="arrow"/>
                  <a:tailEnd type="arrow"/>
                </a:ln>
                <a:effectLst/>
              </p:spPr>
            </p:cxnSp>
            <p:cxnSp>
              <p:nvCxnSpPr>
                <p:cNvPr id="14" name="Straight Arrow Connector 13">
                  <a:extLst>
                    <a:ext uri="{FF2B5EF4-FFF2-40B4-BE49-F238E27FC236}">
                      <a16:creationId xmlns:a16="http://schemas.microsoft.com/office/drawing/2014/main" id="{7D113675-B700-64AB-B536-FF5451954774}"/>
                    </a:ext>
                  </a:extLst>
                </p:cNvPr>
                <p:cNvCxnSpPr>
                  <a:cxnSpLocks/>
                </p:cNvCxnSpPr>
                <p:nvPr/>
              </p:nvCxnSpPr>
              <p:spPr bwMode="auto">
                <a:xfrm flipV="1">
                  <a:off x="2453990" y="2206502"/>
                  <a:ext cx="853509" cy="1118698"/>
                </a:xfrm>
                <a:prstGeom prst="straightConnector1">
                  <a:avLst/>
                </a:prstGeom>
                <a:solidFill>
                  <a:schemeClr val="accent1"/>
                </a:solidFill>
                <a:ln w="38100" cap="flat" cmpd="sng" algn="ctr">
                  <a:solidFill>
                    <a:srgbClr val="FF0000"/>
                  </a:solidFill>
                  <a:prstDash val="solid"/>
                  <a:round/>
                  <a:headEnd type="arrow"/>
                  <a:tailEnd type="arrow"/>
                </a:ln>
                <a:effectLst/>
              </p:spPr>
            </p:cxnSp>
          </p:grpSp>
        </p:grpSp>
        <p:pic>
          <p:nvPicPr>
            <p:cNvPr id="15" name="Picture 14">
              <a:extLst>
                <a:ext uri="{FF2B5EF4-FFF2-40B4-BE49-F238E27FC236}">
                  <a16:creationId xmlns:a16="http://schemas.microsoft.com/office/drawing/2014/main" id="{0D3393F7-3832-CAC2-3A81-288BF825D4B0}"/>
                </a:ext>
              </a:extLst>
            </p:cNvPr>
            <p:cNvPicPr>
              <a:picLocks noChangeAspect="1"/>
            </p:cNvPicPr>
            <p:nvPr/>
          </p:nvPicPr>
          <p:blipFill>
            <a:blip r:embed="rId11"/>
            <a:stretch>
              <a:fillRect/>
            </a:stretch>
          </p:blipFill>
          <p:spPr>
            <a:xfrm>
              <a:off x="1630169" y="3025535"/>
              <a:ext cx="761641" cy="139455"/>
            </a:xfrm>
            <a:prstGeom prst="rect">
              <a:avLst/>
            </a:prstGeom>
          </p:spPr>
        </p:pic>
      </p:grpSp>
      <p:pic>
        <p:nvPicPr>
          <p:cNvPr id="8" name="Picture 7" descr="latex-image-1.pdf">
            <a:extLst>
              <a:ext uri="{FF2B5EF4-FFF2-40B4-BE49-F238E27FC236}">
                <a16:creationId xmlns:a16="http://schemas.microsoft.com/office/drawing/2014/main" id="{CD2A7401-A419-4577-1211-12FBE6D8CBDF}"/>
              </a:ext>
            </a:extLst>
          </p:cNvPr>
          <p:cNvPicPr>
            <a:picLocks noChangeAspect="1"/>
          </p:cNvPicPr>
          <p:nvPr/>
        </p:nvPicPr>
        <p:blipFill rotWithShape="1">
          <a:blip r:embed="rId12"/>
          <a:srcRect l="9912"/>
          <a:stretch/>
        </p:blipFill>
        <p:spPr>
          <a:xfrm>
            <a:off x="781077" y="4253369"/>
            <a:ext cx="5313713" cy="557069"/>
          </a:xfrm>
          <a:prstGeom prst="rect">
            <a:avLst/>
          </a:prstGeom>
        </p:spPr>
      </p:pic>
    </p:spTree>
    <p:extLst>
      <p:ext uri="{BB962C8B-B14F-4D97-AF65-F5344CB8AC3E}">
        <p14:creationId xmlns:p14="http://schemas.microsoft.com/office/powerpoint/2010/main" val="220220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EA3FB031-227F-A874-2E89-E9E80C212284}"/>
              </a:ext>
            </a:extLst>
          </p:cNvPr>
          <p:cNvPicPr>
            <a:picLocks noChangeAspect="1"/>
          </p:cNvPicPr>
          <p:nvPr/>
        </p:nvPicPr>
        <p:blipFill rotWithShape="1">
          <a:blip r:embed="rId3">
            <a:clrChange>
              <a:clrFrom>
                <a:srgbClr val="52576E"/>
              </a:clrFrom>
              <a:clrTo>
                <a:srgbClr val="52576E">
                  <a:alpha val="0"/>
                </a:srgbClr>
              </a:clrTo>
            </a:clrChange>
          </a:blip>
          <a:srcRect r="59294"/>
          <a:stretch/>
        </p:blipFill>
        <p:spPr>
          <a:xfrm>
            <a:off x="9638954" y="3109388"/>
            <a:ext cx="2241435" cy="3704275"/>
          </a:xfrm>
          <a:prstGeom prst="rect">
            <a:avLst/>
          </a:prstGeom>
        </p:spPr>
      </p:pic>
      <p:pic>
        <p:nvPicPr>
          <p:cNvPr id="3" name="Picture 2">
            <a:extLst>
              <a:ext uri="{FF2B5EF4-FFF2-40B4-BE49-F238E27FC236}">
                <a16:creationId xmlns:a16="http://schemas.microsoft.com/office/drawing/2014/main" id="{22E24587-FE6D-0715-2D76-A2A29EC5980D}"/>
              </a:ext>
            </a:extLst>
          </p:cNvPr>
          <p:cNvPicPr>
            <a:picLocks noChangeAspect="1"/>
          </p:cNvPicPr>
          <p:nvPr/>
        </p:nvPicPr>
        <p:blipFill>
          <a:blip r:embed="rId3">
            <a:clrChange>
              <a:clrFrom>
                <a:srgbClr val="52576E"/>
              </a:clrFrom>
              <a:clrTo>
                <a:srgbClr val="52576E">
                  <a:alpha val="0"/>
                </a:srgbClr>
              </a:clrTo>
            </a:clrChange>
          </a:blip>
          <a:stretch>
            <a:fillRect/>
          </a:stretch>
        </p:blipFill>
        <p:spPr>
          <a:xfrm>
            <a:off x="3394345" y="3951407"/>
            <a:ext cx="4130282" cy="2778553"/>
          </a:xfrm>
          <a:prstGeom prst="rect">
            <a:avLst/>
          </a:prstGeom>
        </p:spPr>
      </p:pic>
      <p:pic>
        <p:nvPicPr>
          <p:cNvPr id="4" name="Picture 3" descr="latex-image-1.pdf">
            <a:extLst>
              <a:ext uri="{FF2B5EF4-FFF2-40B4-BE49-F238E27FC236}">
                <a16:creationId xmlns:a16="http://schemas.microsoft.com/office/drawing/2014/main" id="{D9DAFFD5-357F-8E1C-625C-F20DB2E34B72}"/>
              </a:ext>
            </a:extLst>
          </p:cNvPr>
          <p:cNvPicPr>
            <a:picLocks noChangeAspect="1"/>
          </p:cNvPicPr>
          <p:nvPr/>
        </p:nvPicPr>
        <p:blipFill rotWithShape="1">
          <a:blip r:embed="rId4"/>
          <a:srcRect l="9912"/>
          <a:stretch/>
        </p:blipFill>
        <p:spPr>
          <a:xfrm>
            <a:off x="302054" y="2438167"/>
            <a:ext cx="5313713" cy="557069"/>
          </a:xfrm>
          <a:prstGeom prst="rect">
            <a:avLst/>
          </a:prstGeom>
        </p:spPr>
      </p:pic>
      <p:pic>
        <p:nvPicPr>
          <p:cNvPr id="5" name="Picture 4" descr="latex-image-1.pdf">
            <a:extLst>
              <a:ext uri="{FF2B5EF4-FFF2-40B4-BE49-F238E27FC236}">
                <a16:creationId xmlns:a16="http://schemas.microsoft.com/office/drawing/2014/main" id="{76FA1ABE-FFC2-4868-70D0-8D8DC2CAE6BE}"/>
              </a:ext>
            </a:extLst>
          </p:cNvPr>
          <p:cNvPicPr>
            <a:picLocks noChangeAspect="1"/>
          </p:cNvPicPr>
          <p:nvPr/>
        </p:nvPicPr>
        <p:blipFill rotWithShape="1">
          <a:blip r:embed="rId5">
            <a:extLst>
              <a:ext uri="{28A0092B-C50C-407E-A947-70E740481C1C}">
                <a14:useLocalDpi xmlns:a14="http://schemas.microsoft.com/office/drawing/2010/main" val="0"/>
              </a:ext>
            </a:extLst>
          </a:blip>
          <a:srcRect l="10301"/>
          <a:stretch/>
        </p:blipFill>
        <p:spPr>
          <a:xfrm>
            <a:off x="333146" y="947162"/>
            <a:ext cx="4766381" cy="443770"/>
          </a:xfrm>
          <a:prstGeom prst="rect">
            <a:avLst/>
          </a:prstGeom>
        </p:spPr>
      </p:pic>
      <p:pic>
        <p:nvPicPr>
          <p:cNvPr id="6" name="Picture 5" descr="latex-image-1.pdf">
            <a:extLst>
              <a:ext uri="{FF2B5EF4-FFF2-40B4-BE49-F238E27FC236}">
                <a16:creationId xmlns:a16="http://schemas.microsoft.com/office/drawing/2014/main" id="{8EEE825D-C374-61EE-089D-1BBB344A97F9}"/>
              </a:ext>
            </a:extLst>
          </p:cNvPr>
          <p:cNvPicPr>
            <a:picLocks noChangeAspect="1"/>
          </p:cNvPicPr>
          <p:nvPr/>
        </p:nvPicPr>
        <p:blipFill rotWithShape="1">
          <a:blip r:embed="rId6">
            <a:extLst>
              <a:ext uri="{28A0092B-C50C-407E-A947-70E740481C1C}">
                <a14:useLocalDpi xmlns:a14="http://schemas.microsoft.com/office/drawing/2010/main" val="0"/>
              </a:ext>
            </a:extLst>
          </a:blip>
          <a:srcRect l="24289"/>
          <a:stretch/>
        </p:blipFill>
        <p:spPr>
          <a:xfrm>
            <a:off x="302054" y="1641506"/>
            <a:ext cx="1788098" cy="479828"/>
          </a:xfrm>
          <a:prstGeom prst="rect">
            <a:avLst/>
          </a:prstGeom>
        </p:spPr>
      </p:pic>
      <p:pic>
        <p:nvPicPr>
          <p:cNvPr id="7" name="Picture 6" descr="latex-image-1.pdf">
            <a:extLst>
              <a:ext uri="{FF2B5EF4-FFF2-40B4-BE49-F238E27FC236}">
                <a16:creationId xmlns:a16="http://schemas.microsoft.com/office/drawing/2014/main" id="{A5A44850-1C16-6B6F-3AB1-286CF2F5E586}"/>
              </a:ext>
            </a:extLst>
          </p:cNvPr>
          <p:cNvPicPr>
            <a:picLocks noChangeAspect="1"/>
          </p:cNvPicPr>
          <p:nvPr/>
        </p:nvPicPr>
        <p:blipFill>
          <a:blip r:embed="rId7"/>
          <a:stretch>
            <a:fillRect/>
          </a:stretch>
        </p:blipFill>
        <p:spPr>
          <a:xfrm>
            <a:off x="5440723" y="1475019"/>
            <a:ext cx="2200894" cy="355397"/>
          </a:xfrm>
          <a:prstGeom prst="rect">
            <a:avLst/>
          </a:prstGeom>
        </p:spPr>
      </p:pic>
      <p:pic>
        <p:nvPicPr>
          <p:cNvPr id="8" name="Picture 36" descr="latex-image-1">
            <a:extLst>
              <a:ext uri="{FF2B5EF4-FFF2-40B4-BE49-F238E27FC236}">
                <a16:creationId xmlns:a16="http://schemas.microsoft.com/office/drawing/2014/main" id="{0B4061A8-CA0E-7788-B469-ABFF9B0A7AF8}"/>
              </a:ext>
            </a:extLst>
          </p:cNvPr>
          <p:cNvPicPr>
            <a:picLocks noChangeAspect="1" noChangeArrowheads="1"/>
          </p:cNvPicPr>
          <p:nvPr/>
        </p:nvPicPr>
        <p:blipFill rotWithShape="1">
          <a:blip r:embed="rId8">
            <a:clrChange>
              <a:clrFrom>
                <a:srgbClr val="FFFFFF"/>
              </a:clrFrom>
              <a:clrTo>
                <a:srgbClr val="FFFFFF">
                  <a:alpha val="0"/>
                </a:srgbClr>
              </a:clrTo>
            </a:clrChange>
          </a:blip>
          <a:srcRect l="4196"/>
          <a:stretch/>
        </p:blipFill>
        <p:spPr bwMode="auto">
          <a:xfrm>
            <a:off x="5346570" y="1041643"/>
            <a:ext cx="2755182" cy="355398"/>
          </a:xfrm>
          <a:prstGeom prst="rect">
            <a:avLst/>
          </a:prstGeom>
          <a:noFill/>
          <a:ln w="9525">
            <a:noFill/>
            <a:miter lim="800000"/>
            <a:headEnd/>
            <a:tailEnd/>
          </a:ln>
        </p:spPr>
      </p:pic>
      <p:sp>
        <p:nvSpPr>
          <p:cNvPr id="11" name="Rectangle 4">
            <a:extLst>
              <a:ext uri="{FF2B5EF4-FFF2-40B4-BE49-F238E27FC236}">
                <a16:creationId xmlns:a16="http://schemas.microsoft.com/office/drawing/2014/main" id="{ACDD8613-5DB6-F638-30D2-703C75DBE41F}"/>
              </a:ext>
            </a:extLst>
          </p:cNvPr>
          <p:cNvSpPr>
            <a:spLocks noChangeArrowheads="1"/>
          </p:cNvSpPr>
          <p:nvPr/>
        </p:nvSpPr>
        <p:spPr bwMode="auto">
          <a:xfrm>
            <a:off x="124102" y="615809"/>
            <a:ext cx="8770937" cy="3963506"/>
          </a:xfrm>
          <a:prstGeom prst="rect">
            <a:avLst/>
          </a:prstGeom>
          <a:noFill/>
          <a:ln w="12700">
            <a:noFill/>
            <a:miter lim="800000"/>
            <a:headEnd/>
            <a:tailEnd/>
          </a:ln>
        </p:spPr>
        <p:txBody>
          <a:bodyPr wrap="none" anchor="ctr">
            <a:prstTxWarp prst="textNoShape">
              <a:avLst/>
            </a:prstTxWarp>
          </a:bodyPr>
          <a:lstStyle/>
          <a:p>
            <a:pPr algn="ctr" eaLnBrk="0" fontAlgn="base" hangingPunct="0">
              <a:spcBef>
                <a:spcPct val="0"/>
              </a:spcBef>
              <a:spcAft>
                <a:spcPct val="0"/>
              </a:spcAft>
            </a:pPr>
            <a:endParaRPr lang="en-US" b="1">
              <a:solidFill>
                <a:srgbClr val="BBE0E3"/>
              </a:solidFill>
            </a:endParaRPr>
          </a:p>
        </p:txBody>
      </p:sp>
      <p:pic>
        <p:nvPicPr>
          <p:cNvPr id="13" name="Picture 12" descr="latex-image-1.pdf">
            <a:extLst>
              <a:ext uri="{FF2B5EF4-FFF2-40B4-BE49-F238E27FC236}">
                <a16:creationId xmlns:a16="http://schemas.microsoft.com/office/drawing/2014/main" id="{AAD86899-B6A4-9192-D460-3640FCD00D25}"/>
              </a:ext>
            </a:extLst>
          </p:cNvPr>
          <p:cNvPicPr>
            <a:picLocks noChangeAspect="1"/>
          </p:cNvPicPr>
          <p:nvPr/>
        </p:nvPicPr>
        <p:blipFill rotWithShape="1">
          <a:blip r:embed="rId9">
            <a:extLst>
              <a:ext uri="{28A0092B-C50C-407E-A947-70E740481C1C}">
                <a14:useLocalDpi xmlns:a14="http://schemas.microsoft.com/office/drawing/2010/main" val="0"/>
              </a:ext>
            </a:extLst>
          </a:blip>
          <a:srcRect l="9101"/>
          <a:stretch/>
        </p:blipFill>
        <p:spPr>
          <a:xfrm>
            <a:off x="293144" y="3167485"/>
            <a:ext cx="5612228" cy="523029"/>
          </a:xfrm>
          <a:prstGeom prst="rect">
            <a:avLst/>
          </a:prstGeom>
        </p:spPr>
      </p:pic>
      <p:pic>
        <p:nvPicPr>
          <p:cNvPr id="14" name="Picture 13" descr="latex-image-1.pdf">
            <a:extLst>
              <a:ext uri="{FF2B5EF4-FFF2-40B4-BE49-F238E27FC236}">
                <a16:creationId xmlns:a16="http://schemas.microsoft.com/office/drawing/2014/main" id="{ADA3AF27-27A6-6D79-8929-F5C084EFDC08}"/>
              </a:ext>
            </a:extLst>
          </p:cNvPr>
          <p:cNvPicPr>
            <a:picLocks noChangeAspect="1"/>
          </p:cNvPicPr>
          <p:nvPr/>
        </p:nvPicPr>
        <p:blipFill rotWithShape="1">
          <a:blip r:embed="rId10">
            <a:extLst>
              <a:ext uri="{28A0092B-C50C-407E-A947-70E740481C1C}">
                <a14:useLocalDpi xmlns:a14="http://schemas.microsoft.com/office/drawing/2010/main" val="0"/>
              </a:ext>
            </a:extLst>
          </a:blip>
          <a:srcRect l="59885"/>
          <a:stretch/>
        </p:blipFill>
        <p:spPr>
          <a:xfrm>
            <a:off x="365760" y="3654846"/>
            <a:ext cx="1123948" cy="608465"/>
          </a:xfrm>
          <a:prstGeom prst="rect">
            <a:avLst/>
          </a:prstGeom>
        </p:spPr>
      </p:pic>
      <p:sp>
        <p:nvSpPr>
          <p:cNvPr id="18" name="Right Brace 17">
            <a:extLst>
              <a:ext uri="{FF2B5EF4-FFF2-40B4-BE49-F238E27FC236}">
                <a16:creationId xmlns:a16="http://schemas.microsoft.com/office/drawing/2014/main" id="{3AA6226A-AFB8-C5CC-48A8-D5EB51EFAD2E}"/>
              </a:ext>
            </a:extLst>
          </p:cNvPr>
          <p:cNvSpPr/>
          <p:nvPr/>
        </p:nvSpPr>
        <p:spPr>
          <a:xfrm>
            <a:off x="8873800" y="947162"/>
            <a:ext cx="541324" cy="3011916"/>
          </a:xfrm>
          <a:prstGeom prst="rightBrace">
            <a:avLst/>
          </a:prstGeom>
          <a:solidFill>
            <a:schemeClr val="bg1"/>
          </a:solid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TextBox 18">
            <a:extLst>
              <a:ext uri="{FF2B5EF4-FFF2-40B4-BE49-F238E27FC236}">
                <a16:creationId xmlns:a16="http://schemas.microsoft.com/office/drawing/2014/main" id="{7987403C-5A30-A033-85A1-A4C604BB6CF6}"/>
              </a:ext>
            </a:extLst>
          </p:cNvPr>
          <p:cNvSpPr txBox="1"/>
          <p:nvPr/>
        </p:nvSpPr>
        <p:spPr>
          <a:xfrm>
            <a:off x="9471686" y="1887904"/>
            <a:ext cx="2736327" cy="1169551"/>
          </a:xfrm>
          <a:prstGeom prst="rect">
            <a:avLst/>
          </a:prstGeom>
          <a:noFill/>
        </p:spPr>
        <p:txBody>
          <a:bodyPr wrap="none" rtlCol="0">
            <a:spAutoFit/>
          </a:bodyPr>
          <a:lstStyle/>
          <a:p>
            <a:r>
              <a:rPr lang="en-US" sz="1400" dirty="0">
                <a:solidFill>
                  <a:srgbClr val="FF0000"/>
                </a:solidFill>
              </a:rPr>
              <a:t>Plasma region: </a:t>
            </a:r>
            <a:r>
              <a:rPr lang="en-US" sz="1400" dirty="0" err="1">
                <a:solidFill>
                  <a:srgbClr val="FF0000"/>
                </a:solidFill>
              </a:rPr>
              <a:t>visco</a:t>
            </a:r>
            <a:r>
              <a:rPr lang="en-US" sz="1400" dirty="0">
                <a:solidFill>
                  <a:srgbClr val="FF0000"/>
                </a:solidFill>
              </a:rPr>
              <a:t>-resistive </a:t>
            </a:r>
            <a:r>
              <a:rPr lang="en-US" sz="1400" dirty="0" err="1">
                <a:solidFill>
                  <a:srgbClr val="FF0000"/>
                </a:solidFill>
              </a:rPr>
              <a:t>MHD</a:t>
            </a:r>
            <a:endParaRPr lang="en-US" sz="1400" dirty="0">
              <a:solidFill>
                <a:srgbClr val="FF0000"/>
              </a:solidFill>
            </a:endParaRPr>
          </a:p>
          <a:p>
            <a:pPr marL="285750" indent="-285750">
              <a:buFont typeface="Arial" panose="020B0604020202020204" pitchFamily="34" charset="0"/>
              <a:buChar char="•"/>
            </a:pPr>
            <a:r>
              <a:rPr lang="en-US" sz="1400" dirty="0">
                <a:solidFill>
                  <a:srgbClr val="FF0000"/>
                </a:solidFill>
              </a:rPr>
              <a:t>Momentum</a:t>
            </a:r>
          </a:p>
          <a:p>
            <a:pPr marL="285750" indent="-285750">
              <a:buFont typeface="Arial" panose="020B0604020202020204" pitchFamily="34" charset="0"/>
              <a:buChar char="•"/>
            </a:pPr>
            <a:r>
              <a:rPr lang="en-US" sz="1400" dirty="0">
                <a:solidFill>
                  <a:srgbClr val="FF0000"/>
                </a:solidFill>
              </a:rPr>
              <a:t>Mass</a:t>
            </a:r>
          </a:p>
          <a:p>
            <a:pPr marL="285750" indent="-285750">
              <a:buFont typeface="Arial" panose="020B0604020202020204" pitchFamily="34" charset="0"/>
              <a:buChar char="•"/>
            </a:pPr>
            <a:r>
              <a:rPr lang="en-US" sz="1400" dirty="0">
                <a:solidFill>
                  <a:srgbClr val="FF0000"/>
                </a:solidFill>
              </a:rPr>
              <a:t>Internal energy</a:t>
            </a:r>
          </a:p>
          <a:p>
            <a:pPr marL="285750" indent="-285750">
              <a:buFont typeface="Arial" panose="020B0604020202020204" pitchFamily="34" charset="0"/>
              <a:buChar char="•"/>
            </a:pPr>
            <a:r>
              <a:rPr lang="en-US" sz="1400" dirty="0">
                <a:solidFill>
                  <a:srgbClr val="FF0000"/>
                </a:solidFill>
              </a:rPr>
              <a:t>Magnetic induction</a:t>
            </a:r>
          </a:p>
        </p:txBody>
      </p:sp>
      <p:sp>
        <p:nvSpPr>
          <p:cNvPr id="20" name="Right Brace 19">
            <a:extLst>
              <a:ext uri="{FF2B5EF4-FFF2-40B4-BE49-F238E27FC236}">
                <a16:creationId xmlns:a16="http://schemas.microsoft.com/office/drawing/2014/main" id="{185827E5-D38E-B101-B26D-1CECDFC0237C}"/>
              </a:ext>
            </a:extLst>
          </p:cNvPr>
          <p:cNvSpPr/>
          <p:nvPr/>
        </p:nvSpPr>
        <p:spPr>
          <a:xfrm>
            <a:off x="5957649" y="2521015"/>
            <a:ext cx="541324" cy="1430392"/>
          </a:xfrm>
          <a:prstGeom prst="rightBrace">
            <a:avLst/>
          </a:prstGeom>
          <a:solidFill>
            <a:schemeClr val="bg1"/>
          </a:solidFill>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CA56900D-57A0-E95E-A270-AC5F4CE3AF2B}"/>
              </a:ext>
            </a:extLst>
          </p:cNvPr>
          <p:cNvSpPr txBox="1"/>
          <p:nvPr/>
        </p:nvSpPr>
        <p:spPr>
          <a:xfrm>
            <a:off x="6535155" y="2714451"/>
            <a:ext cx="2490810" cy="738664"/>
          </a:xfrm>
          <a:prstGeom prst="rect">
            <a:avLst/>
          </a:prstGeom>
          <a:noFill/>
        </p:spPr>
        <p:txBody>
          <a:bodyPr wrap="none" rtlCol="0">
            <a:spAutoFit/>
          </a:bodyPr>
          <a:lstStyle/>
          <a:p>
            <a:r>
              <a:rPr lang="en-US" sz="1400" u="sng" dirty="0">
                <a:solidFill>
                  <a:schemeClr val="accent1"/>
                </a:solidFill>
              </a:rPr>
              <a:t>Solid walls and vacuum regions </a:t>
            </a:r>
          </a:p>
          <a:p>
            <a:pPr marL="285750" indent="-285750">
              <a:buFont typeface="Arial" panose="020B0604020202020204" pitchFamily="34" charset="0"/>
              <a:buChar char="•"/>
            </a:pPr>
            <a:r>
              <a:rPr lang="en-US" sz="1400" dirty="0">
                <a:solidFill>
                  <a:schemeClr val="accent1"/>
                </a:solidFill>
              </a:rPr>
              <a:t>Internal energy </a:t>
            </a:r>
          </a:p>
          <a:p>
            <a:pPr marL="285750" indent="-285750">
              <a:buFont typeface="Arial" panose="020B0604020202020204" pitchFamily="34" charset="0"/>
              <a:buChar char="•"/>
            </a:pPr>
            <a:r>
              <a:rPr lang="en-US" sz="1400" dirty="0">
                <a:solidFill>
                  <a:schemeClr val="accent1"/>
                </a:solidFill>
              </a:rPr>
              <a:t>Magnetic induction</a:t>
            </a:r>
          </a:p>
        </p:txBody>
      </p:sp>
      <p:cxnSp>
        <p:nvCxnSpPr>
          <p:cNvPr id="25" name="Straight Arrow Connector 24">
            <a:extLst>
              <a:ext uri="{FF2B5EF4-FFF2-40B4-BE49-F238E27FC236}">
                <a16:creationId xmlns:a16="http://schemas.microsoft.com/office/drawing/2014/main" id="{49805943-FCBB-D844-DD75-DD14468AB749}"/>
              </a:ext>
            </a:extLst>
          </p:cNvPr>
          <p:cNvCxnSpPr>
            <a:cxnSpLocks/>
          </p:cNvCxnSpPr>
          <p:nvPr/>
        </p:nvCxnSpPr>
        <p:spPr>
          <a:xfrm flipH="1">
            <a:off x="6784069" y="3428378"/>
            <a:ext cx="516240" cy="772147"/>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646769A-E06F-9EDE-EE21-3C89E542F13F}"/>
              </a:ext>
            </a:extLst>
          </p:cNvPr>
          <p:cNvCxnSpPr>
            <a:cxnSpLocks/>
          </p:cNvCxnSpPr>
          <p:nvPr/>
        </p:nvCxnSpPr>
        <p:spPr>
          <a:xfrm flipH="1">
            <a:off x="7212957" y="3024049"/>
            <a:ext cx="2925223" cy="231663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EEA0454-34F3-A7AB-2BD0-79E7F0CC657E}"/>
              </a:ext>
            </a:extLst>
          </p:cNvPr>
          <p:cNvSpPr txBox="1"/>
          <p:nvPr/>
        </p:nvSpPr>
        <p:spPr>
          <a:xfrm>
            <a:off x="431597" y="189099"/>
            <a:ext cx="9003362" cy="369332"/>
          </a:xfrm>
          <a:prstGeom prst="rect">
            <a:avLst/>
          </a:prstGeom>
          <a:noFill/>
        </p:spPr>
        <p:txBody>
          <a:bodyPr wrap="none" rtlCol="0">
            <a:spAutoFit/>
          </a:bodyPr>
          <a:lstStyle/>
          <a:p>
            <a:r>
              <a:rPr lang="en-US" u="sng" dirty="0"/>
              <a:t>Heterogeneous Multiphysics: 3D implicit unstructured FE </a:t>
            </a:r>
            <a:r>
              <a:rPr lang="en-US" u="sng" dirty="0" err="1"/>
              <a:t>visco</a:t>
            </a:r>
            <a:r>
              <a:rPr lang="en-US" u="sng" dirty="0"/>
              <a:t>-resistive </a:t>
            </a:r>
            <a:r>
              <a:rPr lang="en-US" u="sng" dirty="0" err="1"/>
              <a:t>MHD</a:t>
            </a:r>
            <a:r>
              <a:rPr lang="en-US" u="sng" dirty="0"/>
              <a:t> in </a:t>
            </a:r>
            <a:r>
              <a:rPr lang="en-US" u="sng" dirty="0" err="1"/>
              <a:t>ITER</a:t>
            </a:r>
            <a:r>
              <a:rPr lang="en-US" u="sng" dirty="0"/>
              <a:t> geometry</a:t>
            </a:r>
          </a:p>
        </p:txBody>
      </p:sp>
      <p:cxnSp>
        <p:nvCxnSpPr>
          <p:cNvPr id="17" name="Straight Arrow Connector 16">
            <a:extLst>
              <a:ext uri="{FF2B5EF4-FFF2-40B4-BE49-F238E27FC236}">
                <a16:creationId xmlns:a16="http://schemas.microsoft.com/office/drawing/2014/main" id="{A9AF5E2E-9F1F-ACDB-C12C-701F7D6EE4A1}"/>
              </a:ext>
            </a:extLst>
          </p:cNvPr>
          <p:cNvCxnSpPr>
            <a:cxnSpLocks/>
          </p:cNvCxnSpPr>
          <p:nvPr/>
        </p:nvCxnSpPr>
        <p:spPr>
          <a:xfrm flipH="1">
            <a:off x="6600437" y="3428378"/>
            <a:ext cx="699872" cy="66394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13C138-1CF9-7FCA-906E-16E9346B5ADC}"/>
              </a:ext>
            </a:extLst>
          </p:cNvPr>
          <p:cNvSpPr txBox="1"/>
          <p:nvPr/>
        </p:nvSpPr>
        <p:spPr>
          <a:xfrm>
            <a:off x="333146" y="4594794"/>
            <a:ext cx="2646622" cy="1169551"/>
          </a:xfrm>
          <a:prstGeom prst="rect">
            <a:avLst/>
          </a:prstGeom>
          <a:noFill/>
          <a:ln>
            <a:solidFill>
              <a:schemeClr val="tx1"/>
            </a:solidFill>
          </a:ln>
        </p:spPr>
        <p:txBody>
          <a:bodyPr wrap="none" rtlCol="0">
            <a:spAutoFit/>
          </a:bodyPr>
          <a:lstStyle/>
          <a:p>
            <a:r>
              <a:rPr lang="en-US" sz="1400" u="sng" dirty="0"/>
              <a:t>Heterogeneous Physics Regions</a:t>
            </a:r>
          </a:p>
          <a:p>
            <a:pPr marL="285750" indent="-285750">
              <a:buFont typeface="Arial" panose="020B0604020202020204" pitchFamily="34" charset="0"/>
              <a:buChar char="•"/>
            </a:pPr>
            <a:r>
              <a:rPr lang="en-US" sz="1400" dirty="0"/>
              <a:t>Outer perfect conducting wall</a:t>
            </a:r>
          </a:p>
          <a:p>
            <a:pPr marL="285750" indent="-285750">
              <a:buFont typeface="Arial" panose="020B0604020202020204" pitchFamily="34" charset="0"/>
              <a:buChar char="•"/>
            </a:pPr>
            <a:r>
              <a:rPr lang="en-US" sz="1400" dirty="0"/>
              <a:t>Vacuum region</a:t>
            </a:r>
          </a:p>
          <a:p>
            <a:pPr marL="285750" indent="-285750">
              <a:buFont typeface="Arial" panose="020B0604020202020204" pitchFamily="34" charset="0"/>
              <a:buChar char="•"/>
            </a:pPr>
            <a:r>
              <a:rPr lang="en-US" sz="1400" dirty="0"/>
              <a:t>Solid 1</a:t>
            </a:r>
            <a:r>
              <a:rPr lang="en-US" sz="1400" baseline="30000" dirty="0"/>
              <a:t>st</a:t>
            </a:r>
            <a:r>
              <a:rPr lang="en-US" sz="1400" dirty="0"/>
              <a:t> wall</a:t>
            </a:r>
          </a:p>
          <a:p>
            <a:pPr marL="285750" indent="-285750">
              <a:buFont typeface="Arial" panose="020B0604020202020204" pitchFamily="34" charset="0"/>
              <a:buChar char="•"/>
            </a:pPr>
            <a:r>
              <a:rPr lang="en-US" sz="1400" dirty="0"/>
              <a:t>Plasma region </a:t>
            </a:r>
          </a:p>
        </p:txBody>
      </p:sp>
      <p:cxnSp>
        <p:nvCxnSpPr>
          <p:cNvPr id="10" name="Straight Arrow Connector 9">
            <a:extLst>
              <a:ext uri="{FF2B5EF4-FFF2-40B4-BE49-F238E27FC236}">
                <a16:creationId xmlns:a16="http://schemas.microsoft.com/office/drawing/2014/main" id="{4FE05419-BA17-498D-EF9D-C8CF78A89F98}"/>
              </a:ext>
            </a:extLst>
          </p:cNvPr>
          <p:cNvCxnSpPr>
            <a:cxnSpLocks/>
          </p:cNvCxnSpPr>
          <p:nvPr/>
        </p:nvCxnSpPr>
        <p:spPr>
          <a:xfrm>
            <a:off x="2912513" y="4961526"/>
            <a:ext cx="537275"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4A64E62-EA58-3FDE-0CAC-8A27BB677FA3}"/>
              </a:ext>
            </a:extLst>
          </p:cNvPr>
          <p:cNvCxnSpPr>
            <a:cxnSpLocks/>
          </p:cNvCxnSpPr>
          <p:nvPr/>
        </p:nvCxnSpPr>
        <p:spPr>
          <a:xfrm>
            <a:off x="1821514" y="5182652"/>
            <a:ext cx="170545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C6DB928-FD04-25FB-D114-146A7681425B}"/>
              </a:ext>
            </a:extLst>
          </p:cNvPr>
          <p:cNvCxnSpPr>
            <a:cxnSpLocks/>
          </p:cNvCxnSpPr>
          <p:nvPr/>
        </p:nvCxnSpPr>
        <p:spPr>
          <a:xfrm>
            <a:off x="1656457" y="5393441"/>
            <a:ext cx="2074622"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256DDDA-605F-B4EC-052F-BFC1E48D83A3}"/>
              </a:ext>
            </a:extLst>
          </p:cNvPr>
          <p:cNvCxnSpPr>
            <a:cxnSpLocks/>
          </p:cNvCxnSpPr>
          <p:nvPr/>
        </p:nvCxnSpPr>
        <p:spPr>
          <a:xfrm>
            <a:off x="1797392" y="5618232"/>
            <a:ext cx="2594994" cy="834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62A5C5C-7C37-35CE-F66D-731997C5A17C}"/>
              </a:ext>
            </a:extLst>
          </p:cNvPr>
          <p:cNvCxnSpPr>
            <a:cxnSpLocks/>
          </p:cNvCxnSpPr>
          <p:nvPr/>
        </p:nvCxnSpPr>
        <p:spPr>
          <a:xfrm>
            <a:off x="7478170" y="3428378"/>
            <a:ext cx="2565432" cy="2189854"/>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168F0D7-D454-BF38-95BF-4DEAD958A7A5}"/>
              </a:ext>
            </a:extLst>
          </p:cNvPr>
          <p:cNvCxnSpPr>
            <a:cxnSpLocks/>
          </p:cNvCxnSpPr>
          <p:nvPr/>
        </p:nvCxnSpPr>
        <p:spPr>
          <a:xfrm>
            <a:off x="7505470" y="3436118"/>
            <a:ext cx="2538132" cy="140409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A9F20BB-5DA8-7A9F-FFFB-320D2B493358}"/>
              </a:ext>
            </a:extLst>
          </p:cNvPr>
          <p:cNvCxnSpPr>
            <a:cxnSpLocks/>
          </p:cNvCxnSpPr>
          <p:nvPr/>
        </p:nvCxnSpPr>
        <p:spPr>
          <a:xfrm>
            <a:off x="10246064" y="3065195"/>
            <a:ext cx="312278" cy="168094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223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E6A0F-D8EF-0F01-FCD3-1379962A8013}"/>
              </a:ext>
            </a:extLst>
          </p:cNvPr>
          <p:cNvSpPr txBox="1">
            <a:spLocks/>
          </p:cNvSpPr>
          <p:nvPr/>
        </p:nvSpPr>
        <p:spPr>
          <a:xfrm>
            <a:off x="838200" y="365126"/>
            <a:ext cx="10515600" cy="61412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t>Discretization</a:t>
            </a:r>
            <a:endParaRPr lang="en-US" dirty="0"/>
          </a:p>
        </p:txBody>
      </p:sp>
      <p:sp>
        <p:nvSpPr>
          <p:cNvPr id="5" name="TextBox 4">
            <a:extLst>
              <a:ext uri="{FF2B5EF4-FFF2-40B4-BE49-F238E27FC236}">
                <a16:creationId xmlns:a16="http://schemas.microsoft.com/office/drawing/2014/main" id="{0CF2832A-3FAB-70BC-C0B0-63E672C94E47}"/>
              </a:ext>
            </a:extLst>
          </p:cNvPr>
          <p:cNvSpPr txBox="1"/>
          <p:nvPr/>
        </p:nvSpPr>
        <p:spPr>
          <a:xfrm>
            <a:off x="1271080" y="778217"/>
            <a:ext cx="4682247" cy="369332"/>
          </a:xfrm>
          <a:prstGeom prst="rect">
            <a:avLst/>
          </a:prstGeom>
          <a:noFill/>
        </p:spPr>
        <p:txBody>
          <a:bodyPr wrap="square" rtlCol="0">
            <a:spAutoFit/>
          </a:bodyPr>
          <a:lstStyle/>
          <a:p>
            <a:r>
              <a:rPr lang="en-US" dirty="0"/>
              <a:t>Finite element discretization (</a:t>
            </a:r>
            <a:r>
              <a:rPr lang="en-US" dirty="0" err="1"/>
              <a:t>Galerkin</a:t>
            </a:r>
            <a:r>
              <a:rPr lang="en-US" dirty="0"/>
              <a:t> terms)</a:t>
            </a:r>
          </a:p>
        </p:txBody>
      </p:sp>
      <p:grpSp>
        <p:nvGrpSpPr>
          <p:cNvPr id="31" name="Group 30">
            <a:extLst>
              <a:ext uri="{FF2B5EF4-FFF2-40B4-BE49-F238E27FC236}">
                <a16:creationId xmlns:a16="http://schemas.microsoft.com/office/drawing/2014/main" id="{B634A6BE-7CB9-BEF0-62AC-4A26F98A3C1D}"/>
              </a:ext>
            </a:extLst>
          </p:cNvPr>
          <p:cNvGrpSpPr/>
          <p:nvPr/>
        </p:nvGrpSpPr>
        <p:grpSpPr>
          <a:xfrm>
            <a:off x="1483467" y="1172630"/>
            <a:ext cx="7835631" cy="4521292"/>
            <a:chOff x="1483467" y="1172630"/>
            <a:chExt cx="7835631" cy="4521292"/>
          </a:xfrm>
        </p:grpSpPr>
        <p:pic>
          <p:nvPicPr>
            <p:cNvPr id="12" name="Picture 11">
              <a:extLst>
                <a:ext uri="{FF2B5EF4-FFF2-40B4-BE49-F238E27FC236}">
                  <a16:creationId xmlns:a16="http://schemas.microsoft.com/office/drawing/2014/main" id="{A2DA336B-0173-738D-B1A1-6560ED80D04E}"/>
                </a:ext>
              </a:extLst>
            </p:cNvPr>
            <p:cNvPicPr>
              <a:picLocks noChangeAspect="1"/>
            </p:cNvPicPr>
            <p:nvPr/>
          </p:nvPicPr>
          <p:blipFill rotWithShape="1">
            <a:blip r:embed="rId2"/>
            <a:srcRect t="2" b="-257"/>
            <a:stretch/>
          </p:blipFill>
          <p:spPr>
            <a:xfrm>
              <a:off x="1483467" y="1175109"/>
              <a:ext cx="7772400" cy="4518813"/>
            </a:xfrm>
            <a:prstGeom prst="rect">
              <a:avLst/>
            </a:prstGeom>
          </p:spPr>
        </p:pic>
        <p:pic>
          <p:nvPicPr>
            <p:cNvPr id="18" name="Picture 17">
              <a:extLst>
                <a:ext uri="{FF2B5EF4-FFF2-40B4-BE49-F238E27FC236}">
                  <a16:creationId xmlns:a16="http://schemas.microsoft.com/office/drawing/2014/main" id="{DDCF047C-BF3A-48DF-1497-91FE31E25707}"/>
                </a:ext>
              </a:extLst>
            </p:cNvPr>
            <p:cNvPicPr>
              <a:picLocks noChangeAspect="1"/>
            </p:cNvPicPr>
            <p:nvPr/>
          </p:nvPicPr>
          <p:blipFill>
            <a:blip r:embed="rId3"/>
            <a:stretch>
              <a:fillRect/>
            </a:stretch>
          </p:blipFill>
          <p:spPr>
            <a:xfrm>
              <a:off x="1483468" y="2193621"/>
              <a:ext cx="7835630" cy="1623769"/>
            </a:xfrm>
            <a:prstGeom prst="rect">
              <a:avLst/>
            </a:prstGeom>
          </p:spPr>
        </p:pic>
        <p:cxnSp>
          <p:nvCxnSpPr>
            <p:cNvPr id="26" name="Straight Arrow Connector 25">
              <a:extLst>
                <a:ext uri="{FF2B5EF4-FFF2-40B4-BE49-F238E27FC236}">
                  <a16:creationId xmlns:a16="http://schemas.microsoft.com/office/drawing/2014/main" id="{B2DD5CE7-EF91-12BD-BCEB-0AFF4C3A0848}"/>
                </a:ext>
              </a:extLst>
            </p:cNvPr>
            <p:cNvCxnSpPr>
              <a:cxnSpLocks/>
            </p:cNvCxnSpPr>
            <p:nvPr/>
          </p:nvCxnSpPr>
          <p:spPr>
            <a:xfrm>
              <a:off x="6913124" y="5193021"/>
              <a:ext cx="966280" cy="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87B6B4A1-D520-C9AC-72BC-85E2145F9536}"/>
                </a:ext>
              </a:extLst>
            </p:cNvPr>
            <p:cNvPicPr>
              <a:picLocks noChangeAspect="1"/>
            </p:cNvPicPr>
            <p:nvPr/>
          </p:nvPicPr>
          <p:blipFill>
            <a:blip r:embed="rId4"/>
            <a:stretch>
              <a:fillRect/>
            </a:stretch>
          </p:blipFill>
          <p:spPr>
            <a:xfrm>
              <a:off x="7938044" y="5038243"/>
              <a:ext cx="1069769" cy="352241"/>
            </a:xfrm>
            <a:prstGeom prst="rect">
              <a:avLst/>
            </a:prstGeom>
          </p:spPr>
        </p:pic>
        <p:pic>
          <p:nvPicPr>
            <p:cNvPr id="30" name="Picture 29">
              <a:extLst>
                <a:ext uri="{FF2B5EF4-FFF2-40B4-BE49-F238E27FC236}">
                  <a16:creationId xmlns:a16="http://schemas.microsoft.com/office/drawing/2014/main" id="{CE7BB9A7-91E2-F5C1-D2F0-04A37FE908C7}"/>
                </a:ext>
              </a:extLst>
            </p:cNvPr>
            <p:cNvPicPr>
              <a:picLocks noChangeAspect="1"/>
            </p:cNvPicPr>
            <p:nvPr/>
          </p:nvPicPr>
          <p:blipFill>
            <a:blip r:embed="rId5"/>
            <a:stretch>
              <a:fillRect/>
            </a:stretch>
          </p:blipFill>
          <p:spPr>
            <a:xfrm>
              <a:off x="1483467" y="1172630"/>
              <a:ext cx="7772400" cy="717877"/>
            </a:xfrm>
            <a:prstGeom prst="rect">
              <a:avLst/>
            </a:prstGeom>
          </p:spPr>
        </p:pic>
        <p:sp>
          <p:nvSpPr>
            <p:cNvPr id="20" name="TextBox 19">
              <a:extLst>
                <a:ext uri="{FF2B5EF4-FFF2-40B4-BE49-F238E27FC236}">
                  <a16:creationId xmlns:a16="http://schemas.microsoft.com/office/drawing/2014/main" id="{045B054D-B910-EBD3-2D3C-E9692C33EA58}"/>
                </a:ext>
              </a:extLst>
            </p:cNvPr>
            <p:cNvSpPr txBox="1"/>
            <p:nvPr/>
          </p:nvSpPr>
          <p:spPr>
            <a:xfrm>
              <a:off x="8782454" y="1573885"/>
              <a:ext cx="473413" cy="468179"/>
            </a:xfrm>
            <a:prstGeom prst="rect">
              <a:avLst/>
            </a:prstGeom>
            <a:solidFill>
              <a:schemeClr val="bg1"/>
            </a:solidFill>
          </p:spPr>
          <p:txBody>
            <a:bodyPr wrap="square" rtlCol="0">
              <a:spAutoFit/>
            </a:bodyPr>
            <a:lstStyle/>
            <a:p>
              <a:endParaRPr lang="en-US" dirty="0"/>
            </a:p>
          </p:txBody>
        </p:sp>
      </p:grpSp>
      <p:grpSp>
        <p:nvGrpSpPr>
          <p:cNvPr id="8" name="Group 7">
            <a:extLst>
              <a:ext uri="{FF2B5EF4-FFF2-40B4-BE49-F238E27FC236}">
                <a16:creationId xmlns:a16="http://schemas.microsoft.com/office/drawing/2014/main" id="{93914FA5-DEFA-0D8D-9F8A-ED276043E7D3}"/>
              </a:ext>
            </a:extLst>
          </p:cNvPr>
          <p:cNvGrpSpPr/>
          <p:nvPr/>
        </p:nvGrpSpPr>
        <p:grpSpPr>
          <a:xfrm>
            <a:off x="561093" y="3760970"/>
            <a:ext cx="11414602" cy="2554545"/>
            <a:chOff x="1483466" y="3827192"/>
            <a:chExt cx="9470480" cy="2554545"/>
          </a:xfrm>
        </p:grpSpPr>
        <p:grpSp>
          <p:nvGrpSpPr>
            <p:cNvPr id="3" name="Group 2">
              <a:extLst>
                <a:ext uri="{FF2B5EF4-FFF2-40B4-BE49-F238E27FC236}">
                  <a16:creationId xmlns:a16="http://schemas.microsoft.com/office/drawing/2014/main" id="{9DC1DDC1-5502-18B7-C7BD-767697E0F8FB}"/>
                </a:ext>
              </a:extLst>
            </p:cNvPr>
            <p:cNvGrpSpPr/>
            <p:nvPr/>
          </p:nvGrpSpPr>
          <p:grpSpPr>
            <a:xfrm>
              <a:off x="1483466" y="3827192"/>
              <a:ext cx="9470480" cy="2554545"/>
              <a:chOff x="1524001" y="2357120"/>
              <a:chExt cx="9470480" cy="2554545"/>
            </a:xfrm>
            <a:solidFill>
              <a:schemeClr val="bg1"/>
            </a:solidFill>
          </p:grpSpPr>
          <p:sp>
            <p:nvSpPr>
              <p:cNvPr id="4" name="TextBox 3">
                <a:extLst>
                  <a:ext uri="{FF2B5EF4-FFF2-40B4-BE49-F238E27FC236}">
                    <a16:creationId xmlns:a16="http://schemas.microsoft.com/office/drawing/2014/main" id="{06C00AA1-CC8C-7FEE-20D1-1EA025DBEB28}"/>
                  </a:ext>
                </a:extLst>
              </p:cNvPr>
              <p:cNvSpPr txBox="1"/>
              <p:nvPr/>
            </p:nvSpPr>
            <p:spPr>
              <a:xfrm>
                <a:off x="1524001" y="2357120"/>
                <a:ext cx="9470480" cy="2554545"/>
              </a:xfrm>
              <a:prstGeom prst="rect">
                <a:avLst/>
              </a:prstGeom>
              <a:grpFill/>
            </p:spPr>
            <p:txBody>
              <a:bodyPr wrap="square" rtlCol="0">
                <a:spAutoFit/>
              </a:bodyPr>
              <a:lstStyle/>
              <a:p>
                <a:pPr algn="l"/>
                <a:r>
                  <a:rPr lang="en-US" sz="1600" dirty="0"/>
                  <a:t>Deficiencies of </a:t>
                </a:r>
                <a:r>
                  <a:rPr lang="en-US" sz="1600" dirty="0" err="1"/>
                  <a:t>Galerkin</a:t>
                </a:r>
                <a:r>
                  <a:rPr lang="en-US" sz="1600" dirty="0"/>
                  <a:t> Weak Form:</a:t>
                </a:r>
              </a:p>
              <a:p>
                <a:pPr algn="l"/>
                <a:endParaRPr lang="en-US" sz="1600" dirty="0"/>
              </a:p>
              <a:p>
                <a:pPr marL="285750" indent="-285750">
                  <a:buFont typeface="Arial"/>
                  <a:buChar char="•"/>
                </a:pPr>
                <a:r>
                  <a:rPr lang="en-US" sz="1600" dirty="0"/>
                  <a:t>Equal-order interpolation have stability problems for saddle point </a:t>
                </a:r>
                <a:r>
                  <a:rPr lang="en-US" sz="1600" dirty="0" err="1"/>
                  <a:t>prbs</a:t>
                </a:r>
                <a:r>
                  <a:rPr lang="en-US" sz="1600" dirty="0"/>
                  <a:t>. (LBB condition, see .e.g. Gunzburger 1989) </a:t>
                </a:r>
              </a:p>
              <a:p>
                <a:pPr marL="742950" lvl="1" indent="-285750">
                  <a:buFont typeface="Arial"/>
                  <a:buChar char="•"/>
                </a:pPr>
                <a:r>
                  <a:rPr lang="en-US" sz="1600" dirty="0"/>
                  <a:t>Induction – div B = 0; Lagrange multiplier coupling </a:t>
                </a:r>
              </a:p>
              <a:p>
                <a:pPr marL="742950" lvl="1" indent="-285750">
                  <a:buFont typeface="Arial"/>
                  <a:buChar char="•"/>
                </a:pPr>
                <a:r>
                  <a:rPr lang="en-US" sz="1600" dirty="0"/>
                  <a:t>Strong guide field (large </a:t>
                </a:r>
                <a:r>
                  <a:rPr lang="en-US" sz="1600" b="1" dirty="0"/>
                  <a:t>B</a:t>
                </a:r>
                <a:r>
                  <a:rPr lang="en-US" sz="1600" dirty="0"/>
                  <a:t>) produces an incompressible flow limit type response </a:t>
                </a:r>
              </a:p>
              <a:p>
                <a:pPr lvl="1"/>
                <a:r>
                  <a:rPr lang="en-US" sz="1600" dirty="0"/>
                  <a:t>      and a saddle point like structure (e.g. Stokes-like behavior for                 )  </a:t>
                </a:r>
              </a:p>
              <a:p>
                <a:endParaRPr lang="en-US" sz="1600" dirty="0"/>
              </a:p>
              <a:p>
                <a:pPr marL="285750" indent="-285750">
                  <a:buFont typeface="Arial"/>
                  <a:buChar char="•"/>
                </a:pPr>
                <a:r>
                  <a:rPr lang="en-US" sz="1600" dirty="0"/>
                  <a:t>Strong convective transport and large unresolved gradients can produce unphysical spatial oscillations (internal / boundary layers).</a:t>
                </a:r>
              </a:p>
              <a:p>
                <a:endParaRPr lang="en-US" sz="1600" dirty="0"/>
              </a:p>
              <a:p>
                <a:pPr marL="285750" indent="-285750">
                  <a:buFont typeface="Arial"/>
                  <a:buChar char="•"/>
                </a:pPr>
                <a:r>
                  <a:rPr lang="en-US" sz="1600" dirty="0"/>
                  <a:t>For unresolved high-wavenumber signals aliasing of energy into lower-wavenumber resolved components</a:t>
                </a:r>
              </a:p>
            </p:txBody>
          </p:sp>
          <p:pic>
            <p:nvPicPr>
              <p:cNvPr id="6" name="Picture 5" descr="latex-image-1.pdf">
                <a:extLst>
                  <a:ext uri="{FF2B5EF4-FFF2-40B4-BE49-F238E27FC236}">
                    <a16:creationId xmlns:a16="http://schemas.microsoft.com/office/drawing/2014/main" id="{CAFEEFA4-0D6B-101B-78F8-708F6CBA24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9542" y="3158050"/>
                <a:ext cx="548640" cy="220649"/>
              </a:xfrm>
              <a:prstGeom prst="rect">
                <a:avLst/>
              </a:prstGeom>
              <a:grpFill/>
            </p:spPr>
          </p:pic>
        </p:grpSp>
        <p:pic>
          <p:nvPicPr>
            <p:cNvPr id="7" name="Picture 6">
              <a:extLst>
                <a:ext uri="{FF2B5EF4-FFF2-40B4-BE49-F238E27FC236}">
                  <a16:creationId xmlns:a16="http://schemas.microsoft.com/office/drawing/2014/main" id="{D685AC12-4434-2A54-464E-CA9F1F89A129}"/>
                </a:ext>
              </a:extLst>
            </p:cNvPr>
            <p:cNvPicPr>
              <a:picLocks noChangeAspect="1"/>
            </p:cNvPicPr>
            <p:nvPr/>
          </p:nvPicPr>
          <p:blipFill>
            <a:blip r:embed="rId7"/>
            <a:stretch>
              <a:fillRect/>
            </a:stretch>
          </p:blipFill>
          <p:spPr>
            <a:xfrm>
              <a:off x="6417214" y="5115759"/>
              <a:ext cx="567902" cy="212106"/>
            </a:xfrm>
            <a:prstGeom prst="rect">
              <a:avLst/>
            </a:prstGeom>
          </p:spPr>
        </p:pic>
      </p:grpSp>
      <p:pic>
        <p:nvPicPr>
          <p:cNvPr id="11" name="Picture 10">
            <a:extLst>
              <a:ext uri="{FF2B5EF4-FFF2-40B4-BE49-F238E27FC236}">
                <a16:creationId xmlns:a16="http://schemas.microsoft.com/office/drawing/2014/main" id="{9DEFCCFE-B213-591D-3F91-6670E1197E1C}"/>
              </a:ext>
            </a:extLst>
          </p:cNvPr>
          <p:cNvPicPr>
            <a:picLocks noChangeAspect="1"/>
          </p:cNvPicPr>
          <p:nvPr/>
        </p:nvPicPr>
        <p:blipFill>
          <a:blip r:embed="rId8"/>
          <a:stretch>
            <a:fillRect/>
          </a:stretch>
        </p:blipFill>
        <p:spPr>
          <a:xfrm>
            <a:off x="10263116" y="2778124"/>
            <a:ext cx="1740348" cy="1049068"/>
          </a:xfrm>
          <a:prstGeom prst="rect">
            <a:avLst/>
          </a:prstGeom>
        </p:spPr>
      </p:pic>
    </p:spTree>
    <p:extLst>
      <p:ext uri="{BB962C8B-B14F-4D97-AF65-F5344CB8AC3E}">
        <p14:creationId xmlns:p14="http://schemas.microsoft.com/office/powerpoint/2010/main" val="251376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3029E6-BC2F-D934-120D-BCFEAD4F1686}"/>
              </a:ext>
            </a:extLst>
          </p:cNvPr>
          <p:cNvSpPr txBox="1"/>
          <p:nvPr/>
        </p:nvSpPr>
        <p:spPr>
          <a:xfrm>
            <a:off x="1400783" y="1147549"/>
            <a:ext cx="9760085" cy="307777"/>
          </a:xfrm>
          <a:prstGeom prst="rect">
            <a:avLst/>
          </a:prstGeom>
          <a:noFill/>
        </p:spPr>
        <p:txBody>
          <a:bodyPr wrap="square" rtlCol="0">
            <a:spAutoFit/>
          </a:bodyPr>
          <a:lstStyle/>
          <a:p>
            <a:r>
              <a:rPr lang="en-US" sz="1400" dirty="0"/>
              <a:t>Let us split the solution and test spaces in resolved and unresolved scales, i.e.,                                 and                          , thus we have</a:t>
            </a:r>
          </a:p>
        </p:txBody>
      </p:sp>
      <p:sp>
        <p:nvSpPr>
          <p:cNvPr id="2" name="Title 1">
            <a:extLst>
              <a:ext uri="{FF2B5EF4-FFF2-40B4-BE49-F238E27FC236}">
                <a16:creationId xmlns:a16="http://schemas.microsoft.com/office/drawing/2014/main" id="{C05E6A0F-D8EF-0F01-FCD3-1379962A8013}"/>
              </a:ext>
            </a:extLst>
          </p:cNvPr>
          <p:cNvSpPr txBox="1">
            <a:spLocks/>
          </p:cNvSpPr>
          <p:nvPr/>
        </p:nvSpPr>
        <p:spPr>
          <a:xfrm>
            <a:off x="1523797" y="146758"/>
            <a:ext cx="10515600" cy="614126"/>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t>Brief Outline Following Variational Multiscale (VMS) Approach </a:t>
            </a:r>
          </a:p>
          <a:p>
            <a:r>
              <a:rPr lang="en-US" sz="2700" dirty="0"/>
              <a:t>VMS: </a:t>
            </a:r>
            <a:r>
              <a:rPr lang="en-US" sz="2700" dirty="0" err="1"/>
              <a:t>T.J.R</a:t>
            </a:r>
            <a:r>
              <a:rPr lang="en-US" sz="2700" dirty="0"/>
              <a:t> Hughes et. al.; &amp; VMS </a:t>
            </a:r>
            <a:r>
              <a:rPr lang="en-US" sz="2700" dirty="0" err="1"/>
              <a:t>MHD</a:t>
            </a:r>
            <a:r>
              <a:rPr lang="en-US" sz="2700" dirty="0"/>
              <a:t>: </a:t>
            </a:r>
            <a:r>
              <a:rPr lang="en-US" sz="2700" dirty="0" err="1"/>
              <a:t>Codina</a:t>
            </a:r>
            <a:r>
              <a:rPr lang="en-US" sz="2700" dirty="0"/>
              <a:t> et. al., JS et. al. </a:t>
            </a:r>
          </a:p>
        </p:txBody>
      </p:sp>
      <p:sp>
        <p:nvSpPr>
          <p:cNvPr id="5" name="TextBox 4">
            <a:extLst>
              <a:ext uri="{FF2B5EF4-FFF2-40B4-BE49-F238E27FC236}">
                <a16:creationId xmlns:a16="http://schemas.microsoft.com/office/drawing/2014/main" id="{0CF2832A-3FAB-70BC-C0B0-63E672C94E47}"/>
              </a:ext>
            </a:extLst>
          </p:cNvPr>
          <p:cNvSpPr txBox="1"/>
          <p:nvPr/>
        </p:nvSpPr>
        <p:spPr>
          <a:xfrm>
            <a:off x="1271080" y="778217"/>
            <a:ext cx="7283198" cy="369332"/>
          </a:xfrm>
          <a:prstGeom prst="rect">
            <a:avLst/>
          </a:prstGeom>
          <a:noFill/>
        </p:spPr>
        <p:txBody>
          <a:bodyPr wrap="square" rtlCol="0">
            <a:spAutoFit/>
          </a:bodyPr>
          <a:lstStyle/>
          <a:p>
            <a:r>
              <a:rPr lang="en-US" dirty="0" err="1"/>
              <a:t>Upwinding</a:t>
            </a:r>
            <a:r>
              <a:rPr lang="en-US" dirty="0"/>
              <a:t> and saddle point stabilization</a:t>
            </a:r>
          </a:p>
        </p:txBody>
      </p:sp>
      <p:pic>
        <p:nvPicPr>
          <p:cNvPr id="3" name="Picture 2">
            <a:extLst>
              <a:ext uri="{FF2B5EF4-FFF2-40B4-BE49-F238E27FC236}">
                <a16:creationId xmlns:a16="http://schemas.microsoft.com/office/drawing/2014/main" id="{78CCB88C-9E6C-06E2-94A0-002C7C7CB064}"/>
              </a:ext>
            </a:extLst>
          </p:cNvPr>
          <p:cNvPicPr>
            <a:picLocks noChangeAspect="1"/>
          </p:cNvPicPr>
          <p:nvPr/>
        </p:nvPicPr>
        <p:blipFill>
          <a:blip r:embed="rId2"/>
          <a:stretch>
            <a:fillRect/>
          </a:stretch>
        </p:blipFill>
        <p:spPr>
          <a:xfrm>
            <a:off x="4581119" y="1578772"/>
            <a:ext cx="3399412" cy="589493"/>
          </a:xfrm>
          <a:prstGeom prst="rect">
            <a:avLst/>
          </a:prstGeom>
        </p:spPr>
      </p:pic>
      <p:pic>
        <p:nvPicPr>
          <p:cNvPr id="4" name="Picture 3">
            <a:extLst>
              <a:ext uri="{FF2B5EF4-FFF2-40B4-BE49-F238E27FC236}">
                <a16:creationId xmlns:a16="http://schemas.microsoft.com/office/drawing/2014/main" id="{DFEA0570-D003-C3AC-BFFE-DE76512490B2}"/>
              </a:ext>
            </a:extLst>
          </p:cNvPr>
          <p:cNvPicPr>
            <a:picLocks noChangeAspect="1"/>
          </p:cNvPicPr>
          <p:nvPr/>
        </p:nvPicPr>
        <p:blipFill>
          <a:blip r:embed="rId3"/>
          <a:stretch>
            <a:fillRect/>
          </a:stretch>
        </p:blipFill>
        <p:spPr>
          <a:xfrm>
            <a:off x="7304256" y="1173811"/>
            <a:ext cx="1071292" cy="256032"/>
          </a:xfrm>
          <a:prstGeom prst="rect">
            <a:avLst/>
          </a:prstGeom>
        </p:spPr>
      </p:pic>
      <p:pic>
        <p:nvPicPr>
          <p:cNvPr id="6" name="Picture 5">
            <a:extLst>
              <a:ext uri="{FF2B5EF4-FFF2-40B4-BE49-F238E27FC236}">
                <a16:creationId xmlns:a16="http://schemas.microsoft.com/office/drawing/2014/main" id="{5C96E623-9761-0BB0-EDD6-5ACB27CB4058}"/>
              </a:ext>
            </a:extLst>
          </p:cNvPr>
          <p:cNvPicPr>
            <a:picLocks noChangeAspect="1"/>
          </p:cNvPicPr>
          <p:nvPr/>
        </p:nvPicPr>
        <p:blipFill>
          <a:blip r:embed="rId4"/>
          <a:stretch>
            <a:fillRect/>
          </a:stretch>
        </p:blipFill>
        <p:spPr>
          <a:xfrm>
            <a:off x="8698554" y="1174137"/>
            <a:ext cx="1068016" cy="255249"/>
          </a:xfrm>
          <a:prstGeom prst="rect">
            <a:avLst/>
          </a:prstGeom>
        </p:spPr>
      </p:pic>
      <p:cxnSp>
        <p:nvCxnSpPr>
          <p:cNvPr id="8" name="Straight Arrow Connector 7">
            <a:extLst>
              <a:ext uri="{FF2B5EF4-FFF2-40B4-BE49-F238E27FC236}">
                <a16:creationId xmlns:a16="http://schemas.microsoft.com/office/drawing/2014/main" id="{4B75627B-7B6B-CDE5-6C2D-C0942A00F34B}"/>
              </a:ext>
            </a:extLst>
          </p:cNvPr>
          <p:cNvCxnSpPr>
            <a:cxnSpLocks/>
          </p:cNvCxnSpPr>
          <p:nvPr/>
        </p:nvCxnSpPr>
        <p:spPr>
          <a:xfrm>
            <a:off x="4581119" y="1931012"/>
            <a:ext cx="3512003" cy="61891"/>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F274754-F63A-1B79-E832-6EE257614234}"/>
              </a:ext>
            </a:extLst>
          </p:cNvPr>
          <p:cNvSpPr txBox="1"/>
          <p:nvPr/>
        </p:nvSpPr>
        <p:spPr>
          <a:xfrm>
            <a:off x="8429026" y="1813818"/>
            <a:ext cx="2438400" cy="307777"/>
          </a:xfrm>
          <a:prstGeom prst="rect">
            <a:avLst/>
          </a:prstGeom>
          <a:noFill/>
        </p:spPr>
        <p:txBody>
          <a:bodyPr wrap="square" rtlCol="0">
            <a:spAutoFit/>
          </a:bodyPr>
          <a:lstStyle/>
          <a:p>
            <a:r>
              <a:rPr lang="en-US" sz="1400" dirty="0"/>
              <a:t>not resolved, modeled by </a:t>
            </a:r>
          </a:p>
        </p:txBody>
      </p:sp>
      <p:pic>
        <p:nvPicPr>
          <p:cNvPr id="11" name="Picture 10">
            <a:extLst>
              <a:ext uri="{FF2B5EF4-FFF2-40B4-BE49-F238E27FC236}">
                <a16:creationId xmlns:a16="http://schemas.microsoft.com/office/drawing/2014/main" id="{6EBF8A29-DB09-8624-987B-1FFA049B2D4C}"/>
              </a:ext>
            </a:extLst>
          </p:cNvPr>
          <p:cNvPicPr>
            <a:picLocks noChangeAspect="1"/>
          </p:cNvPicPr>
          <p:nvPr/>
        </p:nvPicPr>
        <p:blipFill>
          <a:blip r:embed="rId5"/>
          <a:stretch>
            <a:fillRect/>
          </a:stretch>
        </p:blipFill>
        <p:spPr>
          <a:xfrm>
            <a:off x="10417496" y="1862949"/>
            <a:ext cx="1495766" cy="256032"/>
          </a:xfrm>
          <a:prstGeom prst="rect">
            <a:avLst/>
          </a:prstGeom>
        </p:spPr>
      </p:pic>
      <p:pic>
        <p:nvPicPr>
          <p:cNvPr id="13" name="Picture 12">
            <a:extLst>
              <a:ext uri="{FF2B5EF4-FFF2-40B4-BE49-F238E27FC236}">
                <a16:creationId xmlns:a16="http://schemas.microsoft.com/office/drawing/2014/main" id="{28599CA6-A544-EFE7-1842-2653A8C44B6D}"/>
              </a:ext>
            </a:extLst>
          </p:cNvPr>
          <p:cNvPicPr>
            <a:picLocks noChangeAspect="1"/>
          </p:cNvPicPr>
          <p:nvPr/>
        </p:nvPicPr>
        <p:blipFill rotWithShape="1">
          <a:blip r:embed="rId5"/>
          <a:srcRect r="84012"/>
          <a:stretch/>
        </p:blipFill>
        <p:spPr>
          <a:xfrm>
            <a:off x="8189888" y="1862949"/>
            <a:ext cx="239138" cy="256032"/>
          </a:xfrm>
          <a:prstGeom prst="rect">
            <a:avLst/>
          </a:prstGeom>
        </p:spPr>
      </p:pic>
      <p:sp>
        <p:nvSpPr>
          <p:cNvPr id="16" name="TextBox 15">
            <a:extLst>
              <a:ext uri="{FF2B5EF4-FFF2-40B4-BE49-F238E27FC236}">
                <a16:creationId xmlns:a16="http://schemas.microsoft.com/office/drawing/2014/main" id="{C8E8FD70-3236-B40F-8087-AF4B065A38A6}"/>
              </a:ext>
            </a:extLst>
          </p:cNvPr>
          <p:cNvSpPr txBox="1"/>
          <p:nvPr/>
        </p:nvSpPr>
        <p:spPr>
          <a:xfrm>
            <a:off x="1400783" y="2449100"/>
            <a:ext cx="5758276" cy="307777"/>
          </a:xfrm>
          <a:prstGeom prst="rect">
            <a:avLst/>
          </a:prstGeom>
          <a:noFill/>
        </p:spPr>
        <p:txBody>
          <a:bodyPr wrap="square" rtlCol="0">
            <a:spAutoFit/>
          </a:bodyPr>
          <a:lstStyle/>
          <a:p>
            <a:r>
              <a:rPr lang="en-US" sz="1400" dirty="0"/>
              <a:t>VMS + additional optional DCO terms are included for enhanced stability </a:t>
            </a:r>
          </a:p>
        </p:txBody>
      </p:sp>
      <p:pic>
        <p:nvPicPr>
          <p:cNvPr id="23" name="Picture 22">
            <a:extLst>
              <a:ext uri="{FF2B5EF4-FFF2-40B4-BE49-F238E27FC236}">
                <a16:creationId xmlns:a16="http://schemas.microsoft.com/office/drawing/2014/main" id="{31746907-49BC-A3FD-E083-EACD9D2C3128}"/>
              </a:ext>
            </a:extLst>
          </p:cNvPr>
          <p:cNvPicPr>
            <a:picLocks noChangeAspect="1"/>
          </p:cNvPicPr>
          <p:nvPr/>
        </p:nvPicPr>
        <p:blipFill>
          <a:blip r:embed="rId6"/>
          <a:stretch>
            <a:fillRect/>
          </a:stretch>
        </p:blipFill>
        <p:spPr>
          <a:xfrm>
            <a:off x="1391818" y="2817057"/>
            <a:ext cx="7772400" cy="2534933"/>
          </a:xfrm>
          <a:prstGeom prst="rect">
            <a:avLst/>
          </a:prstGeom>
        </p:spPr>
      </p:pic>
      <p:sp>
        <p:nvSpPr>
          <p:cNvPr id="25" name="Right Brace 24">
            <a:extLst>
              <a:ext uri="{FF2B5EF4-FFF2-40B4-BE49-F238E27FC236}">
                <a16:creationId xmlns:a16="http://schemas.microsoft.com/office/drawing/2014/main" id="{F7C3645C-B611-D12A-54D9-C047CA238732}"/>
              </a:ext>
            </a:extLst>
          </p:cNvPr>
          <p:cNvSpPr/>
          <p:nvPr/>
        </p:nvSpPr>
        <p:spPr>
          <a:xfrm>
            <a:off x="9602279" y="2786234"/>
            <a:ext cx="274538" cy="1555566"/>
          </a:xfrm>
          <a:prstGeom prst="rightBrace">
            <a:avLst/>
          </a:prstGeom>
          <a:solidFill>
            <a:schemeClr val="bg1"/>
          </a:solidFill>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Right Brace 26">
            <a:extLst>
              <a:ext uri="{FF2B5EF4-FFF2-40B4-BE49-F238E27FC236}">
                <a16:creationId xmlns:a16="http://schemas.microsoft.com/office/drawing/2014/main" id="{80DD9A77-8C67-FCB7-6400-C8835CEDD416}"/>
              </a:ext>
            </a:extLst>
          </p:cNvPr>
          <p:cNvSpPr/>
          <p:nvPr/>
        </p:nvSpPr>
        <p:spPr>
          <a:xfrm>
            <a:off x="9602279" y="4341801"/>
            <a:ext cx="274538" cy="306322"/>
          </a:xfrm>
          <a:prstGeom prst="rightBrace">
            <a:avLst/>
          </a:prstGeom>
          <a:solidFill>
            <a:schemeClr val="bg1"/>
          </a:solidFill>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Right Brace 27">
            <a:extLst>
              <a:ext uri="{FF2B5EF4-FFF2-40B4-BE49-F238E27FC236}">
                <a16:creationId xmlns:a16="http://schemas.microsoft.com/office/drawing/2014/main" id="{D150FCD1-31A9-42EA-2E68-6CA1F9CD751D}"/>
              </a:ext>
            </a:extLst>
          </p:cNvPr>
          <p:cNvSpPr/>
          <p:nvPr/>
        </p:nvSpPr>
        <p:spPr>
          <a:xfrm>
            <a:off x="9602279" y="4648124"/>
            <a:ext cx="274538" cy="336676"/>
          </a:xfrm>
          <a:prstGeom prst="rightBrace">
            <a:avLst/>
          </a:prstGeom>
          <a:solidFill>
            <a:schemeClr val="bg1"/>
          </a:solidFill>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Right Brace 29">
            <a:extLst>
              <a:ext uri="{FF2B5EF4-FFF2-40B4-BE49-F238E27FC236}">
                <a16:creationId xmlns:a16="http://schemas.microsoft.com/office/drawing/2014/main" id="{80425338-BB52-D51E-EB47-AF25BC6D8FD7}"/>
              </a:ext>
            </a:extLst>
          </p:cNvPr>
          <p:cNvSpPr/>
          <p:nvPr/>
        </p:nvSpPr>
        <p:spPr>
          <a:xfrm>
            <a:off x="9602279" y="4985011"/>
            <a:ext cx="274538" cy="336677"/>
          </a:xfrm>
          <a:prstGeom prst="rightBrace">
            <a:avLst/>
          </a:prstGeom>
          <a:solidFill>
            <a:schemeClr val="bg1"/>
          </a:solidFill>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TextBox 30">
            <a:extLst>
              <a:ext uri="{FF2B5EF4-FFF2-40B4-BE49-F238E27FC236}">
                <a16:creationId xmlns:a16="http://schemas.microsoft.com/office/drawing/2014/main" id="{52D1987D-864E-5844-0917-5FD922C917C2}"/>
              </a:ext>
            </a:extLst>
          </p:cNvPr>
          <p:cNvSpPr txBox="1"/>
          <p:nvPr/>
        </p:nvSpPr>
        <p:spPr>
          <a:xfrm>
            <a:off x="9930318" y="3315208"/>
            <a:ext cx="778213" cy="369332"/>
          </a:xfrm>
          <a:prstGeom prst="rect">
            <a:avLst/>
          </a:prstGeom>
          <a:noFill/>
        </p:spPr>
        <p:txBody>
          <a:bodyPr wrap="square" rtlCol="0">
            <a:spAutoFit/>
          </a:bodyPr>
          <a:lstStyle/>
          <a:p>
            <a:r>
              <a:rPr lang="en-US" dirty="0"/>
              <a:t>VMS</a:t>
            </a:r>
          </a:p>
        </p:txBody>
      </p:sp>
      <p:sp>
        <p:nvSpPr>
          <p:cNvPr id="32" name="TextBox 31">
            <a:extLst>
              <a:ext uri="{FF2B5EF4-FFF2-40B4-BE49-F238E27FC236}">
                <a16:creationId xmlns:a16="http://schemas.microsoft.com/office/drawing/2014/main" id="{D642E52C-1DC3-C5AE-542C-765EC3716BFE}"/>
              </a:ext>
            </a:extLst>
          </p:cNvPr>
          <p:cNvSpPr txBox="1"/>
          <p:nvPr/>
        </p:nvSpPr>
        <p:spPr>
          <a:xfrm>
            <a:off x="9876817" y="4314392"/>
            <a:ext cx="2000453" cy="369332"/>
          </a:xfrm>
          <a:prstGeom prst="rect">
            <a:avLst/>
          </a:prstGeom>
          <a:noFill/>
        </p:spPr>
        <p:txBody>
          <a:bodyPr wrap="square" rtlCol="0">
            <a:spAutoFit/>
          </a:bodyPr>
          <a:lstStyle/>
          <a:p>
            <a:r>
              <a:rPr lang="en-US" dirty="0"/>
              <a:t>DCO LLF [density]</a:t>
            </a:r>
          </a:p>
        </p:txBody>
      </p:sp>
      <p:sp>
        <p:nvSpPr>
          <p:cNvPr id="33" name="TextBox 32">
            <a:extLst>
              <a:ext uri="{FF2B5EF4-FFF2-40B4-BE49-F238E27FC236}">
                <a16:creationId xmlns:a16="http://schemas.microsoft.com/office/drawing/2014/main" id="{D1C28EA5-B6C6-D741-BB3D-81274D067C03}"/>
              </a:ext>
            </a:extLst>
          </p:cNvPr>
          <p:cNvSpPr txBox="1"/>
          <p:nvPr/>
        </p:nvSpPr>
        <p:spPr>
          <a:xfrm>
            <a:off x="9876817" y="4634179"/>
            <a:ext cx="2415500" cy="369332"/>
          </a:xfrm>
          <a:prstGeom prst="rect">
            <a:avLst/>
          </a:prstGeom>
          <a:noFill/>
        </p:spPr>
        <p:txBody>
          <a:bodyPr wrap="square" rtlCol="0">
            <a:spAutoFit/>
          </a:bodyPr>
          <a:lstStyle/>
          <a:p>
            <a:r>
              <a:rPr lang="en-US" dirty="0"/>
              <a:t>DCO R(s) [momentum]</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DE0EB50-1AF6-4816-842A-604CDFB3DFCB}"/>
                  </a:ext>
                </a:extLst>
              </p:cNvPr>
              <p:cNvSpPr txBox="1"/>
              <p:nvPr/>
            </p:nvSpPr>
            <p:spPr>
              <a:xfrm>
                <a:off x="9876817" y="4962916"/>
                <a:ext cx="2162580" cy="384144"/>
              </a:xfrm>
              <a:prstGeom prst="rect">
                <a:avLst/>
              </a:prstGeom>
              <a:noFill/>
            </p:spPr>
            <p:txBody>
              <a:bodyPr wrap="square" rtlCol="0">
                <a:spAutoFit/>
              </a:bodyPr>
              <a:lstStyle/>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𝑏</m:t>
                        </m:r>
                      </m:e>
                    </m:acc>
                    <m:r>
                      <a:rPr lang="en-US" b="0" i="1" smtClean="0">
                        <a:latin typeface="Cambria Math" panose="02040503050406030204" pitchFamily="18" charset="0"/>
                      </a:rPr>
                      <m:t> </m:t>
                    </m:r>
                  </m:oMath>
                </a14:m>
                <a:r>
                  <a:rPr lang="en-US" dirty="0"/>
                  <a:t>DCO [temperature]</a:t>
                </a:r>
              </a:p>
            </p:txBody>
          </p:sp>
        </mc:Choice>
        <mc:Fallback xmlns="">
          <p:sp>
            <p:nvSpPr>
              <p:cNvPr id="34" name="TextBox 33">
                <a:extLst>
                  <a:ext uri="{FF2B5EF4-FFF2-40B4-BE49-F238E27FC236}">
                    <a16:creationId xmlns:a16="http://schemas.microsoft.com/office/drawing/2014/main" id="{9DE0EB50-1AF6-4816-842A-604CDFB3DFCB}"/>
                  </a:ext>
                </a:extLst>
              </p:cNvPr>
              <p:cNvSpPr txBox="1">
                <a:spLocks noRot="1" noChangeAspect="1" noMove="1" noResize="1" noEditPoints="1" noAdjustHandles="1" noChangeArrowheads="1" noChangeShapeType="1" noTextEdit="1"/>
              </p:cNvSpPr>
              <p:nvPr/>
            </p:nvSpPr>
            <p:spPr>
              <a:xfrm>
                <a:off x="9876817" y="4962916"/>
                <a:ext cx="2162580" cy="384144"/>
              </a:xfrm>
              <a:prstGeom prst="rect">
                <a:avLst/>
              </a:prstGeom>
              <a:blipFill>
                <a:blip r:embed="rId7"/>
                <a:stretch>
                  <a:fillRect t="-3226" r="-1163" b="-25806"/>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62B82044-7F4F-56EB-78F0-BC6872EE28E3}"/>
              </a:ext>
            </a:extLst>
          </p:cNvPr>
          <p:cNvGrpSpPr/>
          <p:nvPr/>
        </p:nvGrpSpPr>
        <p:grpSpPr>
          <a:xfrm>
            <a:off x="1400783" y="5442047"/>
            <a:ext cx="8511745" cy="338554"/>
            <a:chOff x="1400781" y="5712423"/>
            <a:chExt cx="8511745" cy="338554"/>
          </a:xfrm>
        </p:grpSpPr>
        <p:sp>
          <p:nvSpPr>
            <p:cNvPr id="36" name="TextBox 35">
              <a:extLst>
                <a:ext uri="{FF2B5EF4-FFF2-40B4-BE49-F238E27FC236}">
                  <a16:creationId xmlns:a16="http://schemas.microsoft.com/office/drawing/2014/main" id="{EEDD1F24-18E5-137C-FC70-6E63365CFAF3}"/>
                </a:ext>
              </a:extLst>
            </p:cNvPr>
            <p:cNvSpPr txBox="1"/>
            <p:nvPr/>
          </p:nvSpPr>
          <p:spPr>
            <a:xfrm>
              <a:off x="1400781" y="5712423"/>
              <a:ext cx="8511745" cy="338554"/>
            </a:xfrm>
            <a:prstGeom prst="rect">
              <a:avLst/>
            </a:prstGeom>
            <a:noFill/>
          </p:spPr>
          <p:txBody>
            <a:bodyPr wrap="square" rtlCol="0">
              <a:spAutoFit/>
            </a:bodyPr>
            <a:lstStyle/>
            <a:p>
              <a:r>
                <a:rPr lang="en-US" sz="1600" b="1" dirty="0">
                  <a:solidFill>
                    <a:schemeClr val="accent1"/>
                  </a:solidFill>
                </a:rPr>
                <a:t>First order </a:t>
              </a:r>
              <a:r>
                <a:rPr lang="en-US" sz="1600" dirty="0" err="1"/>
                <a:t>cG</a:t>
              </a:r>
              <a:r>
                <a:rPr lang="en-US" sz="1600" dirty="0"/>
                <a:t> finite elements for                            and </a:t>
              </a:r>
              <a:r>
                <a:rPr lang="en-US" sz="1600" b="1" dirty="0">
                  <a:solidFill>
                    <a:schemeClr val="accent1"/>
                  </a:solidFill>
                </a:rPr>
                <a:t>second order </a:t>
              </a:r>
              <a:r>
                <a:rPr lang="en-US" sz="1600" dirty="0"/>
                <a:t>finite elements      .</a:t>
              </a:r>
            </a:p>
          </p:txBody>
        </p:sp>
        <p:pic>
          <p:nvPicPr>
            <p:cNvPr id="40" name="Picture 39">
              <a:extLst>
                <a:ext uri="{FF2B5EF4-FFF2-40B4-BE49-F238E27FC236}">
                  <a16:creationId xmlns:a16="http://schemas.microsoft.com/office/drawing/2014/main" id="{73B93FDF-CF2C-5E29-7345-412A2A8097A7}"/>
                </a:ext>
              </a:extLst>
            </p:cNvPr>
            <p:cNvPicPr>
              <a:picLocks noChangeAspect="1"/>
            </p:cNvPicPr>
            <p:nvPr/>
          </p:nvPicPr>
          <p:blipFill rotWithShape="1">
            <a:blip r:embed="rId8"/>
            <a:srcRect l="39627" r="45105"/>
            <a:stretch/>
          </p:blipFill>
          <p:spPr>
            <a:xfrm>
              <a:off x="8258808" y="5752434"/>
              <a:ext cx="242054" cy="245159"/>
            </a:xfrm>
            <a:prstGeom prst="rect">
              <a:avLst/>
            </a:prstGeom>
          </p:spPr>
        </p:pic>
        <p:grpSp>
          <p:nvGrpSpPr>
            <p:cNvPr id="45" name="Group 44">
              <a:extLst>
                <a:ext uri="{FF2B5EF4-FFF2-40B4-BE49-F238E27FC236}">
                  <a16:creationId xmlns:a16="http://schemas.microsoft.com/office/drawing/2014/main" id="{488CFAC7-6A57-5F85-CD8B-926593163EE9}"/>
                </a:ext>
              </a:extLst>
            </p:cNvPr>
            <p:cNvGrpSpPr/>
            <p:nvPr/>
          </p:nvGrpSpPr>
          <p:grpSpPr>
            <a:xfrm>
              <a:off x="4248691" y="5725760"/>
              <a:ext cx="1162208" cy="271833"/>
              <a:chOff x="3812652" y="5761979"/>
              <a:chExt cx="1037678" cy="201168"/>
            </a:xfrm>
          </p:grpSpPr>
          <p:pic>
            <p:nvPicPr>
              <p:cNvPr id="41" name="Picture 40">
                <a:extLst>
                  <a:ext uri="{FF2B5EF4-FFF2-40B4-BE49-F238E27FC236}">
                    <a16:creationId xmlns:a16="http://schemas.microsoft.com/office/drawing/2014/main" id="{6A8A8645-2FB0-ADA0-8407-1FE41DFCCAB4}"/>
                  </a:ext>
                </a:extLst>
              </p:cNvPr>
              <p:cNvPicPr>
                <a:picLocks noChangeAspect="1"/>
              </p:cNvPicPr>
              <p:nvPr/>
            </p:nvPicPr>
            <p:blipFill rotWithShape="1">
              <a:blip r:embed="rId8"/>
              <a:srcRect l="60761" r="1999"/>
              <a:stretch/>
            </p:blipFill>
            <p:spPr>
              <a:xfrm>
                <a:off x="4365881" y="5761979"/>
                <a:ext cx="484449" cy="201168"/>
              </a:xfrm>
              <a:prstGeom prst="rect">
                <a:avLst/>
              </a:prstGeom>
            </p:spPr>
          </p:pic>
          <p:pic>
            <p:nvPicPr>
              <p:cNvPr id="44" name="Picture 43">
                <a:extLst>
                  <a:ext uri="{FF2B5EF4-FFF2-40B4-BE49-F238E27FC236}">
                    <a16:creationId xmlns:a16="http://schemas.microsoft.com/office/drawing/2014/main" id="{81CBFCB9-C4DA-3E1E-9ECD-3E59E7377783}"/>
                  </a:ext>
                </a:extLst>
              </p:cNvPr>
              <p:cNvPicPr>
                <a:picLocks noChangeAspect="1"/>
              </p:cNvPicPr>
              <p:nvPr/>
            </p:nvPicPr>
            <p:blipFill rotWithShape="1">
              <a:blip r:embed="rId9"/>
              <a:srcRect r="57473"/>
              <a:stretch/>
            </p:blipFill>
            <p:spPr>
              <a:xfrm>
                <a:off x="3812652" y="5761979"/>
                <a:ext cx="553229" cy="201168"/>
              </a:xfrm>
              <a:prstGeom prst="rect">
                <a:avLst/>
              </a:prstGeom>
            </p:spPr>
          </p:pic>
        </p:grpSp>
      </p:grpSp>
      <p:sp>
        <p:nvSpPr>
          <p:cNvPr id="9" name="TextBox 8">
            <a:extLst>
              <a:ext uri="{FF2B5EF4-FFF2-40B4-BE49-F238E27FC236}">
                <a16:creationId xmlns:a16="http://schemas.microsoft.com/office/drawing/2014/main" id="{5FF64862-5E65-5A19-CD57-60BD67F1BAB9}"/>
              </a:ext>
            </a:extLst>
          </p:cNvPr>
          <p:cNvSpPr txBox="1"/>
          <p:nvPr/>
        </p:nvSpPr>
        <p:spPr>
          <a:xfrm>
            <a:off x="8256860" y="2170726"/>
            <a:ext cx="3239913" cy="646331"/>
          </a:xfrm>
          <a:prstGeom prst="rect">
            <a:avLst/>
          </a:prstGeom>
          <a:noFill/>
        </p:spPr>
        <p:txBody>
          <a:bodyPr wrap="square" rtlCol="0">
            <a:spAutoFit/>
          </a:bodyPr>
          <a:lstStyle/>
          <a:p>
            <a:r>
              <a:rPr lang="en-US" sz="1200" i="1" dirty="0"/>
              <a:t>I.e. sub-grid / unresolved scales driven by residual resolved scales of strong from </a:t>
            </a:r>
            <a:r>
              <a:rPr lang="en-US" sz="1200" i="1" dirty="0" err="1"/>
              <a:t>PDEs</a:t>
            </a:r>
            <a:r>
              <a:rPr lang="en-US" sz="1200" i="1" dirty="0"/>
              <a:t>, variationally consistent</a:t>
            </a:r>
          </a:p>
        </p:txBody>
      </p:sp>
      <p:sp>
        <p:nvSpPr>
          <p:cNvPr id="12" name="TextBox 11">
            <a:extLst>
              <a:ext uri="{FF2B5EF4-FFF2-40B4-BE49-F238E27FC236}">
                <a16:creationId xmlns:a16="http://schemas.microsoft.com/office/drawing/2014/main" id="{1B94652D-0030-3188-86C5-51B9BF729461}"/>
              </a:ext>
            </a:extLst>
          </p:cNvPr>
          <p:cNvSpPr txBox="1"/>
          <p:nvPr/>
        </p:nvSpPr>
        <p:spPr>
          <a:xfrm>
            <a:off x="754242" y="5804307"/>
            <a:ext cx="10905423" cy="1107996"/>
          </a:xfrm>
          <a:prstGeom prst="rect">
            <a:avLst/>
          </a:prstGeom>
          <a:noFill/>
        </p:spPr>
        <p:txBody>
          <a:bodyPr wrap="square" rtlCol="0">
            <a:spAutoFit/>
          </a:bodyPr>
          <a:lstStyle/>
          <a:p>
            <a:r>
              <a:rPr lang="en-US" sz="1200" dirty="0"/>
              <a:t>Bonilla, S, Tang, </a:t>
            </a:r>
            <a:r>
              <a:rPr lang="en-US" sz="1200" dirty="0" err="1"/>
              <a:t>Crockatt</a:t>
            </a:r>
            <a:r>
              <a:rPr lang="en-US" sz="1200" dirty="0"/>
              <a:t>, Ohm, Phillips, Pawlowski, Conde, </a:t>
            </a:r>
            <a:r>
              <a:rPr lang="en-US" sz="1200" dirty="0" err="1"/>
              <a:t>Beznosov</a:t>
            </a:r>
            <a:r>
              <a:rPr lang="en-US" sz="1200" dirty="0"/>
              <a:t>, On a Fully-implicit VMS-stabilized FE Formulation for Low Mach Number Compressible Resistive </a:t>
            </a:r>
            <a:r>
              <a:rPr lang="en-US" sz="1200" dirty="0" err="1"/>
              <a:t>MHD</a:t>
            </a:r>
            <a:r>
              <a:rPr lang="en-US" sz="1200" dirty="0"/>
              <a:t> with Application to MCF, </a:t>
            </a:r>
            <a:r>
              <a:rPr lang="en-US" sz="1200" dirty="0" err="1"/>
              <a:t>Comput</a:t>
            </a:r>
            <a:r>
              <a:rPr lang="en-US" sz="1200" dirty="0"/>
              <a:t>. Methods Appl. Mech. </a:t>
            </a:r>
            <a:r>
              <a:rPr lang="en-US" sz="1200" dirty="0" err="1"/>
              <a:t>Engrg</a:t>
            </a:r>
            <a:r>
              <a:rPr lang="en-US" sz="1200" dirty="0"/>
              <a:t>. 2023</a:t>
            </a:r>
          </a:p>
          <a:p>
            <a:endParaRPr lang="en-US" sz="600" dirty="0"/>
          </a:p>
          <a:p>
            <a:r>
              <a:rPr lang="en-US" sz="1200" dirty="0"/>
              <a:t>S, Pawlowski, Cyr, </a:t>
            </a:r>
            <a:r>
              <a:rPr lang="en-US" sz="1200" dirty="0" err="1"/>
              <a:t>Tuminaro</a:t>
            </a:r>
            <a:r>
              <a:rPr lang="en-US" sz="1200" dirty="0"/>
              <a:t>, Chacon, Weber, Scalable Implicit Incompressible Resistive </a:t>
            </a:r>
            <a:r>
              <a:rPr lang="en-US" sz="1200" dirty="0" err="1"/>
              <a:t>MHD</a:t>
            </a:r>
            <a:r>
              <a:rPr lang="en-US" sz="1200" dirty="0"/>
              <a:t> with Stabilized FE and Fully-coupled Newton-</a:t>
            </a:r>
            <a:r>
              <a:rPr lang="en-US" sz="1200" dirty="0" err="1"/>
              <a:t>Krylov</a:t>
            </a:r>
            <a:r>
              <a:rPr lang="en-US" sz="1200" dirty="0"/>
              <a:t>-AMG, </a:t>
            </a:r>
            <a:r>
              <a:rPr lang="en-US" sz="1200" dirty="0" err="1"/>
              <a:t>Comput</a:t>
            </a:r>
            <a:r>
              <a:rPr lang="en-US" sz="1200" dirty="0"/>
              <a:t>. Methods Appl. Mech. </a:t>
            </a:r>
            <a:r>
              <a:rPr lang="en-US" sz="1200" dirty="0" err="1"/>
              <a:t>Engrg</a:t>
            </a:r>
            <a:r>
              <a:rPr lang="en-US" sz="1200" dirty="0"/>
              <a:t>. 304, 1–25, 2016</a:t>
            </a:r>
          </a:p>
          <a:p>
            <a:endParaRPr lang="en-US" sz="1200" dirty="0"/>
          </a:p>
        </p:txBody>
      </p:sp>
      <p:sp>
        <p:nvSpPr>
          <p:cNvPr id="14" name="TextBox 13">
            <a:extLst>
              <a:ext uri="{FF2B5EF4-FFF2-40B4-BE49-F238E27FC236}">
                <a16:creationId xmlns:a16="http://schemas.microsoft.com/office/drawing/2014/main" id="{5DD6A81E-513E-BDBA-9A1C-1DDCB2C0641F}"/>
              </a:ext>
            </a:extLst>
          </p:cNvPr>
          <p:cNvSpPr txBox="1"/>
          <p:nvPr/>
        </p:nvSpPr>
        <p:spPr>
          <a:xfrm>
            <a:off x="6851177" y="4976215"/>
            <a:ext cx="247184" cy="338554"/>
          </a:xfrm>
          <a:prstGeom prst="rect">
            <a:avLst/>
          </a:prstGeom>
          <a:noFill/>
        </p:spPr>
        <p:txBody>
          <a:bodyPr wrap="none" rtlCol="0">
            <a:spAutoFit/>
          </a:bodyPr>
          <a:lstStyle/>
          <a:p>
            <a:r>
              <a:rPr lang="en-US" sz="1600" dirty="0"/>
              <a:t>)</a:t>
            </a:r>
          </a:p>
        </p:txBody>
      </p:sp>
    </p:spTree>
    <p:extLst>
      <p:ext uri="{BB962C8B-B14F-4D97-AF65-F5344CB8AC3E}">
        <p14:creationId xmlns:p14="http://schemas.microsoft.com/office/powerpoint/2010/main" val="340908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5" grpId="0" animBg="1"/>
      <p:bldP spid="27" grpId="0" animBg="1"/>
      <p:bldP spid="28" grpId="0" animBg="1"/>
      <p:bldP spid="30" grpId="0" animBg="1"/>
      <p:bldP spid="31" grpId="0"/>
      <p:bldP spid="32" grpId="0"/>
      <p:bldP spid="33" grpId="0"/>
      <p:bldP spid="34" grpId="0"/>
      <p:bldP spid="9"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27727</TotalTime>
  <Words>7513</Words>
  <Application>Microsoft Macintosh PowerPoint</Application>
  <PresentationFormat>Widescreen</PresentationFormat>
  <Paragraphs>480</Paragraphs>
  <Slides>26</Slides>
  <Notes>17</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-webkit-standard</vt:lpstr>
      <vt:lpstr>1Stone Serif</vt:lpstr>
      <vt:lpstr>Acumin Pro</vt:lpstr>
      <vt:lpstr>Arial</vt:lpstr>
      <vt:lpstr>Calibri</vt:lpstr>
      <vt:lpstr>Calibri Light</vt:lpstr>
      <vt:lpstr>Cambria Math</vt:lpstr>
      <vt:lpstr>Garamond</vt:lpstr>
      <vt:lpstr>Monaco</vt:lpstr>
      <vt:lpstr>Times New Roman</vt:lpstr>
      <vt:lpstr>Office Theme</vt:lpstr>
      <vt:lpstr>Recent Fusion-Related Results in Drekar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Drekar Strong Scaling Results 3D ITER VDE</vt:lpstr>
      <vt:lpstr>Drekar Weak scaling Study 3D ITER VDE</vt:lpstr>
      <vt:lpstr>PowerPoint Presentation</vt:lpstr>
      <vt:lpstr>Time-step Size scaling for S = 107  Coarse mesh0</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Phillips, Edward Geoffrey</cp:lastModifiedBy>
  <cp:revision>666</cp:revision>
  <cp:lastPrinted>2023-02-14T20:29:58Z</cp:lastPrinted>
  <dcterms:created xsi:type="dcterms:W3CDTF">2019-03-04T15:31:45Z</dcterms:created>
  <dcterms:modified xsi:type="dcterms:W3CDTF">2023-10-27T18:32:12Z</dcterms:modified>
</cp:coreProperties>
</file>