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notesMasterIdLst>
    <p:notesMasterId r:id="rId12"/>
  </p:notesMasterIdLst>
  <p:sldIdLst>
    <p:sldId id="583" r:id="rId2"/>
    <p:sldId id="1988" r:id="rId3"/>
    <p:sldId id="1990" r:id="rId4"/>
    <p:sldId id="1991" r:id="rId5"/>
    <p:sldId id="1994" r:id="rId6"/>
    <p:sldId id="297" r:id="rId7"/>
    <p:sldId id="1993" r:id="rId8"/>
    <p:sldId id="1989" r:id="rId9"/>
    <p:sldId id="1842" r:id="rId10"/>
    <p:sldId id="199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D9"/>
    <a:srgbClr val="DDA137"/>
    <a:srgbClr val="00FA00"/>
    <a:srgbClr val="FF2600"/>
    <a:srgbClr val="942092"/>
    <a:srgbClr val="FF9300"/>
    <a:srgbClr val="000000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55"/>
    <p:restoredTop sz="93305"/>
  </p:normalViewPr>
  <p:slideViewPr>
    <p:cSldViewPr snapToGrid="0" snapToObjects="1">
      <p:cViewPr varScale="1">
        <p:scale>
          <a:sx n="144" d="100"/>
          <a:sy n="144" d="100"/>
        </p:scale>
        <p:origin x="21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C89B6-0167-0549-A9D3-815C20C90D38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30F75-B5EC-044F-A636-30352D0A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Sphynx is in repo, Jet single GPU works stand alone, will be in </a:t>
            </a:r>
            <a:r>
              <a:rPr lang="en-US" dirty="0" err="1"/>
              <a:t>Trilinos</a:t>
            </a:r>
            <a:r>
              <a:rPr lang="en-US" dirty="0"/>
              <a:t> by Q1, and multi-GPU Jet completed FY24/Q4.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30F75-B5EC-044F-A636-30352D0A13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5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36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984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112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153A-A236-9B4D-A0F1-DA988CDD6E09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2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M White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1228439"/>
            <a:ext cx="12192000" cy="1690255"/>
          </a:xfrm>
          <a:prstGeom prst="rect">
            <a:avLst/>
          </a:prstGeom>
          <a:solidFill>
            <a:schemeClr val="tx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 cstate="email">
            <a:alphaModFix amt="3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65572" y="2915627"/>
            <a:ext cx="4626429" cy="308428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565572" y="0"/>
            <a:ext cx="2623459" cy="6858000"/>
          </a:xfrm>
          <a:prstGeom prst="rect">
            <a:avLst/>
          </a:prstGeom>
          <a:solidFill>
            <a:srgbClr val="00ACD9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687681" y="1228439"/>
            <a:ext cx="6190211" cy="1690255"/>
          </a:xfrm>
        </p:spPr>
        <p:txBody>
          <a:bodyPr anchor="ctr">
            <a:normAutofit/>
          </a:bodyPr>
          <a:lstStyle>
            <a:lvl1pPr algn="l">
              <a:lnSpc>
                <a:spcPts val="3700"/>
              </a:lnSpc>
              <a:defRPr sz="3600" spc="3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0412" y="5306898"/>
            <a:ext cx="6261331" cy="353125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none" spc="200" baseline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  <a:lvl2pPr marL="457178" indent="0" algn="ctr">
              <a:buNone/>
              <a:defRPr sz="2400"/>
            </a:lvl2pPr>
            <a:lvl3pPr marL="914354" indent="0" algn="ctr">
              <a:buNone/>
              <a:defRPr sz="2400"/>
            </a:lvl3pPr>
            <a:lvl4pPr marL="1371532" indent="0" algn="ctr">
              <a:buNone/>
              <a:defRPr sz="2000"/>
            </a:lvl4pPr>
            <a:lvl5pPr marL="1828709" indent="0" algn="ctr">
              <a:buNone/>
              <a:defRPr sz="2000"/>
            </a:lvl5pPr>
            <a:lvl6pPr marL="2285886" indent="0" algn="ctr">
              <a:buNone/>
              <a:defRPr sz="2000"/>
            </a:lvl6pPr>
            <a:lvl7pPr marL="2743062" indent="0" algn="ctr">
              <a:buNone/>
              <a:defRPr sz="2000"/>
            </a:lvl7pPr>
            <a:lvl8pPr marL="3200240" indent="0" algn="ctr">
              <a:buNone/>
              <a:defRPr sz="2000"/>
            </a:lvl8pPr>
            <a:lvl9pPr marL="3657418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4951" y="6459789"/>
            <a:ext cx="724296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BB4F62A-F143-0E44-AD26-04E6D9F03BB4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65572" y="6459789"/>
            <a:ext cx="2623459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88" r="-3731"/>
          <a:stretch/>
        </p:blipFill>
        <p:spPr>
          <a:xfrm>
            <a:off x="8003737" y="282288"/>
            <a:ext cx="1834523" cy="71041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1" y="1228439"/>
            <a:ext cx="203131" cy="1690255"/>
          </a:xfrm>
          <a:prstGeom prst="rect">
            <a:avLst/>
          </a:prstGeom>
          <a:solidFill>
            <a:schemeClr val="accent4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 userDrawn="1"/>
        </p:nvSpPr>
        <p:spPr>
          <a:xfrm>
            <a:off x="789245" y="2915627"/>
            <a:ext cx="2037083" cy="905163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2865811" y="2915627"/>
            <a:ext cx="1345972" cy="905163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/>
          <p:cNvSpPr/>
          <p:nvPr userDrawn="1"/>
        </p:nvSpPr>
        <p:spPr>
          <a:xfrm>
            <a:off x="4251265" y="2915627"/>
            <a:ext cx="3314307" cy="905163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7565572" y="1363919"/>
            <a:ext cx="2623459" cy="1421017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700411" y="5019736"/>
            <a:ext cx="222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spc="300" dirty="0">
                <a:solidFill>
                  <a:srgbClr val="00ACD9"/>
                </a:solidFill>
              </a:rPr>
              <a:t>PRESENTED BY</a:t>
            </a:r>
          </a:p>
        </p:txBody>
      </p:sp>
      <p:pic>
        <p:nvPicPr>
          <p:cNvPr id="30" name="Picture 29"/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245" y="5673785"/>
            <a:ext cx="9399784" cy="365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6794" y="5626954"/>
            <a:ext cx="564475" cy="16369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9371" y="5595527"/>
            <a:ext cx="776320" cy="194889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10280342" y="5912353"/>
            <a:ext cx="1832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Sandia National Laboratories is a </a:t>
            </a:r>
            <a:r>
              <a:rPr lang="en-US" sz="6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multimission</a:t>
            </a:r>
            <a:r>
              <a:rPr lang="en-US" sz="6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laboratory managed and operated by National Technology &amp; Engineering Solutions of Sandia, LLC, a wholly owned subsidiary of Honeywell International Inc., for the U.S. Department of Energy’s National Nuclear Security Administration under contract DE-NA0003525.</a:t>
            </a:r>
            <a:endParaRPr lang="en-US" sz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rot="5400000">
            <a:off x="238399" y="310896"/>
            <a:ext cx="685800" cy="64008"/>
          </a:xfrm>
          <a:prstGeom prst="rect">
            <a:avLst/>
          </a:prstGeom>
          <a:solidFill>
            <a:srgbClr val="00A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20648" y="240503"/>
            <a:ext cx="10058400" cy="57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4951" y="6485916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0D275FE-4322-F945-984E-F69B89073389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8591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51" y="445603"/>
            <a:ext cx="419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506200" y="321774"/>
            <a:ext cx="685800" cy="368300"/>
          </a:xfrm>
          <a:prstGeom prst="rect">
            <a:avLst/>
          </a:prstGeom>
          <a:solidFill>
            <a:srgbClr val="00ACD9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89425" y="380825"/>
            <a:ext cx="259675" cy="25161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865" b="-2"/>
          <a:stretch/>
        </p:blipFill>
        <p:spPr>
          <a:xfrm rot="16200000">
            <a:off x="8725899" y="3391897"/>
            <a:ext cx="6857999" cy="74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rot="5400000">
            <a:off x="238399" y="310896"/>
            <a:ext cx="685800" cy="64008"/>
          </a:xfrm>
          <a:prstGeom prst="rect">
            <a:avLst/>
          </a:prstGeom>
          <a:solidFill>
            <a:srgbClr val="00A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4951" y="6485916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058465-9237-E546-85F0-B7E7FAA43EBF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8591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51" y="445603"/>
            <a:ext cx="419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506200" y="321774"/>
            <a:ext cx="685800" cy="368300"/>
          </a:xfrm>
          <a:prstGeom prst="rect">
            <a:avLst/>
          </a:prstGeom>
          <a:solidFill>
            <a:srgbClr val="00ACD9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89425" y="380825"/>
            <a:ext cx="259675" cy="25161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865" b="-2"/>
          <a:stretch/>
        </p:blipFill>
        <p:spPr>
          <a:xfrm rot="16200000">
            <a:off x="8725899" y="3391897"/>
            <a:ext cx="6857999" cy="74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27ED-C799-AA4A-BA7C-2FFFBEA25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08432"/>
            <a:ext cx="10096500" cy="688848"/>
          </a:xfrm>
        </p:spPr>
        <p:txBody>
          <a:bodyPr/>
          <a:lstStyle>
            <a:lvl1pPr>
              <a:defRPr cap="all" spc="50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6C40D-F7AE-5D42-B2A9-60C9F62ADE8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97764" y="1328928"/>
            <a:ext cx="11049000" cy="4690872"/>
          </a:xfrm>
        </p:spPr>
        <p:txBody>
          <a:bodyPr/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79DB5EF-C54E-4309-A7A1-4E2D5E501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4066" y="6624422"/>
            <a:ext cx="489438" cy="273050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40A0-BA3A-E44B-A6F9-7A1F916D77D1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91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0734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6679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E2EC-3A15-B94B-9602-395D7423BE9F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5166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4824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9932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A8737-9ED8-534E-AB64-824F3EF1F57B}" type="datetime1">
              <a:rPr lang="en-US" smtClean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FC742-9D50-DC4E-9801-4546675A3FDA}"/>
              </a:ext>
            </a:extLst>
          </p:cNvPr>
          <p:cNvSpPr/>
          <p:nvPr userDrawn="1"/>
        </p:nvSpPr>
        <p:spPr>
          <a:xfrm>
            <a:off x="11506200" y="321774"/>
            <a:ext cx="685800" cy="368300"/>
          </a:xfrm>
          <a:prstGeom prst="rect">
            <a:avLst/>
          </a:prstGeom>
          <a:solidFill>
            <a:srgbClr val="00ACD9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79E91-7ACB-8A4D-A963-31E4E54C98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89425" y="380825"/>
            <a:ext cx="259675" cy="2516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773E70-EC32-0C42-9EAA-33ABE922052B}"/>
              </a:ext>
            </a:extLst>
          </p:cNvPr>
          <p:cNvPicPr>
            <a:picLocks/>
          </p:cNvPicPr>
          <p:nvPr userDrawn="1"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865" b="-2"/>
          <a:stretch/>
        </p:blipFill>
        <p:spPr>
          <a:xfrm rot="16200000">
            <a:off x="8725899" y="3391897"/>
            <a:ext cx="6857999" cy="7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661" r:id="rId12"/>
    <p:sldLayoutId id="2147483668" r:id="rId13"/>
    <p:sldLayoutId id="2147483662" r:id="rId14"/>
    <p:sldLayoutId id="2147483663" r:id="rId15"/>
    <p:sldLayoutId id="214748377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okkos/kokkos/issues/619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4BBB84-2082-CA4F-8E6E-551F24C4F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Trilinos</a:t>
            </a:r>
            <a:r>
              <a:rPr lang="en-US" dirty="0"/>
              <a:t> Core</a:t>
            </a:r>
            <a:br>
              <a:rPr lang="en-US" dirty="0"/>
            </a:br>
            <a:r>
              <a:rPr lang="en-US" dirty="0"/>
              <a:t>Product Area Update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E7888BA-A29F-8546-984B-94DACA01A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Pawlowski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B85C1-989C-E946-A7F4-BC85C58D7F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8F5F00-67A7-5F41-8751-2CD8A3E22CD4}"/>
              </a:ext>
            </a:extLst>
          </p:cNvPr>
          <p:cNvSpPr txBox="1"/>
          <p:nvPr/>
        </p:nvSpPr>
        <p:spPr>
          <a:xfrm>
            <a:off x="817296" y="137565"/>
            <a:ext cx="228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SAND2023-11790PE UUR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D0B518-CED1-E147-96CB-D371606D2715}"/>
              </a:ext>
            </a:extLst>
          </p:cNvPr>
          <p:cNvSpPr txBox="1"/>
          <p:nvPr/>
        </p:nvSpPr>
        <p:spPr>
          <a:xfrm>
            <a:off x="700412" y="5892581"/>
            <a:ext cx="637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Package Owners: R. Bartlett, L. Berger-</a:t>
            </a:r>
            <a:r>
              <a:rPr lang="en-US" dirty="0" err="1"/>
              <a:t>Vergiat</a:t>
            </a:r>
            <a:r>
              <a:rPr lang="en-US" dirty="0"/>
              <a:t>, E. </a:t>
            </a:r>
            <a:r>
              <a:rPr lang="en-US" dirty="0" err="1"/>
              <a:t>Boman</a:t>
            </a:r>
            <a:r>
              <a:rPr lang="en-US" dirty="0"/>
              <a:t>, C. </a:t>
            </a:r>
            <a:r>
              <a:rPr lang="en-US" dirty="0" err="1"/>
              <a:t>Glusa</a:t>
            </a:r>
            <a:r>
              <a:rPr lang="en-US" dirty="0"/>
              <a:t>, S. Rajamanickam, C. Siefert, G. </a:t>
            </a:r>
            <a:r>
              <a:rPr lang="en-US" dirty="0" err="1"/>
              <a:t>Sjaardema</a:t>
            </a:r>
            <a:r>
              <a:rPr lang="en-US" dirty="0"/>
              <a:t>, C. Trott </a:t>
            </a:r>
          </a:p>
        </p:txBody>
      </p:sp>
    </p:spTree>
    <p:extLst>
      <p:ext uri="{BB962C8B-B14F-4D97-AF65-F5344CB8AC3E}">
        <p14:creationId xmlns:p14="http://schemas.microsoft.com/office/powerpoint/2010/main" val="25287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5D83-C0B3-4569-946F-B4DB40D5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63" y="76926"/>
            <a:ext cx="10515600" cy="899255"/>
          </a:xfrm>
        </p:spPr>
        <p:txBody>
          <a:bodyPr>
            <a:normAutofit/>
          </a:bodyPr>
          <a:lstStyle/>
          <a:p>
            <a:r>
              <a:rPr lang="en-US" dirty="0"/>
              <a:t>SEACAS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DE17E-EB81-9B2F-42A0-F67531A25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902043"/>
            <a:ext cx="5276335" cy="555994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Aprepro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Full precision output -- shortest decimal representation with round-trip guarantee</a:t>
            </a:r>
          </a:p>
          <a:p>
            <a:pPr lvl="1"/>
            <a:r>
              <a:rPr lang="en-US" dirty="0"/>
              <a:t>Loop syntax improved {loop(</a:t>
            </a:r>
            <a:r>
              <a:rPr lang="en-US" dirty="0" err="1"/>
              <a:t>ncount</a:t>
            </a:r>
            <a:r>
              <a:rPr lang="en-US" dirty="0"/>
              <a:t>, index, initial, increment)}</a:t>
            </a:r>
          </a:p>
          <a:p>
            <a:pPr lvl="1"/>
            <a:r>
              <a:rPr lang="en-US" dirty="0"/>
              <a:t>Easier echo on/off via `{{a = b}}`.  The expression will not be echoed.</a:t>
            </a:r>
          </a:p>
          <a:p>
            <a:pPr lvl="1"/>
            <a:r>
              <a:rPr lang="en-US" dirty="0"/>
              <a:t>Some fundamental physical constants are now predefined.</a:t>
            </a:r>
          </a:p>
          <a:p>
            <a:pPr lvl="1"/>
            <a:r>
              <a:rPr lang="en-US" dirty="0"/>
              <a:t>See the documentation for more details on each of these.</a:t>
            </a:r>
          </a:p>
          <a:p>
            <a:endParaRPr lang="en-US" sz="1000" dirty="0"/>
          </a:p>
          <a:p>
            <a:r>
              <a:rPr lang="en-US" dirty="0"/>
              <a:t>Exodus:</a:t>
            </a:r>
          </a:p>
          <a:p>
            <a:pPr lvl="1"/>
            <a:r>
              <a:rPr lang="en-US" dirty="0"/>
              <a:t>Get/Put variables over multiple timesteps</a:t>
            </a:r>
          </a:p>
          <a:p>
            <a:pPr lvl="1"/>
            <a:r>
              <a:rPr lang="en-US" dirty="0"/>
              <a:t>Enhanced Field /Discontinuous </a:t>
            </a:r>
            <a:r>
              <a:rPr lang="en-US" dirty="0" err="1"/>
              <a:t>Galerkin</a:t>
            </a:r>
            <a:r>
              <a:rPr lang="en-US" dirty="0"/>
              <a:t> – In progress</a:t>
            </a:r>
          </a:p>
          <a:p>
            <a:pPr lvl="1"/>
            <a:r>
              <a:rPr lang="en-US" dirty="0"/>
              <a:t>Improved Python interface (more pythonic, more complete)</a:t>
            </a:r>
          </a:p>
          <a:p>
            <a:pPr lvl="1"/>
            <a:r>
              <a:rPr lang="en-US" dirty="0"/>
              <a:t>Improved Assembly handling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EB0A0-199B-C0A7-44C6-9A772D12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151EA3-7029-AF9E-5DC4-85A1E44AD7D6}"/>
              </a:ext>
            </a:extLst>
          </p:cNvPr>
          <p:cNvSpPr txBox="1">
            <a:spLocks/>
          </p:cNvSpPr>
          <p:nvPr/>
        </p:nvSpPr>
        <p:spPr>
          <a:xfrm>
            <a:off x="6521278" y="976181"/>
            <a:ext cx="4178643" cy="47435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IOSS:</a:t>
            </a:r>
          </a:p>
          <a:p>
            <a:pPr lvl="1"/>
            <a:r>
              <a:rPr lang="en-US" dirty="0" err="1"/>
              <a:t>TextMesh</a:t>
            </a:r>
            <a:r>
              <a:rPr lang="en-US" dirty="0"/>
              <a:t>, Null, </a:t>
            </a:r>
            <a:r>
              <a:rPr lang="en-US" dirty="0" err="1"/>
              <a:t>NullExodus</a:t>
            </a:r>
            <a:r>
              <a:rPr lang="en-US" dirty="0"/>
              <a:t> database types</a:t>
            </a:r>
          </a:p>
          <a:p>
            <a:pPr lvl="1"/>
            <a:r>
              <a:rPr lang="en-US" dirty="0"/>
              <a:t>Robustness Improvements</a:t>
            </a:r>
          </a:p>
          <a:p>
            <a:pPr lvl="1"/>
            <a:r>
              <a:rPr lang="en-US" dirty="0"/>
              <a:t>Zero-Copy fields (primarily for Catalyst)</a:t>
            </a:r>
          </a:p>
          <a:p>
            <a:endParaRPr lang="en-US" sz="900" dirty="0"/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Robustness improvements (static analyzers, …)</a:t>
            </a:r>
          </a:p>
          <a:p>
            <a:pPr lvl="1"/>
            <a:r>
              <a:rPr lang="en-US" dirty="0"/>
              <a:t>Slice (yet another decomposition method)</a:t>
            </a:r>
          </a:p>
          <a:p>
            <a:pPr lvl="1"/>
            <a:r>
              <a:rPr lang="en-US" dirty="0" err="1"/>
              <a:t>Io_shell</a:t>
            </a:r>
            <a:r>
              <a:rPr lang="en-US" dirty="0"/>
              <a:t> has </a:t>
            </a:r>
            <a:r>
              <a:rPr lang="en-US" dirty="0" err="1"/>
              <a:t>toleranced</a:t>
            </a:r>
            <a:r>
              <a:rPr lang="en-US" dirty="0"/>
              <a:t> comparison option</a:t>
            </a:r>
          </a:p>
          <a:p>
            <a:pPr lvl="1"/>
            <a:r>
              <a:rPr lang="en-US" dirty="0" err="1"/>
              <a:t>Io_modify</a:t>
            </a:r>
            <a:r>
              <a:rPr lang="en-US" dirty="0"/>
              <a:t> for defining/modifying assemblies; other 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7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15745-E568-EE3A-9768-FF6277AD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0" y="-72232"/>
            <a:ext cx="10515600" cy="1325563"/>
          </a:xfrm>
        </p:spPr>
        <p:txBody>
          <a:bodyPr/>
          <a:lstStyle/>
          <a:p>
            <a:r>
              <a:rPr lang="en-US" dirty="0" err="1"/>
              <a:t>Trilinos</a:t>
            </a:r>
            <a:r>
              <a:rPr lang="en-US" dirty="0"/>
              <a:t> Core Product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87FA-47B1-2A29-0559-BF6F8E5AF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70" y="1253331"/>
            <a:ext cx="5677930" cy="5239544"/>
          </a:xfrm>
        </p:spPr>
        <p:txBody>
          <a:bodyPr>
            <a:normAutofit/>
          </a:bodyPr>
          <a:lstStyle/>
          <a:p>
            <a:r>
              <a:rPr lang="en-US" dirty="0" err="1"/>
              <a:t>Teuchos</a:t>
            </a:r>
            <a:r>
              <a:rPr lang="en-US" dirty="0"/>
              <a:t>: Common </a:t>
            </a:r>
            <a:r>
              <a:rPr lang="en-US" dirty="0" err="1"/>
              <a:t>Trilinos</a:t>
            </a:r>
            <a:r>
              <a:rPr lang="en-US" dirty="0"/>
              <a:t> utilities</a:t>
            </a:r>
          </a:p>
          <a:p>
            <a:r>
              <a:rPr lang="en-US" dirty="0" err="1"/>
              <a:t>Tpetra</a:t>
            </a:r>
            <a:r>
              <a:rPr lang="en-US" dirty="0"/>
              <a:t>: Parallel sparse linear algebra</a:t>
            </a:r>
          </a:p>
          <a:p>
            <a:r>
              <a:rPr lang="en-US" dirty="0" err="1"/>
              <a:t>Xpetra</a:t>
            </a:r>
            <a:r>
              <a:rPr lang="en-US" dirty="0"/>
              <a:t>: Abstractions to switch between </a:t>
            </a:r>
            <a:r>
              <a:rPr lang="en-US" dirty="0" err="1"/>
              <a:t>Epetra</a:t>
            </a:r>
            <a:r>
              <a:rPr lang="en-US" dirty="0"/>
              <a:t> and </a:t>
            </a:r>
            <a:r>
              <a:rPr lang="en-US" dirty="0" err="1"/>
              <a:t>Tpetra</a:t>
            </a:r>
            <a:endParaRPr lang="en-US" dirty="0"/>
          </a:p>
          <a:p>
            <a:r>
              <a:rPr lang="en-US" dirty="0" err="1"/>
              <a:t>PyTrilinos</a:t>
            </a:r>
            <a:r>
              <a:rPr lang="en-US" dirty="0"/>
              <a:t>(2): Python wrappers</a:t>
            </a:r>
          </a:p>
          <a:p>
            <a:r>
              <a:rPr lang="en-US" dirty="0" err="1"/>
              <a:t>Pamgen</a:t>
            </a:r>
            <a:r>
              <a:rPr lang="en-US" dirty="0"/>
              <a:t>: Inline mesh generation utility</a:t>
            </a:r>
          </a:p>
          <a:p>
            <a:r>
              <a:rPr lang="en-US" dirty="0" err="1"/>
              <a:t>RTOp</a:t>
            </a:r>
            <a:r>
              <a:rPr lang="en-US" dirty="0"/>
              <a:t>: Reduction/transformation operators</a:t>
            </a:r>
          </a:p>
          <a:p>
            <a:r>
              <a:rPr lang="en-US" dirty="0" err="1"/>
              <a:t>Thyra</a:t>
            </a:r>
            <a:r>
              <a:rPr lang="en-US" dirty="0"/>
              <a:t>: Abstraction layer for </a:t>
            </a:r>
            <a:r>
              <a:rPr lang="en-US" dirty="0" err="1"/>
              <a:t>Trilinos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2C9BA-0862-A956-097D-952C1C51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C85D0B-42CC-CBEB-35D0-E17573085A34}"/>
              </a:ext>
            </a:extLst>
          </p:cNvPr>
          <p:cNvSpPr txBox="1">
            <a:spLocks/>
          </p:cNvSpPr>
          <p:nvPr/>
        </p:nvSpPr>
        <p:spPr>
          <a:xfrm>
            <a:off x="6503773" y="1270986"/>
            <a:ext cx="4850027" cy="5239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Snapshotted Packages: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Kokkos</a:t>
            </a:r>
            <a:r>
              <a:rPr lang="en-US" dirty="0"/>
              <a:t>: Performance portability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KokkosKernels</a:t>
            </a:r>
            <a:r>
              <a:rPr lang="en-US" dirty="0"/>
              <a:t>: Performance portable linear algebra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SEACAS</a:t>
            </a:r>
            <a:r>
              <a:rPr lang="en-US" dirty="0"/>
              <a:t>: Finite Element tools for Exodus database format</a:t>
            </a:r>
          </a:p>
          <a:p>
            <a:endParaRPr lang="en-US" dirty="0"/>
          </a:p>
          <a:p>
            <a:r>
              <a:rPr lang="en-US" dirty="0"/>
              <a:t>Deprecated Packages:</a:t>
            </a:r>
          </a:p>
          <a:p>
            <a:pPr lvl="1"/>
            <a:r>
              <a:rPr lang="en-US" dirty="0" err="1"/>
              <a:t>Epetra</a:t>
            </a:r>
            <a:endParaRPr lang="en-US" dirty="0"/>
          </a:p>
          <a:p>
            <a:pPr lvl="1"/>
            <a:r>
              <a:rPr lang="en-US" dirty="0" err="1"/>
              <a:t>EpetraExt</a:t>
            </a:r>
            <a:endParaRPr lang="en-US" dirty="0"/>
          </a:p>
          <a:p>
            <a:pPr lvl="1"/>
            <a:r>
              <a:rPr lang="en-US" dirty="0" err="1"/>
              <a:t>Isorropia</a:t>
            </a:r>
            <a:endParaRPr lang="en-US" dirty="0"/>
          </a:p>
          <a:p>
            <a:pPr lvl="1"/>
            <a:r>
              <a:rPr lang="en-US" dirty="0" err="1"/>
              <a:t>TriUtils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3592-F76E-2174-0708-87D136EF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9" y="19132"/>
            <a:ext cx="10515600" cy="1325563"/>
          </a:xfrm>
        </p:spPr>
        <p:txBody>
          <a:bodyPr/>
          <a:lstStyle/>
          <a:p>
            <a:r>
              <a:rPr lang="en-US" dirty="0" err="1"/>
              <a:t>Teuchos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B5AD-D72A-EA19-6174-078DF275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173"/>
            <a:ext cx="10515600" cy="51707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Mostly in maintenance mode</a:t>
            </a:r>
          </a:p>
          <a:p>
            <a:endParaRPr lang="en-US" dirty="0"/>
          </a:p>
          <a:p>
            <a:r>
              <a:rPr lang="en-US" dirty="0"/>
              <a:t>Improved YAML Parser Support [TRILINOS-192]</a:t>
            </a:r>
          </a:p>
          <a:p>
            <a:pPr lvl="1"/>
            <a:r>
              <a:rPr lang="en-US" dirty="0"/>
              <a:t>Current: Homegrown parser that has incomplete standard support</a:t>
            </a:r>
          </a:p>
          <a:p>
            <a:pPr lvl="2"/>
            <a:r>
              <a:rPr lang="en-US" dirty="0"/>
              <a:t>Application requests: tabs, ragged arrays, arrays split across lines, </a:t>
            </a:r>
            <a:r>
              <a:rPr lang="en-US" dirty="0" err="1"/>
              <a:t>unicode</a:t>
            </a:r>
            <a:r>
              <a:rPr lang="en-US" dirty="0"/>
              <a:t> in comments, …</a:t>
            </a:r>
          </a:p>
          <a:p>
            <a:pPr lvl="2"/>
            <a:r>
              <a:rPr lang="en-US" dirty="0"/>
              <a:t>Not clear the internal design is capable of supporting requests</a:t>
            </a:r>
          </a:p>
          <a:p>
            <a:pPr lvl="1"/>
            <a:r>
              <a:rPr lang="en-US" dirty="0"/>
              <a:t>Options: (1) fix native parser, (2) </a:t>
            </a:r>
            <a:r>
              <a:rPr lang="en-US" dirty="0" err="1"/>
              <a:t>yaml-cpp</a:t>
            </a:r>
            <a:r>
              <a:rPr lang="en-US" dirty="0"/>
              <a:t>, (3) </a:t>
            </a:r>
            <a:r>
              <a:rPr lang="en-US" dirty="0" err="1"/>
              <a:t>libyaml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Leadership team: long term prefer to offload </a:t>
            </a:r>
            <a:r>
              <a:rPr lang="en-US" dirty="0" err="1"/>
              <a:t>yaml</a:t>
            </a:r>
            <a:r>
              <a:rPr lang="en-US" dirty="0"/>
              <a:t> parsing to an external library, </a:t>
            </a:r>
            <a:r>
              <a:rPr lang="en-US" dirty="0" err="1"/>
              <a:t>Trilinos</a:t>
            </a:r>
            <a:r>
              <a:rPr lang="en-US" dirty="0"/>
              <a:t> does not need to own this.</a:t>
            </a:r>
          </a:p>
          <a:p>
            <a:pPr lvl="1"/>
            <a:r>
              <a:rPr lang="en-US" dirty="0"/>
              <a:t>Transition: identify </a:t>
            </a:r>
            <a:r>
              <a:rPr lang="en-US" dirty="0" err="1"/>
              <a:t>cpp</a:t>
            </a:r>
            <a:r>
              <a:rPr lang="en-US" dirty="0"/>
              <a:t> </a:t>
            </a:r>
            <a:r>
              <a:rPr lang="en-US" dirty="0" err="1"/>
              <a:t>yaml</a:t>
            </a:r>
            <a:r>
              <a:rPr lang="en-US" dirty="0"/>
              <a:t> parser library and add support along side the internal one. Allow for both to exist during transition (configure flag to switch).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Opinions/preferences?</a:t>
            </a:r>
          </a:p>
          <a:p>
            <a:endParaRPr lang="en-US" dirty="0"/>
          </a:p>
          <a:p>
            <a:r>
              <a:rPr lang="en-US" dirty="0" err="1"/>
              <a:t>Trilinos</a:t>
            </a:r>
            <a:r>
              <a:rPr lang="en-US" dirty="0"/>
              <a:t> Leadership: discussions on what we can clean up and remove</a:t>
            </a:r>
          </a:p>
          <a:p>
            <a:pPr lvl="1"/>
            <a:r>
              <a:rPr lang="en-US" u="sng" dirty="0"/>
              <a:t>Keep</a:t>
            </a:r>
            <a:r>
              <a:rPr lang="en-US" dirty="0"/>
              <a:t> common look and feel (e.g. </a:t>
            </a:r>
            <a:r>
              <a:rPr lang="en-US" dirty="0" err="1"/>
              <a:t>ParameterLists</a:t>
            </a:r>
            <a:r>
              <a:rPr lang="en-US" dirty="0"/>
              <a:t>, </a:t>
            </a:r>
            <a:r>
              <a:rPr lang="en-US" dirty="0" err="1"/>
              <a:t>scalar_traits</a:t>
            </a:r>
            <a:r>
              <a:rPr lang="en-US" dirty="0"/>
              <a:t>, …)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c++</a:t>
            </a:r>
            <a:r>
              <a:rPr lang="en-US" dirty="0"/>
              <a:t> standards (e.g. </a:t>
            </a:r>
            <a:r>
              <a:rPr lang="en-US" dirty="0" err="1"/>
              <a:t>Teuchos</a:t>
            </a:r>
            <a:r>
              <a:rPr lang="en-US" dirty="0"/>
              <a:t>::any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std:any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RCPs/memory management tools (RCP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shared_ptr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/>
              <a:t>Array</a:t>
            </a:r>
            <a:r>
              <a:rPr lang="en-US" dirty="0" err="1">
                <a:sym typeface="Wingdings" pitchFamily="2" charset="2"/>
              </a:rPr>
              <a:t>std</a:t>
            </a:r>
            <a:r>
              <a:rPr lang="en-US" dirty="0">
                <a:sym typeface="Wingdings" pitchFamily="2" charset="2"/>
              </a:rPr>
              <a:t>::vector)?</a:t>
            </a:r>
          </a:p>
          <a:p>
            <a:pPr lvl="1"/>
            <a:r>
              <a:rPr lang="en-US" dirty="0"/>
              <a:t>Test harness (</a:t>
            </a:r>
            <a:r>
              <a:rPr lang="en-US" dirty="0" err="1"/>
              <a:t>Teuchos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gtest</a:t>
            </a:r>
            <a:r>
              <a:rPr lang="en-US" dirty="0"/>
              <a:t>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708BA-8DE0-933D-B17D-2B452198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7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428F-0CA7-3834-FCBB-09094FB8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843" y="229198"/>
            <a:ext cx="10515600" cy="6604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Tpetra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00AFD-9791-F294-F845-2C4475B0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51" y="1071648"/>
            <a:ext cx="10698892" cy="54672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FY23 focused on: Performance, Performance Testing/Monitoring, software quality improvements and </a:t>
            </a:r>
            <a:r>
              <a:rPr lang="en-US" dirty="0" err="1"/>
              <a:t>Epetra</a:t>
            </a:r>
            <a:r>
              <a:rPr lang="en-US" dirty="0" err="1">
                <a:sym typeface="Wingdings" pitchFamily="2" charset="2"/>
              </a:rPr>
              <a:t>Tpetra</a:t>
            </a:r>
            <a:r>
              <a:rPr lang="en-US" dirty="0">
                <a:sym typeface="Wingdings" pitchFamily="2" charset="2"/>
              </a:rPr>
              <a:t> transition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Talks this week (Wed. afternoon):</a:t>
            </a:r>
          </a:p>
          <a:p>
            <a:pPr lvl="1"/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GPU H2D/D2H + Fence Tooling 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Tools you can use to help identify (and regression test) H2D/D2H transfers and fences in your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Trilinos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-based code. Will include profiling results from some apps / app proxies.</a:t>
            </a:r>
          </a:p>
          <a:p>
            <a:pPr lvl="1"/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Epetra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Tpetra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Transition 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How to move your code from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Epetra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Tpetra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in two parts.  First, transitioning to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Tpetra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without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Kokkos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Second, how to use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Kokkos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w/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Tpetra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using FE assembly as an example.</a:t>
            </a:r>
          </a:p>
          <a:p>
            <a:pPr lvl="1"/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 Profiling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- A peak into nightly performance &amp; memory app proxy testing done by the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Tpetra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team. Should your app be taking part too?</a:t>
            </a:r>
          </a:p>
          <a:p>
            <a:endParaRPr lang="en-US" dirty="0"/>
          </a:p>
          <a:p>
            <a:r>
              <a:rPr lang="en-US" dirty="0"/>
              <a:t>Planned for FY24</a:t>
            </a:r>
          </a:p>
          <a:p>
            <a:pPr lvl="1"/>
            <a:r>
              <a:rPr lang="en-US" dirty="0"/>
              <a:t>Application transition support: </a:t>
            </a:r>
            <a:r>
              <a:rPr lang="en-US" dirty="0" err="1"/>
              <a:t>Epetra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Tpetra</a:t>
            </a:r>
            <a:endParaRPr lang="en-US" dirty="0"/>
          </a:p>
          <a:p>
            <a:pPr lvl="1"/>
            <a:r>
              <a:rPr lang="en-US" dirty="0"/>
              <a:t>Cleanup unnecessary D2H and H2D transfers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D730C-601C-1ADA-4DC7-BCBA1F3C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5326-10D4-7FC8-4264-A1DA3562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Epetra</a:t>
            </a:r>
            <a:r>
              <a:rPr lang="en-US" dirty="0"/>
              <a:t> Deprecation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6184A-8AE4-C3DE-C4B9-A0227D7EF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5"/>
            <a:ext cx="10515600" cy="45612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Deprecation of </a:t>
            </a:r>
            <a:r>
              <a:rPr lang="en-US" dirty="0" err="1"/>
              <a:t>Epetra</a:t>
            </a:r>
            <a:r>
              <a:rPr lang="en-US" dirty="0"/>
              <a:t> from </a:t>
            </a:r>
            <a:r>
              <a:rPr lang="en-US" dirty="0" err="1"/>
              <a:t>Trilinos</a:t>
            </a:r>
            <a:r>
              <a:rPr lang="en-US" dirty="0"/>
              <a:t> (FY24)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Trilinos</a:t>
            </a:r>
            <a:r>
              <a:rPr lang="en-US" dirty="0"/>
              <a:t> packages compile and function without </a:t>
            </a:r>
            <a:r>
              <a:rPr lang="en-US" dirty="0" err="1"/>
              <a:t>Epetra</a:t>
            </a:r>
            <a:endParaRPr lang="en-US" dirty="0"/>
          </a:p>
          <a:p>
            <a:pPr lvl="2"/>
            <a:r>
              <a:rPr lang="en-US" dirty="0"/>
              <a:t>Nightly Testing without </a:t>
            </a:r>
            <a:r>
              <a:rPr lang="en-US" dirty="0" err="1"/>
              <a:t>Epetra</a:t>
            </a:r>
            <a:r>
              <a:rPr lang="en-US" dirty="0"/>
              <a:t> (done)</a:t>
            </a:r>
          </a:p>
          <a:p>
            <a:pPr lvl="1"/>
            <a:r>
              <a:rPr lang="en-US" dirty="0"/>
              <a:t>All “needed” </a:t>
            </a:r>
            <a:r>
              <a:rPr lang="en-US" dirty="0" err="1"/>
              <a:t>Epetra</a:t>
            </a:r>
            <a:r>
              <a:rPr lang="en-US" dirty="0"/>
              <a:t> Testing has equivalent </a:t>
            </a:r>
            <a:r>
              <a:rPr lang="en-US" dirty="0" err="1"/>
              <a:t>Tpetra</a:t>
            </a:r>
            <a:r>
              <a:rPr lang="en-US" dirty="0"/>
              <a:t> Testing</a:t>
            </a:r>
          </a:p>
          <a:p>
            <a:pPr lvl="1"/>
            <a:r>
              <a:rPr lang="en-US" dirty="0"/>
              <a:t>Packages consult with Stakeholders to determine any missing </a:t>
            </a:r>
            <a:r>
              <a:rPr lang="en-US" dirty="0" err="1"/>
              <a:t>Tpetra</a:t>
            </a:r>
            <a:r>
              <a:rPr lang="en-US" dirty="0"/>
              <a:t> functionality</a:t>
            </a:r>
          </a:p>
          <a:p>
            <a:pPr lvl="2"/>
            <a:r>
              <a:rPr lang="en-US" dirty="0"/>
              <a:t>Try to assess performance impacts</a:t>
            </a:r>
          </a:p>
          <a:p>
            <a:pPr lvl="1"/>
            <a:r>
              <a:rPr lang="en-US" dirty="0"/>
              <a:t>Deadline end of FY24 (Sep. 2024)</a:t>
            </a:r>
          </a:p>
          <a:p>
            <a:pPr lvl="2"/>
            <a:r>
              <a:rPr lang="en-US" dirty="0" err="1"/>
              <a:t>Epetra</a:t>
            </a:r>
            <a:r>
              <a:rPr lang="en-US" dirty="0"/>
              <a:t> still available and tested during FY24</a:t>
            </a:r>
          </a:p>
          <a:p>
            <a:endParaRPr lang="en-US" dirty="0"/>
          </a:p>
          <a:p>
            <a:r>
              <a:rPr lang="en-US" dirty="0"/>
              <a:t>Deprecation of </a:t>
            </a:r>
            <a:r>
              <a:rPr lang="en-US" dirty="0" err="1"/>
              <a:t>Epetra</a:t>
            </a:r>
            <a:r>
              <a:rPr lang="en-US" dirty="0"/>
              <a:t> from Stakeholder applications (FY25)</a:t>
            </a:r>
          </a:p>
          <a:p>
            <a:pPr lvl="1"/>
            <a:r>
              <a:rPr lang="en-US" dirty="0"/>
              <a:t>Applications transition to </a:t>
            </a:r>
            <a:r>
              <a:rPr lang="en-US" dirty="0" err="1"/>
              <a:t>Tpetra</a:t>
            </a:r>
            <a:endParaRPr lang="en-US" dirty="0"/>
          </a:p>
          <a:p>
            <a:pPr lvl="1"/>
            <a:r>
              <a:rPr lang="en-US" dirty="0"/>
              <a:t>Packages handle any new issues and performance problems</a:t>
            </a:r>
          </a:p>
          <a:p>
            <a:pPr lvl="1"/>
            <a:r>
              <a:rPr lang="en-US" dirty="0"/>
              <a:t>Deadline end of FY25 (Sep. 2025)</a:t>
            </a:r>
          </a:p>
          <a:p>
            <a:endParaRPr lang="en-US" dirty="0"/>
          </a:p>
          <a:p>
            <a:r>
              <a:rPr lang="en-US" dirty="0"/>
              <a:t>Beginning of FY26 (Oct. 2025) </a:t>
            </a:r>
            <a:r>
              <a:rPr lang="en-US" dirty="0" err="1"/>
              <a:t>Epetra</a:t>
            </a:r>
            <a:r>
              <a:rPr lang="en-US" dirty="0"/>
              <a:t> stack archival to separate repo.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A0A24-AE66-4A19-F044-70F83A7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13988" y="6095999"/>
            <a:ext cx="441643" cy="365125"/>
          </a:xfrm>
        </p:spPr>
        <p:txBody>
          <a:bodyPr/>
          <a:lstStyle/>
          <a:p>
            <a:fld id="{4FAB73BC-B049-4115-A692-8D63A059BFB8}" type="slidenum">
              <a:rPr lang="en-US" sz="1600"/>
              <a:t>6</a:t>
            </a:fld>
            <a:endParaRPr lang="en-US" sz="1600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012CDB5-D6FA-7F4D-AD5D-DAA265CA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819" y="1187305"/>
            <a:ext cx="8352096" cy="2495426"/>
          </a:xfrm>
        </p:spPr>
        <p:txBody>
          <a:bodyPr>
            <a:normAutofit fontScale="70000" lnSpcReduction="20000"/>
          </a:bodyPr>
          <a:lstStyle/>
          <a:p>
            <a:pPr marL="9525" indent="0">
              <a:spcAft>
                <a:spcPts val="1000"/>
              </a:spcAft>
              <a:buSzPct val="80000"/>
              <a:buNone/>
            </a:pPr>
            <a:r>
              <a:rPr lang="en-US" sz="2600" dirty="0">
                <a:latin typeface="Chalkboard SE" panose="03050602040202020205" pitchFamily="66" charset="77"/>
                <a:ea typeface="Calibri" charset="0"/>
                <a:cs typeface="Calibri" charset="0"/>
              </a:rPr>
              <a:t>Two new graph partitioners in (coming to) Zoltan2:</a:t>
            </a:r>
          </a:p>
          <a:p>
            <a:pPr marL="466725" indent="-457200">
              <a:spcAft>
                <a:spcPts val="1000"/>
              </a:spcAft>
              <a:buSzPct val="80000"/>
            </a:pPr>
            <a:r>
              <a:rPr lang="en-US" sz="2600" dirty="0">
                <a:latin typeface="Chalkboard SE" panose="03050602040202020205" pitchFamily="66" charset="77"/>
                <a:ea typeface="Calibri" charset="0"/>
                <a:cs typeface="Calibri" charset="0"/>
              </a:rPr>
              <a:t>Sphynx: Spectral partitioner, multi-GPU</a:t>
            </a:r>
          </a:p>
          <a:p>
            <a:pPr marL="686170" lvl="1" indent="-457200">
              <a:spcAft>
                <a:spcPts val="1000"/>
              </a:spcAft>
              <a:buSzPct val="80000"/>
            </a:pPr>
            <a:r>
              <a:rPr lang="en-US" dirty="0">
                <a:latin typeface="Chalkboard SE" panose="03050602040202020205" pitchFamily="66" charset="77"/>
                <a:ea typeface="Calibri" charset="0"/>
                <a:cs typeface="Calibri" charset="0"/>
              </a:rPr>
              <a:t>Randomized </a:t>
            </a:r>
            <a:r>
              <a:rPr lang="en-US" dirty="0" err="1">
                <a:latin typeface="Chalkboard SE" panose="03050602040202020205" pitchFamily="66" charset="77"/>
                <a:ea typeface="Calibri" charset="0"/>
                <a:cs typeface="Calibri" charset="0"/>
              </a:rPr>
              <a:t>eigensolver</a:t>
            </a:r>
            <a:r>
              <a:rPr lang="en-US" dirty="0">
                <a:latin typeface="Chalkboard SE" panose="03050602040202020205" pitchFamily="66" charset="77"/>
                <a:ea typeface="Calibri" charset="0"/>
                <a:cs typeface="Calibri" charset="0"/>
              </a:rPr>
              <a:t> speeds up initial version by up to 50X</a:t>
            </a:r>
          </a:p>
          <a:p>
            <a:pPr marL="466725" indent="-457200">
              <a:spcAft>
                <a:spcPts val="1000"/>
              </a:spcAft>
              <a:buSzPct val="80000"/>
            </a:pPr>
            <a:r>
              <a:rPr lang="en-US" sz="2600" dirty="0">
                <a:latin typeface="Chalkboard SE" panose="03050602040202020205" pitchFamily="66" charset="77"/>
                <a:ea typeface="Calibri" charset="0"/>
                <a:cs typeface="Calibri" charset="0"/>
              </a:rPr>
              <a:t>Jet: Multilevel, </a:t>
            </a:r>
            <a:r>
              <a:rPr lang="en-US" sz="2600" dirty="0" err="1">
                <a:latin typeface="Chalkboard SE" panose="03050602040202020205" pitchFamily="66" charset="77"/>
                <a:ea typeface="Calibri" charset="0"/>
                <a:cs typeface="Calibri" charset="0"/>
              </a:rPr>
              <a:t>Kokkos</a:t>
            </a:r>
            <a:r>
              <a:rPr lang="en-US" sz="2600" dirty="0">
                <a:latin typeface="Chalkboard SE" panose="03050602040202020205" pitchFamily="66" charset="77"/>
                <a:ea typeface="Calibri" charset="0"/>
                <a:cs typeface="Calibri" charset="0"/>
              </a:rPr>
              <a:t>-based partitioner (CPU and GPU)</a:t>
            </a:r>
          </a:p>
          <a:p>
            <a:pPr marL="686170" lvl="1" indent="-457200">
              <a:spcAft>
                <a:spcPts val="1000"/>
              </a:spcAft>
              <a:buSzPct val="80000"/>
            </a:pPr>
            <a:r>
              <a:rPr lang="en-US" dirty="0">
                <a:latin typeface="Chalkboard SE" panose="03050602040202020205" pitchFamily="66" charset="77"/>
                <a:ea typeface="Calibri" charset="0"/>
                <a:cs typeface="Calibri" charset="0"/>
              </a:rPr>
              <a:t>High quality. Beats Metis by 6-10% in edge cuts. Coming soon.</a:t>
            </a:r>
          </a:p>
          <a:p>
            <a:pPr marL="686170" lvl="1" indent="-457200">
              <a:spcAft>
                <a:spcPts val="1000"/>
              </a:spcAft>
              <a:buSzPct val="80000"/>
            </a:pPr>
            <a:r>
              <a:rPr lang="en-US" dirty="0">
                <a:latin typeface="Chalkboard SE" panose="03050602040202020205" pitchFamily="66" charset="77"/>
                <a:ea typeface="Calibri" charset="0"/>
                <a:cs typeface="Calibri" charset="0"/>
              </a:rPr>
              <a:t>Currently limited to single GPU, multi-GPU in progress.</a:t>
            </a:r>
          </a:p>
          <a:p>
            <a:pPr marL="466725" indent="-457200">
              <a:spcAft>
                <a:spcPts val="1000"/>
              </a:spcAft>
              <a:buSzPct val="80000"/>
            </a:pPr>
            <a:endParaRPr lang="en-US" sz="2600" dirty="0">
              <a:latin typeface="Chalkboard SE" panose="03050602040202020205" pitchFamily="66" charset="77"/>
              <a:ea typeface="Calibri" charset="0"/>
              <a:cs typeface="Calibri" charset="0"/>
            </a:endParaRPr>
          </a:p>
          <a:p>
            <a:pPr marL="466725" indent="-457200">
              <a:spcAft>
                <a:spcPts val="1000"/>
              </a:spcAft>
              <a:buSzPct val="80000"/>
            </a:pPr>
            <a:endParaRPr lang="en-US" sz="2600" dirty="0">
              <a:latin typeface="Chalkboard SE" panose="03050602040202020205" pitchFamily="66" charset="77"/>
              <a:ea typeface="Calibri" charset="0"/>
              <a:cs typeface="Calibri" charset="0"/>
            </a:endParaRPr>
          </a:p>
          <a:p>
            <a:pPr marL="9525" indent="0">
              <a:spcAft>
                <a:spcPts val="1000"/>
              </a:spcAft>
              <a:buSzPct val="80000"/>
              <a:buNone/>
            </a:pPr>
            <a:endParaRPr lang="en-US" sz="2600" dirty="0">
              <a:latin typeface="Chalkboard SE" panose="03050602040202020205" pitchFamily="66" charset="77"/>
              <a:ea typeface="Calibri" charset="0"/>
              <a:cs typeface="Calibri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B6ADE6-401B-6741-8631-204703DE0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80" y="3835161"/>
            <a:ext cx="5246236" cy="20137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8B9BA7-72AE-854C-9E2C-61F97C5371B2}"/>
              </a:ext>
            </a:extLst>
          </p:cNvPr>
          <p:cNvSpPr txBox="1"/>
          <p:nvPr/>
        </p:nvSpPr>
        <p:spPr>
          <a:xfrm>
            <a:off x="842791" y="5902443"/>
            <a:ext cx="8741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Acer,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Boman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Glusa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Rajamanickam, “Sphynx: A Parallel Multi-GPU Partitioner for Distributed Memory”, Parallel Computing 106,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2757E-2CF2-3E42-B5C2-189D2D417A20}"/>
              </a:ext>
            </a:extLst>
          </p:cNvPr>
          <p:cNvSpPr txBox="1"/>
          <p:nvPr/>
        </p:nvSpPr>
        <p:spPr>
          <a:xfrm>
            <a:off x="582037" y="5899564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</a:t>
            </a:r>
            <a:endParaRPr 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99279-7781-5445-8329-31BDAC1417A9}"/>
              </a:ext>
            </a:extLst>
          </p:cNvPr>
          <p:cNvSpPr txBox="1"/>
          <p:nvPr/>
        </p:nvSpPr>
        <p:spPr>
          <a:xfrm>
            <a:off x="834455" y="6281441"/>
            <a:ext cx="8741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Gilbert,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Madduri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Boman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Rajamanickam: “Jet: Multilevel Partitioning on GPUs”, SISC, to appear.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61DAF-7BF7-9F44-8C71-CEF10A1A2606}"/>
              </a:ext>
            </a:extLst>
          </p:cNvPr>
          <p:cNvSpPr txBox="1"/>
          <p:nvPr/>
        </p:nvSpPr>
        <p:spPr>
          <a:xfrm>
            <a:off x="573701" y="6278562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endParaRPr 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A6396F08-0FEB-3D4A-8A34-87D6EFC39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44" y="333500"/>
            <a:ext cx="7635557" cy="599061"/>
          </a:xfrm>
        </p:spPr>
        <p:txBody>
          <a:bodyPr/>
          <a:lstStyle/>
          <a:p>
            <a:r>
              <a:rPr lang="en-US" sz="3600" dirty="0">
                <a:latin typeface="Gill Sans" charset="0"/>
                <a:ea typeface="Gill Sans" charset="0"/>
                <a:cs typeface="Gill Sans" charset="0"/>
              </a:rPr>
              <a:t>Parallel partitioning in Zoltan2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2B6CBF-8825-5C68-BBEB-B99365CD756D}"/>
              </a:ext>
            </a:extLst>
          </p:cNvPr>
          <p:cNvSpPr txBox="1"/>
          <p:nvPr/>
        </p:nvSpPr>
        <p:spPr>
          <a:xfrm>
            <a:off x="2170920" y="4262907"/>
            <a:ext cx="1272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Sphynx example: k=4 parts</a:t>
            </a:r>
          </a:p>
        </p:txBody>
      </p:sp>
    </p:spTree>
    <p:extLst>
      <p:ext uri="{BB962C8B-B14F-4D97-AF65-F5344CB8AC3E}">
        <p14:creationId xmlns:p14="http://schemas.microsoft.com/office/powerpoint/2010/main" val="39683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9642-2BA8-1BE4-0B3F-20D22B0D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36" y="0"/>
            <a:ext cx="10515600" cy="1325563"/>
          </a:xfrm>
        </p:spPr>
        <p:txBody>
          <a:bodyPr/>
          <a:lstStyle/>
          <a:p>
            <a:r>
              <a:rPr lang="en-US" dirty="0"/>
              <a:t>Other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2DD0C-599F-F430-348D-6A3DFDFFA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515600" cy="52200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PyTrilinos2 (new package)</a:t>
            </a:r>
          </a:p>
          <a:p>
            <a:pPr lvl="1"/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A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uto-generation of Python interface using</a:t>
            </a:r>
            <a:br>
              <a:rPr lang="en-US" dirty="0"/>
            </a:br>
            <a:r>
              <a:rPr lang="en-US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PyBind11 and binder</a:t>
            </a:r>
          </a:p>
          <a:p>
            <a:pPr lvl="1"/>
            <a:r>
              <a:rPr lang="en-US" dirty="0"/>
              <a:t>See “Disc. and Analysis Update” at 11:45am today for an overview from K. </a:t>
            </a:r>
            <a:r>
              <a:rPr lang="en-US" dirty="0" err="1"/>
              <a:t>Liegeois</a:t>
            </a:r>
            <a:r>
              <a:rPr lang="en-US" dirty="0"/>
              <a:t>!</a:t>
            </a:r>
          </a:p>
          <a:p>
            <a:endParaRPr lang="en-US" sz="1300" dirty="0"/>
          </a:p>
          <a:p>
            <a:r>
              <a:rPr lang="en-US" dirty="0" err="1"/>
              <a:t>PyTrilinos</a:t>
            </a:r>
            <a:endParaRPr lang="en-US" dirty="0"/>
          </a:p>
          <a:p>
            <a:pPr lvl="1"/>
            <a:r>
              <a:rPr lang="en-US" dirty="0"/>
              <a:t>Plan to deprecate and remove original implementation based on SWIG wrappers (no timeline at this point)</a:t>
            </a:r>
          </a:p>
          <a:p>
            <a:endParaRPr lang="en-US" sz="1100" dirty="0"/>
          </a:p>
          <a:p>
            <a:r>
              <a:rPr lang="en-US" dirty="0" err="1"/>
              <a:t>RTOp</a:t>
            </a:r>
            <a:endParaRPr lang="en-US" dirty="0"/>
          </a:p>
          <a:p>
            <a:pPr lvl="1"/>
            <a:r>
              <a:rPr lang="en-US" dirty="0"/>
              <a:t>Maintenance mode</a:t>
            </a:r>
          </a:p>
          <a:p>
            <a:endParaRPr lang="en-US" sz="1100" dirty="0"/>
          </a:p>
          <a:p>
            <a:r>
              <a:rPr lang="en-US" dirty="0" err="1"/>
              <a:t>Thyra</a:t>
            </a:r>
            <a:endParaRPr lang="en-US" dirty="0"/>
          </a:p>
          <a:p>
            <a:pPr lvl="1"/>
            <a:r>
              <a:rPr lang="en-US" dirty="0"/>
              <a:t>Maintenance mode</a:t>
            </a:r>
          </a:p>
          <a:p>
            <a:endParaRPr lang="en-US" sz="1100" dirty="0"/>
          </a:p>
          <a:p>
            <a:r>
              <a:rPr lang="en-US" dirty="0" err="1"/>
              <a:t>Xpetra</a:t>
            </a:r>
            <a:endParaRPr lang="en-US" dirty="0"/>
          </a:p>
          <a:p>
            <a:pPr lvl="1"/>
            <a:r>
              <a:rPr lang="en-US" dirty="0"/>
              <a:t>Maintenance mode</a:t>
            </a:r>
          </a:p>
          <a:p>
            <a:pPr lvl="1"/>
            <a:r>
              <a:rPr lang="en-US" dirty="0"/>
              <a:t>Leadership: Is this a potential candidate for deprecation with </a:t>
            </a:r>
            <a:r>
              <a:rPr lang="en-US" dirty="0" err="1"/>
              <a:t>Epetra</a:t>
            </a:r>
            <a:r>
              <a:rPr lang="en-US" dirty="0"/>
              <a:t> removal?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47DE8-34A4-6192-6814-F6DD83FF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8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3D91-6408-AC33-844F-10338CE3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84"/>
            <a:ext cx="10515600" cy="1325563"/>
          </a:xfrm>
        </p:spPr>
        <p:txBody>
          <a:bodyPr/>
          <a:lstStyle/>
          <a:p>
            <a:r>
              <a:rPr lang="en-US" dirty="0" err="1"/>
              <a:t>Kokkos</a:t>
            </a:r>
            <a:r>
              <a:rPr lang="en-US" dirty="0"/>
              <a:t> and </a:t>
            </a:r>
            <a:r>
              <a:rPr lang="en-US" dirty="0" err="1"/>
              <a:t>Kokkos</a:t>
            </a:r>
            <a:r>
              <a:rPr lang="en-US" dirty="0"/>
              <a:t>-Kernels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E586-E822-4466-4ED8-878BD0FC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396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POC: </a:t>
            </a:r>
          </a:p>
          <a:p>
            <a:pPr lvl="1"/>
            <a:r>
              <a:rPr lang="en-US" dirty="0" err="1"/>
              <a:t>Kokkos</a:t>
            </a:r>
            <a:r>
              <a:rPr lang="en-US" dirty="0"/>
              <a:t>: Christian Trott</a:t>
            </a:r>
          </a:p>
          <a:p>
            <a:pPr lvl="1"/>
            <a:r>
              <a:rPr lang="en-US" dirty="0" err="1"/>
              <a:t>Kokkos</a:t>
            </a:r>
            <a:r>
              <a:rPr lang="en-US" dirty="0"/>
              <a:t>-Kernels: Siva Rajamanickam, Luc Berger-</a:t>
            </a:r>
            <a:r>
              <a:rPr lang="en-US" dirty="0" err="1"/>
              <a:t>Vergiat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Kokkos</a:t>
            </a:r>
            <a:r>
              <a:rPr lang="en-US" dirty="0"/>
              <a:t> drives C++ standards requirements</a:t>
            </a:r>
          </a:p>
          <a:p>
            <a:pPr lvl="1"/>
            <a:r>
              <a:rPr lang="en-US" dirty="0"/>
              <a:t>Current minimum is C++17</a:t>
            </a:r>
          </a:p>
          <a:p>
            <a:pPr lvl="1"/>
            <a:r>
              <a:rPr lang="en-US" dirty="0"/>
              <a:t>Require C++20 in mid-2025</a:t>
            </a:r>
          </a:p>
          <a:p>
            <a:pPr lvl="1"/>
            <a:endParaRPr lang="en-US" dirty="0"/>
          </a:p>
          <a:p>
            <a:r>
              <a:rPr lang="en-US" dirty="0"/>
              <a:t>Can now build </a:t>
            </a:r>
            <a:r>
              <a:rPr lang="en-US" dirty="0" err="1"/>
              <a:t>Trilinos</a:t>
            </a:r>
            <a:r>
              <a:rPr lang="en-US" dirty="0"/>
              <a:t> against an external install of </a:t>
            </a:r>
            <a:r>
              <a:rPr lang="en-US" dirty="0" err="1"/>
              <a:t>Kokkos</a:t>
            </a:r>
            <a:r>
              <a:rPr lang="en-US" dirty="0"/>
              <a:t>!</a:t>
            </a:r>
          </a:p>
          <a:p>
            <a:pPr lvl="1"/>
            <a:r>
              <a:rPr lang="en-US" dirty="0" err="1"/>
              <a:t>Trilinos</a:t>
            </a:r>
            <a:r>
              <a:rPr lang="en-US" dirty="0"/>
              <a:t> </a:t>
            </a:r>
            <a:r>
              <a:rPr lang="en-US" dirty="0" err="1"/>
              <a:t>Spack</a:t>
            </a:r>
            <a:r>
              <a:rPr lang="en-US" dirty="0"/>
              <a:t> builds do this by default (see Ross B. talk on Thursday)</a:t>
            </a:r>
          </a:p>
          <a:p>
            <a:endParaRPr lang="en-US" dirty="0"/>
          </a:p>
          <a:p>
            <a:r>
              <a:rPr lang="en-US" dirty="0"/>
              <a:t>Releases:</a:t>
            </a:r>
          </a:p>
          <a:p>
            <a:pPr lvl="1"/>
            <a:r>
              <a:rPr lang="en-US" dirty="0" err="1"/>
              <a:t>Kokkos</a:t>
            </a:r>
            <a:r>
              <a:rPr lang="en-US" dirty="0"/>
              <a:t> 4.2 in November 2023</a:t>
            </a:r>
          </a:p>
          <a:p>
            <a:pPr lvl="2"/>
            <a:r>
              <a:rPr lang="en-US" dirty="0" err="1"/>
              <a:t>Kokkos</a:t>
            </a:r>
            <a:r>
              <a:rPr lang="en-US" dirty="0"/>
              <a:t> CHANGELOG: </a:t>
            </a:r>
            <a:r>
              <a:rPr lang="en-US" dirty="0">
                <a:hlinkClick r:id="rId2"/>
              </a:rPr>
              <a:t>https://github.com/kokkos/kokkos/issues/6197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A39C1-0ED1-780A-B269-CBBF7282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2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5A25-2E54-0C78-DC59-CEC07D30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+mn-lt"/>
              </a:rPr>
              <a:t>FY24 </a:t>
            </a:r>
            <a:r>
              <a:rPr lang="en-US" cap="none" dirty="0" err="1">
                <a:latin typeface="+mn-lt"/>
              </a:rPr>
              <a:t>Kokkos</a:t>
            </a:r>
            <a:r>
              <a:rPr lang="en-US" cap="none" dirty="0">
                <a:latin typeface="+mn-lt"/>
              </a:rPr>
              <a:t>-Kernels Planned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E0CCD-094E-8502-CF3F-B2F7C8E4B35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97764" y="1328927"/>
            <a:ext cx="5698236" cy="54181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Algortihms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Block-ILU(k) variant</a:t>
            </a:r>
          </a:p>
          <a:p>
            <a:pPr marL="726948" lvl="1" indent="-342900"/>
            <a:r>
              <a:rPr lang="en-US" dirty="0"/>
              <a:t>Fill based on block graph</a:t>
            </a:r>
          </a:p>
          <a:p>
            <a:pPr marL="726948" lvl="1" indent="-342900"/>
            <a:r>
              <a:rPr lang="en-US" dirty="0"/>
              <a:t>Integration with Ifpack2</a:t>
            </a:r>
          </a:p>
          <a:p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LAPACK select algorithms implementation (LU, SVD, QR)</a:t>
            </a:r>
          </a:p>
          <a:p>
            <a:pPr marL="726948" lvl="1" indent="-342900"/>
            <a:r>
              <a:rPr lang="en-US" dirty="0"/>
              <a:t>Add new library component</a:t>
            </a:r>
          </a:p>
          <a:p>
            <a:pPr marL="726948" lvl="1" indent="-342900"/>
            <a:r>
              <a:rPr lang="en-US" dirty="0"/>
              <a:t>Include </a:t>
            </a:r>
            <a:r>
              <a:rPr lang="en-US" dirty="0" err="1"/>
              <a:t>cuSOLVER</a:t>
            </a:r>
            <a:r>
              <a:rPr lang="en-US" dirty="0"/>
              <a:t>, </a:t>
            </a:r>
            <a:r>
              <a:rPr lang="en-US" dirty="0" err="1"/>
              <a:t>rocSOLVER</a:t>
            </a:r>
            <a:r>
              <a:rPr lang="en-US" dirty="0"/>
              <a:t>, MKL and Magma TPLs</a:t>
            </a:r>
          </a:p>
          <a:p>
            <a:pPr marL="342900" indent="-342900"/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 BDF features: </a:t>
            </a:r>
          </a:p>
          <a:p>
            <a:pPr marL="726948" lvl="1" indent="-342900"/>
            <a:r>
              <a:rPr lang="en-US" dirty="0"/>
              <a:t>Numerical differentiation Jacobian </a:t>
            </a:r>
          </a:p>
          <a:p>
            <a:pPr marL="726948" lvl="1" indent="-342900"/>
            <a:r>
              <a:rPr lang="en-US" dirty="0"/>
              <a:t>Backtracking line search</a:t>
            </a:r>
          </a:p>
          <a:p>
            <a:pPr marL="342900" indent="-342900"/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Batched ODE solvers</a:t>
            </a:r>
          </a:p>
          <a:p>
            <a:pPr marL="726948" lvl="1" indent="-342900"/>
            <a:r>
              <a:rPr lang="en-US" dirty="0"/>
              <a:t>Reduce branch divergence on GPU</a:t>
            </a:r>
          </a:p>
          <a:p>
            <a:pPr marL="726948" lvl="1" indent="-342900"/>
            <a:r>
              <a:rPr lang="en-US" dirty="0"/>
              <a:t>Promote vectorization on CPU</a:t>
            </a:r>
          </a:p>
          <a:p>
            <a:pPr marL="726948" lvl="1" indent="-342900"/>
            <a:r>
              <a:rPr lang="en-US" dirty="0"/>
              <a:t>Potentially complicated for BDF, easier for RK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7B9E7-F155-962C-9E21-264C1F197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B2C342-917D-F1B1-BAD4-8860B194C10C}"/>
              </a:ext>
            </a:extLst>
          </p:cNvPr>
          <p:cNvSpPr txBox="1">
            <a:spLocks/>
          </p:cNvSpPr>
          <p:nvPr/>
        </p:nvSpPr>
        <p:spPr>
          <a:xfrm>
            <a:off x="6338655" y="1326206"/>
            <a:ext cx="5551991" cy="3085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Library</a:t>
            </a:r>
          </a:p>
          <a:p>
            <a:pPr marL="342900" indent="-342900"/>
            <a:r>
              <a:rPr lang="en-US" dirty="0"/>
              <a:t>SYCL backend: improve support and performance once Aurora comes online</a:t>
            </a:r>
          </a:p>
          <a:p>
            <a:endParaRPr lang="en-US" sz="1100" dirty="0"/>
          </a:p>
          <a:p>
            <a:pPr marL="342900" indent="-342900"/>
            <a:r>
              <a:rPr lang="en-US" dirty="0"/>
              <a:t>Improve integration with </a:t>
            </a:r>
            <a:r>
              <a:rPr lang="en-US" dirty="0" err="1"/>
              <a:t>Trilinos</a:t>
            </a:r>
            <a:r>
              <a:rPr lang="en-US" dirty="0"/>
              <a:t> and </a:t>
            </a:r>
            <a:r>
              <a:rPr lang="en-US" dirty="0" err="1"/>
              <a:t>PETSc</a:t>
            </a:r>
            <a:endParaRPr lang="en-US" dirty="0"/>
          </a:p>
          <a:p>
            <a:endParaRPr lang="en-US" sz="1000" dirty="0"/>
          </a:p>
          <a:p>
            <a:pPr marL="342900" indent="-342900"/>
            <a:r>
              <a:rPr lang="en-US" dirty="0"/>
              <a:t>Establish automated performance testing</a:t>
            </a:r>
          </a:p>
          <a:p>
            <a:endParaRPr lang="en-US" sz="1000" dirty="0"/>
          </a:p>
          <a:p>
            <a:pPr marL="342900" indent="-342900"/>
            <a:r>
              <a:rPr lang="en-US" dirty="0"/>
              <a:t>Improve interface to enable auto-tunning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0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11025</TotalTime>
  <Words>1156</Words>
  <Application>Microsoft Macintosh PowerPoint</Application>
  <PresentationFormat>Widescreen</PresentationFormat>
  <Paragraphs>172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Chalkboard SE</vt:lpstr>
      <vt:lpstr>Garamond</vt:lpstr>
      <vt:lpstr>Gill Sans</vt:lpstr>
      <vt:lpstr>Open Sans SemiBold</vt:lpstr>
      <vt:lpstr>Office Theme</vt:lpstr>
      <vt:lpstr>Trilinos Core Product Area Update</vt:lpstr>
      <vt:lpstr>Trilinos Core Product Area</vt:lpstr>
      <vt:lpstr>Teuchos</vt:lpstr>
      <vt:lpstr>Tpetra</vt:lpstr>
      <vt:lpstr>Epetra Deprecation Plan</vt:lpstr>
      <vt:lpstr>Parallel partitioning in Zoltan2 </vt:lpstr>
      <vt:lpstr>Other Packages</vt:lpstr>
      <vt:lpstr>Kokkos and Kokkos-Kernels</vt:lpstr>
      <vt:lpstr>FY24 Kokkos-Kernels Planned Work</vt:lpstr>
      <vt:lpstr>SEACAS Improvements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Pawlowski, Roger P.</cp:lastModifiedBy>
  <cp:revision>578</cp:revision>
  <cp:lastPrinted>2021-07-23T21:42:00Z</cp:lastPrinted>
  <dcterms:created xsi:type="dcterms:W3CDTF">2017-10-14T01:15:26Z</dcterms:created>
  <dcterms:modified xsi:type="dcterms:W3CDTF">2023-10-31T13:38:02Z</dcterms:modified>
</cp:coreProperties>
</file>